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69" r:id="rId4"/>
    <p:sldId id="271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0B63F-902B-4580-9CE7-262F0FD7B9B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B5F8D-A2E9-4C6B-9F34-4BCDD7586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7F06D-D6E5-46FF-B250-50600A4503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14D7CD-D6BA-4051-8B76-954777D319F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F3A7F9-E241-436C-AB9B-1FEF288459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23</a:t>
            </a:r>
            <a:br>
              <a:rPr lang="en-US" dirty="0" smtClean="0"/>
            </a:br>
            <a:r>
              <a:rPr lang="en-US" sz="2700" dirty="0" smtClean="0"/>
              <a:t>Political Paralysis in the Gilded Age, </a:t>
            </a:r>
            <a:br>
              <a:rPr lang="en-US" sz="2700" dirty="0" smtClean="0"/>
            </a:br>
            <a:r>
              <a:rPr lang="en-US" sz="2700" dirty="0" smtClean="0"/>
              <a:t>1869-1896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752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Rutherford B. Hayes:</a:t>
            </a:r>
          </a:p>
          <a:p>
            <a:pPr lvl="1"/>
            <a:r>
              <a:rPr lang="en-US" dirty="0" smtClean="0"/>
              <a:t>Compromise of 1877, 1</a:t>
            </a:r>
            <a:r>
              <a:rPr lang="en-US" baseline="30000" dirty="0" smtClean="0"/>
              <a:t>st</a:t>
            </a:r>
            <a:r>
              <a:rPr lang="en-US" dirty="0" smtClean="0"/>
              <a:t> president to send troops to break up RR strike</a:t>
            </a:r>
          </a:p>
          <a:p>
            <a:r>
              <a:rPr lang="en-US" dirty="0" smtClean="0"/>
              <a:t>James A. Garfield:</a:t>
            </a:r>
          </a:p>
          <a:p>
            <a:pPr lvl="1"/>
            <a:r>
              <a:rPr lang="en-US" dirty="0" smtClean="0"/>
              <a:t>Died 6 months into office – Destiny of a Republic</a:t>
            </a:r>
          </a:p>
          <a:p>
            <a:pPr lvl="1"/>
            <a:r>
              <a:rPr lang="en-US" dirty="0" smtClean="0"/>
              <a:t>In favor of civil service reform </a:t>
            </a:r>
          </a:p>
          <a:p>
            <a:r>
              <a:rPr lang="en-US" dirty="0" smtClean="0"/>
              <a:t>Chester A. Arthur:</a:t>
            </a:r>
          </a:p>
          <a:p>
            <a:pPr lvl="1"/>
            <a:r>
              <a:rPr lang="en-US" dirty="0" smtClean="0"/>
              <a:t>VP to Garfield, was a stalwart</a:t>
            </a:r>
          </a:p>
          <a:p>
            <a:pPr lvl="1"/>
            <a:r>
              <a:rPr lang="en-US" dirty="0" smtClean="0"/>
              <a:t>***Pendleton Act of 1883 – Instituted Civil Service Reform***</a:t>
            </a:r>
          </a:p>
          <a:p>
            <a:r>
              <a:rPr lang="en-US" dirty="0" smtClean="0"/>
              <a:t>Grover Cleveland:</a:t>
            </a:r>
          </a:p>
          <a:p>
            <a:pPr lvl="1"/>
            <a:r>
              <a:rPr lang="en-US" dirty="0" smtClean="0"/>
              <a:t>Laissez-faire advocate</a:t>
            </a:r>
          </a:p>
          <a:p>
            <a:r>
              <a:rPr lang="en-US" dirty="0" smtClean="0"/>
              <a:t>Benjamin Harrison:</a:t>
            </a:r>
          </a:p>
          <a:p>
            <a:pPr lvl="1"/>
            <a:r>
              <a:rPr lang="en-US" dirty="0" smtClean="0"/>
              <a:t>Won electoral vote against Cleveland, lost popular vote</a:t>
            </a:r>
          </a:p>
          <a:p>
            <a:r>
              <a:rPr lang="en-US" dirty="0" smtClean="0"/>
              <a:t>Grover Cleveland:</a:t>
            </a:r>
          </a:p>
          <a:p>
            <a:pPr lvl="1"/>
            <a:r>
              <a:rPr lang="en-US" dirty="0" smtClean="0"/>
              <a:t>Still a laissez-faire advocate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Era of Forgotten Presidents (1877 – 1896)</a:t>
            </a:r>
            <a:endParaRPr lang="en-US" dirty="0"/>
          </a:p>
        </p:txBody>
      </p:sp>
      <p:pic>
        <p:nvPicPr>
          <p:cNvPr id="3074" name="Picture 2" descr="https://encrypted-tbn0.gstatic.com/images?q=tbn:ANd9GcQ1Hl7Xw5JLeE6KVmQaietbRrVIzKGzb9WqzisatBEGKIIYpA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0.gstatic.com/images?q=tbn:ANd9GcSbAMpawMuBC7GHSNs1Wv8QDBBZE80F564bDgW3qtZXXNZEJ4OS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5527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:ANd9GcTUGjCuO731VR1EX6Xbe92JNXHbXKWTfQcMHVbPlGsZEC9fbIb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2126673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encrypted-tbn0.gstatic.com/images?q=tbn:ANd9GcTsshlTyK6Hrbw7WgvSl2X1ydFjK9DAizm2IsMrmcZ1_bkkj8mG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26673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encrypted-tbn1.gstatic.com/images?q=tbn:ANd9GcTpC3yL8pq6-DPgzZhTnMs2NimdWXAALLPeD9ox3chiRCpFDe4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386541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encrypted-tbn1.gstatic.com/images?q=tbn:ANd9GcQSUjF28jLulkZKmEkFqXI9zSPzbJo-_Zxr9oVBYAxfTu7fqc3j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96" y="3918961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4" dur="1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1881: Treasury had annual surplus of $145 million</a:t>
            </a:r>
          </a:p>
          <a:p>
            <a:pPr lvl="1"/>
            <a:r>
              <a:rPr lang="en-US" dirty="0" smtClean="0"/>
              <a:t>Most of government revenue came from tariffs</a:t>
            </a:r>
          </a:p>
          <a:p>
            <a:r>
              <a:rPr lang="en-US" dirty="0" smtClean="0"/>
              <a:t>Cleveland wanted lower tariffs – he was a Democrat</a:t>
            </a:r>
          </a:p>
          <a:p>
            <a:r>
              <a:rPr lang="en-US" b="1" i="1" u="sng" dirty="0" smtClean="0"/>
              <a:t>***</a:t>
            </a:r>
            <a:r>
              <a:rPr lang="en-US" b="1" i="1" u="sng" dirty="0"/>
              <a:t>McKinley Tariff Act of 1890***</a:t>
            </a:r>
          </a:p>
          <a:p>
            <a:pPr lvl="1"/>
            <a:r>
              <a:rPr lang="en-US" dirty="0"/>
              <a:t>Highest peacetime rate ever (48.4%)</a:t>
            </a:r>
          </a:p>
          <a:p>
            <a:pPr lvl="1"/>
            <a:r>
              <a:rPr lang="en-US" dirty="0"/>
              <a:t>Hated by farmers, loved by North</a:t>
            </a:r>
          </a:p>
          <a:p>
            <a:r>
              <a:rPr lang="en-US" dirty="0" smtClean="0"/>
              <a:t>Remember…. Republicans want to Raise tariffs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Tariffs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399" y="49530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40236" y="5008418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Tune into apushreview.com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Help spread the word!</a:t>
            </a:r>
            <a:endParaRPr lang="en-US" sz="3200" dirty="0"/>
          </a:p>
          <a:p>
            <a:r>
              <a:rPr lang="en-US" dirty="0" smtClean="0"/>
              <a:t>Questions? Comments?</a:t>
            </a:r>
            <a:r>
              <a:rPr lang="en-US" dirty="0"/>
              <a:t> Ideas for videos?</a:t>
            </a:r>
          </a:p>
          <a:p>
            <a:pPr lvl="1"/>
            <a:r>
              <a:rPr lang="en-US" dirty="0" smtClean="0"/>
              <a:t>Email or leave in comments</a:t>
            </a:r>
          </a:p>
        </p:txBody>
      </p:sp>
      <p:pic>
        <p:nvPicPr>
          <p:cNvPr id="4098" name="Picture 2" descr="https://encrypted-tbn2.gstatic.com/images?q=tbn:ANd9GcRZoNUwbZcZguKSPqRGAXwVew_ZXherrr9ntveZgyotfdcZy4XV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24199"/>
            <a:ext cx="2286000" cy="36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581400" y="3588852"/>
            <a:ext cx="2895600" cy="1397387"/>
          </a:xfrm>
          <a:prstGeom prst="wedgeRoundRectCallout">
            <a:avLst>
              <a:gd name="adj1" fmla="val 82516"/>
              <a:gd name="adj2" fmla="val -267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Thanks for taking notes………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President to be impeached </a:t>
            </a:r>
          </a:p>
          <a:p>
            <a:pPr lvl="1"/>
            <a:r>
              <a:rPr lang="en-US" dirty="0" smtClean="0"/>
              <a:t>Only one other one has been impeached. Who? Why?</a:t>
            </a:r>
          </a:p>
          <a:p>
            <a:r>
              <a:rPr lang="en-US" dirty="0" smtClean="0"/>
              <a:t>Tenure of Office Act</a:t>
            </a:r>
          </a:p>
          <a:p>
            <a:pPr lvl="1"/>
            <a:r>
              <a:rPr lang="en-US" dirty="0" smtClean="0"/>
              <a:t>Passed by Congress requiring Senate to approve removal of cabinet member</a:t>
            </a:r>
          </a:p>
          <a:p>
            <a:r>
              <a:rPr lang="en-US" dirty="0" smtClean="0"/>
              <a:t>Congress knew Johnson would violate law, when he did House impeached him</a:t>
            </a:r>
            <a:endParaRPr lang="en-US" dirty="0"/>
          </a:p>
          <a:p>
            <a:r>
              <a:rPr lang="en-US" dirty="0"/>
              <a:t>By margin of 1 vote, Johnson is not removed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Ch. 22 Review –</a:t>
            </a:r>
            <a:br>
              <a:rPr lang="en-US" dirty="0" smtClean="0"/>
            </a:br>
            <a:r>
              <a:rPr lang="en-US" dirty="0" smtClean="0"/>
              <a:t>Johnson’s Impeached</a:t>
            </a:r>
            <a:endParaRPr lang="en-US" dirty="0"/>
          </a:p>
        </p:txBody>
      </p:sp>
      <p:pic>
        <p:nvPicPr>
          <p:cNvPr id="4098" name="Picture 2" descr="http://t1.gstatic.com/images?q=tbn:ANd9GcRNZUb8lbRVzild_dTZ0U1aVEcOK5Vf8z4U4n9QlGKT9sVKUa5NF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0"/>
            <a:ext cx="2381250" cy="1914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16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Compromise of 1877 ends Reconstruction….. </a:t>
            </a:r>
          </a:p>
          <a:p>
            <a:r>
              <a:rPr lang="en-US" dirty="0" smtClean="0"/>
              <a:t>Chapter 23, WICKED Important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Reconstruction….</a:t>
            </a:r>
            <a:endParaRPr lang="en-US" dirty="0"/>
          </a:p>
        </p:txBody>
      </p:sp>
      <p:pic>
        <p:nvPicPr>
          <p:cNvPr id="4098" name="Picture 2" descr="http://cdn.dipity.com/uploads/events/728d2c0c477327e17176a898c74dbe53_1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1913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23</a:t>
            </a:r>
            <a:br>
              <a:rPr lang="en-US" dirty="0" smtClean="0"/>
            </a:br>
            <a:r>
              <a:rPr lang="en-US" sz="2700" dirty="0" smtClean="0"/>
              <a:t>Political Paralysis in the Gilded Age, </a:t>
            </a:r>
            <a:br>
              <a:rPr lang="en-US" sz="2700" dirty="0" smtClean="0"/>
            </a:br>
            <a:r>
              <a:rPr lang="en-US" sz="2700" dirty="0" smtClean="0"/>
              <a:t>1869-1896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6562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“Bloody Shirt”</a:t>
            </a:r>
          </a:p>
          <a:p>
            <a:pPr lvl="1"/>
            <a:r>
              <a:rPr lang="en-US" dirty="0" smtClean="0"/>
              <a:t>Using Civil War memories to receive votes</a:t>
            </a:r>
          </a:p>
          <a:p>
            <a:r>
              <a:rPr lang="en-US" dirty="0" smtClean="0"/>
              <a:t>Administration Scandals:</a:t>
            </a:r>
          </a:p>
          <a:p>
            <a:pPr lvl="1"/>
            <a:r>
              <a:rPr lang="en-US" dirty="0" smtClean="0"/>
              <a:t>Credit </a:t>
            </a:r>
            <a:r>
              <a:rPr lang="en-US" dirty="0" err="1" smtClean="0"/>
              <a:t>Mobilier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Railroad insiders hired themselves at inflated prices</a:t>
            </a:r>
          </a:p>
          <a:p>
            <a:pPr lvl="2"/>
            <a:r>
              <a:rPr lang="en-US" dirty="0" smtClean="0"/>
              <a:t>VP of US accepted payments</a:t>
            </a:r>
          </a:p>
          <a:p>
            <a:pPr lvl="1"/>
            <a:r>
              <a:rPr lang="en-US" dirty="0" smtClean="0"/>
              <a:t>Whiskey Ring:</a:t>
            </a:r>
          </a:p>
          <a:p>
            <a:pPr lvl="2"/>
            <a:r>
              <a:rPr lang="en-US" dirty="0" smtClean="0"/>
              <a:t>Stole excise-tax revenues from Treasury department</a:t>
            </a:r>
          </a:p>
          <a:p>
            <a:pPr lvl="2"/>
            <a:r>
              <a:rPr lang="en-US" dirty="0" smtClean="0"/>
              <a:t>Grant’s private secretary was involved</a:t>
            </a:r>
          </a:p>
          <a:p>
            <a:r>
              <a:rPr lang="en-US" dirty="0" smtClean="0"/>
              <a:t>Boss Tweed: </a:t>
            </a:r>
          </a:p>
          <a:p>
            <a:pPr lvl="1"/>
            <a:r>
              <a:rPr lang="en-US" dirty="0" smtClean="0"/>
              <a:t>Tammany Hall, stole over $200 million</a:t>
            </a:r>
          </a:p>
          <a:p>
            <a:pPr lvl="1"/>
            <a:r>
              <a:rPr lang="en-US" dirty="0" smtClean="0"/>
              <a:t>Thomas Nast helped contribute to his capture in Spain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President Grant’s Administration</a:t>
            </a:r>
            <a:endParaRPr lang="en-US" dirty="0"/>
          </a:p>
        </p:txBody>
      </p:sp>
      <p:pic>
        <p:nvPicPr>
          <p:cNvPr id="1026" name="Picture 2" descr="https://encrypted-tbn3.gstatic.com/images?q=tbn:ANd9GcRWXay6EGzWIs9Fp74X6W0s-HVw4mrsyBft8wzZ6iGcjkE0D6fw4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96636"/>
            <a:ext cx="335901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SV1Zi1FpIezCe_uxgaCRtxAa75Cmdsn6eh3Q4nG006cWYPenNU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2925"/>
            <a:ext cx="2895600" cy="435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Causes:</a:t>
            </a:r>
          </a:p>
          <a:p>
            <a:pPr lvl="1"/>
            <a:r>
              <a:rPr lang="en-US" dirty="0" smtClean="0"/>
              <a:t>Overproduction of RR’s, mines, factories, etc.</a:t>
            </a:r>
          </a:p>
          <a:p>
            <a:pPr lvl="1"/>
            <a:r>
              <a:rPr lang="en-US" dirty="0" smtClean="0"/>
              <a:t>Bankers made too many risky loans</a:t>
            </a:r>
          </a:p>
          <a:p>
            <a:r>
              <a:rPr lang="en-US" dirty="0" smtClean="0"/>
              <a:t>Effects:</a:t>
            </a:r>
          </a:p>
          <a:p>
            <a:pPr lvl="1"/>
            <a:r>
              <a:rPr lang="en-US" dirty="0" smtClean="0"/>
              <a:t>Debate over hard currency vs. greenbacks</a:t>
            </a:r>
          </a:p>
          <a:p>
            <a:pPr lvl="1"/>
            <a:r>
              <a:rPr lang="en-US" dirty="0" smtClean="0"/>
              <a:t>Debtors wanted greenbacks. Why?</a:t>
            </a:r>
          </a:p>
          <a:p>
            <a:pPr lvl="2"/>
            <a:r>
              <a:rPr lang="en-US" dirty="0" smtClean="0"/>
              <a:t>Paper $, inflation decreased value</a:t>
            </a:r>
          </a:p>
          <a:p>
            <a:pPr lvl="1"/>
            <a:r>
              <a:rPr lang="en-US" dirty="0" smtClean="0"/>
              <a:t>Lenders wanted hard currency. Why?</a:t>
            </a:r>
          </a:p>
          <a:p>
            <a:pPr lvl="2"/>
            <a:r>
              <a:rPr lang="en-US" dirty="0" smtClean="0"/>
              <a:t>Hard $, not affected by inflation, increased value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Panic of 1873</a:t>
            </a:r>
            <a:endParaRPr lang="en-US" dirty="0"/>
          </a:p>
        </p:txBody>
      </p:sp>
      <p:pic>
        <p:nvPicPr>
          <p:cNvPr id="4" name="Picture 6" descr="https://encrypted-tbn2.gstatic.com/images?q=tbn:ANd9GcQeb1jFImXL_-ePdPxdDI2Q5FYZ2c2tWToiYNvwT-jbmKbthV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6" y="1110259"/>
            <a:ext cx="3936546" cy="271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30421" y="2514600"/>
            <a:ext cx="15149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VS</a:t>
            </a:r>
            <a:endParaRPr lang="en-US" dirty="0"/>
          </a:p>
        </p:txBody>
      </p:sp>
      <p:pic>
        <p:nvPicPr>
          <p:cNvPr id="6" name="Picture 8" descr="https://encrypted-tbn3.gstatic.com/images?q=tbn:ANd9GcTqjTpqo2UY88FijiRbckc7T5KQTfmP8HR7cr_t7xeKUXQuHSfL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88" y="12949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Democrats:</a:t>
            </a:r>
          </a:p>
          <a:p>
            <a:pPr lvl="1"/>
            <a:r>
              <a:rPr lang="en-US" b="1" i="1" u="sng" dirty="0" smtClean="0"/>
              <a:t>“Solid South”</a:t>
            </a:r>
            <a:r>
              <a:rPr lang="en-US" b="1" i="1" dirty="0" smtClean="0"/>
              <a:t>: </a:t>
            </a:r>
            <a:r>
              <a:rPr lang="en-US" dirty="0" smtClean="0"/>
              <a:t>Democratic </a:t>
            </a:r>
            <a:r>
              <a:rPr lang="en-US" dirty="0" smtClean="0"/>
              <a:t>base in much of the South</a:t>
            </a:r>
          </a:p>
          <a:p>
            <a:r>
              <a:rPr lang="en-US" b="1" i="1" dirty="0" smtClean="0"/>
              <a:t>Republicans:</a:t>
            </a:r>
          </a:p>
          <a:p>
            <a:pPr lvl="1"/>
            <a:r>
              <a:rPr lang="en-US" b="1" i="1" u="sng" dirty="0" smtClean="0"/>
              <a:t>Grand </a:t>
            </a:r>
            <a:r>
              <a:rPr lang="en-US" b="1" i="1" u="sng" dirty="0" smtClean="0"/>
              <a:t>Army of Republic (</a:t>
            </a:r>
            <a:r>
              <a:rPr lang="en-US" b="1" i="1" u="sng" dirty="0" smtClean="0"/>
              <a:t>GAR)</a:t>
            </a:r>
            <a:r>
              <a:rPr lang="en-US" b="1" i="1" dirty="0" smtClean="0"/>
              <a:t>: </a:t>
            </a:r>
            <a:r>
              <a:rPr lang="en-US" dirty="0" smtClean="0"/>
              <a:t>Several </a:t>
            </a:r>
            <a:r>
              <a:rPr lang="en-US" dirty="0" smtClean="0"/>
              <a:t>100,000 Union veterans that tended to vote Republican</a:t>
            </a:r>
          </a:p>
          <a:p>
            <a:pPr lvl="1"/>
            <a:r>
              <a:rPr lang="en-US" b="1" i="1" u="sng" dirty="0" smtClean="0"/>
              <a:t>Stalwarts</a:t>
            </a:r>
            <a:r>
              <a:rPr lang="en-US" b="1" i="1" dirty="0" smtClean="0"/>
              <a:t>: </a:t>
            </a:r>
            <a:r>
              <a:rPr lang="en-US" dirty="0" smtClean="0"/>
              <a:t>Led </a:t>
            </a:r>
            <a:r>
              <a:rPr lang="en-US" dirty="0" smtClean="0"/>
              <a:t>by Roscoe Conkling, believed in patronage</a:t>
            </a:r>
          </a:p>
          <a:p>
            <a:pPr lvl="1"/>
            <a:r>
              <a:rPr lang="en-US" b="1" i="1" u="sng" dirty="0" smtClean="0"/>
              <a:t>Half-Breeds</a:t>
            </a:r>
            <a:r>
              <a:rPr lang="en-US" b="1" i="1" dirty="0" smtClean="0"/>
              <a:t>: </a:t>
            </a:r>
            <a:r>
              <a:rPr lang="en-US" dirty="0" smtClean="0"/>
              <a:t>Led </a:t>
            </a:r>
            <a:r>
              <a:rPr lang="en-US" dirty="0" smtClean="0"/>
              <a:t>by James G. Blaine, wanted civil service reform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to Know</a:t>
            </a:r>
            <a:endParaRPr lang="en-US" dirty="0"/>
          </a:p>
        </p:txBody>
      </p:sp>
      <p:pic>
        <p:nvPicPr>
          <p:cNvPr id="2052" name="Picture 4" descr="http://www.asjournal.org/attachment/d54eae1f853712e37717eea9dabdbfe1/a80f7fdf55bcadad09b3c4c06887e495/pe1924_inve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8196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7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Settled the dispute in the election of 1876 (Hayes – Republican, Tilden – Democrat)</a:t>
            </a:r>
          </a:p>
          <a:p>
            <a:r>
              <a:rPr lang="en-US" dirty="0" smtClean="0"/>
              <a:t>Hayes (R) is elected</a:t>
            </a:r>
          </a:p>
          <a:p>
            <a:r>
              <a:rPr lang="en-US" dirty="0" smtClean="0"/>
              <a:t>Democrats are promised:</a:t>
            </a:r>
          </a:p>
          <a:p>
            <a:pPr lvl="1"/>
            <a:r>
              <a:rPr lang="en-US" dirty="0" smtClean="0"/>
              <a:t>Reconstruction ends – Military is withdrawn </a:t>
            </a:r>
          </a:p>
          <a:p>
            <a:pPr lvl="1"/>
            <a:r>
              <a:rPr lang="en-US" dirty="0" smtClean="0"/>
              <a:t>Patronage</a:t>
            </a:r>
            <a:r>
              <a:rPr lang="en-US" dirty="0"/>
              <a:t>, RR construction through Texas</a:t>
            </a:r>
          </a:p>
          <a:p>
            <a:r>
              <a:rPr lang="en-US" dirty="0" smtClean="0"/>
              <a:t>Civil Rights Act of 1875:</a:t>
            </a:r>
          </a:p>
          <a:p>
            <a:pPr lvl="1"/>
            <a:r>
              <a:rPr lang="en-US" dirty="0" smtClean="0"/>
              <a:t>Guaranteed </a:t>
            </a:r>
            <a:r>
              <a:rPr lang="en-US" b="1" i="1" dirty="0" smtClean="0"/>
              <a:t>EQUAL </a:t>
            </a:r>
            <a:r>
              <a:rPr lang="en-US" dirty="0" smtClean="0"/>
              <a:t>accommodations in public places and prohibited racial discrimination in jury selection</a:t>
            </a:r>
          </a:p>
          <a:p>
            <a:r>
              <a:rPr lang="en-US" i="1" dirty="0" smtClean="0"/>
              <a:t>Civil Rights Cases</a:t>
            </a:r>
            <a:r>
              <a:rPr lang="en-US" dirty="0" smtClean="0"/>
              <a:t> (1883)</a:t>
            </a:r>
          </a:p>
          <a:p>
            <a:pPr lvl="1"/>
            <a:r>
              <a:rPr lang="en-US" dirty="0" smtClean="0"/>
              <a:t>Supreme Court stated 14</a:t>
            </a:r>
            <a:r>
              <a:rPr lang="en-US" baseline="30000" dirty="0" smtClean="0"/>
              <a:t>th</a:t>
            </a:r>
            <a:r>
              <a:rPr lang="en-US" dirty="0" smtClean="0"/>
              <a:t> amendment only prohibited government violations of civil rights, not denial by individuals</a:t>
            </a:r>
          </a:p>
          <a:p>
            <a:pPr lvl="1"/>
            <a:r>
              <a:rPr lang="en-US" dirty="0" smtClean="0"/>
              <a:t>Sets up stage for Jim Crow Laws – legal segregation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Compromise of 1877 &amp; Civil Rights</a:t>
            </a:r>
            <a:endParaRPr lang="en-US" dirty="0"/>
          </a:p>
        </p:txBody>
      </p:sp>
      <p:pic>
        <p:nvPicPr>
          <p:cNvPr id="4" name="Picture 2" descr="http://cdn.dipity.com/uploads/events/728d2c0c477327e17176a898c74dbe53_1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0737"/>
            <a:ext cx="71913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1880: 9% of CA population were Asian immigrants</a:t>
            </a:r>
          </a:p>
          <a:p>
            <a:pPr lvl="1"/>
            <a:r>
              <a:rPr lang="en-US" dirty="0" smtClean="0"/>
              <a:t>Asians tended to build RR and dig for gold</a:t>
            </a:r>
          </a:p>
          <a:p>
            <a:pPr lvl="1"/>
            <a:r>
              <a:rPr lang="en-US" dirty="0" smtClean="0"/>
              <a:t>Leads to discrimination and resentment towards immigrants</a:t>
            </a:r>
          </a:p>
          <a:p>
            <a:pPr lvl="2"/>
            <a:r>
              <a:rPr lang="en-US" dirty="0" smtClean="0"/>
              <a:t>Nativism</a:t>
            </a:r>
          </a:p>
          <a:p>
            <a:r>
              <a:rPr lang="en-US" b="1" i="1" u="sng" dirty="0" smtClean="0"/>
              <a:t>Chinese Exclusion Act</a:t>
            </a:r>
            <a:r>
              <a:rPr lang="en-US" dirty="0" smtClean="0"/>
              <a:t>: Limits Chinese immigration until 1943</a:t>
            </a:r>
          </a:p>
          <a:p>
            <a:r>
              <a:rPr lang="en-US" i="1" dirty="0" smtClean="0"/>
              <a:t>US vs. Wong Kim Ark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Guarantees citizenship to ALL people born in 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Railroads and Immigration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</TotalTime>
  <Words>594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Concourse</vt:lpstr>
      <vt:lpstr>Chapter 23 Political Paralysis in the Gilded Age,  1869-1896</vt:lpstr>
      <vt:lpstr>Ch. 22 Review – Johnson’s Impeached</vt:lpstr>
      <vt:lpstr>End of Reconstruction….</vt:lpstr>
      <vt:lpstr>Chapter 23 Political Paralysis in the Gilded Age,  1869-1896</vt:lpstr>
      <vt:lpstr>President Grant’s Administration</vt:lpstr>
      <vt:lpstr>Panic of 1873</vt:lpstr>
      <vt:lpstr>Key Terms to Know</vt:lpstr>
      <vt:lpstr>Compromise of 1877 &amp; Civil Rights</vt:lpstr>
      <vt:lpstr>Railroads and Immigration</vt:lpstr>
      <vt:lpstr>The Era of Forgotten Presidents (1877 – 1896)</vt:lpstr>
      <vt:lpstr>Tariffs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 Review Video</dc:title>
  <dc:creator>Adam Norris</dc:creator>
  <cp:lastModifiedBy>Matthew Cirbo</cp:lastModifiedBy>
  <cp:revision>14</cp:revision>
  <dcterms:created xsi:type="dcterms:W3CDTF">2013-01-27T21:28:50Z</dcterms:created>
  <dcterms:modified xsi:type="dcterms:W3CDTF">2016-01-11T15:07:39Z</dcterms:modified>
</cp:coreProperties>
</file>