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7" r:id="rId6"/>
    <p:sldId id="263" r:id="rId7"/>
    <p:sldId id="264" r:id="rId8"/>
    <p:sldId id="265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>
        <p:scale>
          <a:sx n="75" d="100"/>
          <a:sy n="75" d="100"/>
        </p:scale>
        <p:origin x="768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F7D3-AFD7-42E9-9E3B-F5D8366A76A2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A1C3-4D02-4C90-8DC5-E097DC7A4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Chapter 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900" y="3200400"/>
            <a:ext cx="7086600" cy="1752600"/>
          </a:xfrm>
        </p:spPr>
        <p:txBody>
          <a:bodyPr/>
          <a:lstStyle/>
          <a:p>
            <a:pPr algn="r"/>
            <a:r>
              <a:rPr lang="en-US" dirty="0" smtClean="0"/>
              <a:t>Industry Comes of Age, 1865-1900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Sherman Antitrust 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u="sng" dirty="0" smtClean="0"/>
              <a:t>Sherman Antitrust Act (1890)</a:t>
            </a:r>
          </a:p>
          <a:p>
            <a:pPr lvl="1"/>
            <a:r>
              <a:rPr lang="en-US" dirty="0"/>
              <a:t>Created in response to public demand for curbing excesses </a:t>
            </a:r>
            <a:r>
              <a:rPr lang="en-US" dirty="0" smtClean="0"/>
              <a:t>of trusts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**Provision**: </a:t>
            </a:r>
            <a:r>
              <a:rPr lang="en-US" dirty="0"/>
              <a:t>Forbade combinations in restraint of </a:t>
            </a:r>
            <a:r>
              <a:rPr lang="en-US" dirty="0" smtClean="0"/>
              <a:t>trade (break up monopolies and trusts)</a:t>
            </a:r>
          </a:p>
          <a:p>
            <a:pPr lvl="1"/>
            <a:r>
              <a:rPr lang="en-US" dirty="0" smtClean="0"/>
              <a:t>Largely </a:t>
            </a:r>
            <a:r>
              <a:rPr lang="en-US" dirty="0"/>
              <a:t>ineffective as it had no significant </a:t>
            </a:r>
            <a:r>
              <a:rPr lang="en-US" dirty="0" smtClean="0"/>
              <a:t>enforcement mechanism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***Ironically</a:t>
            </a:r>
            <a:r>
              <a:rPr lang="en-US" dirty="0"/>
              <a:t>, used by corporations to curb labor unions or </a:t>
            </a:r>
            <a:r>
              <a:rPr lang="en-US" dirty="0" smtClean="0"/>
              <a:t>labor combinations </a:t>
            </a:r>
            <a:r>
              <a:rPr lang="en-US" dirty="0"/>
              <a:t>that were deemed to be restraining trade</a:t>
            </a:r>
            <a:r>
              <a:rPr lang="en-US" dirty="0" smtClean="0"/>
              <a:t>. ***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**Impact of the IR on America**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/>
              <a:t>of living rose sharply and remained highest in the world</a:t>
            </a:r>
          </a:p>
          <a:p>
            <a:r>
              <a:rPr lang="en-US" dirty="0" smtClean="0"/>
              <a:t>Urbanization developed as a result of factories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work-place became regimented and impersonal</a:t>
            </a:r>
          </a:p>
          <a:p>
            <a:r>
              <a:rPr lang="en-US" dirty="0" smtClean="0"/>
              <a:t>Women </a:t>
            </a:r>
            <a:r>
              <a:rPr lang="en-US" dirty="0"/>
              <a:t>achieved social and economic independence in new </a:t>
            </a:r>
            <a:r>
              <a:rPr lang="en-US" dirty="0" smtClean="0"/>
              <a:t>careers as </a:t>
            </a:r>
            <a:r>
              <a:rPr lang="en-US" b="1" i="1" u="sng" dirty="0"/>
              <a:t>typing, stenography, and switchboard operating</a:t>
            </a:r>
          </a:p>
          <a:p>
            <a:pPr lvl="1"/>
            <a:r>
              <a:rPr lang="en-US" dirty="0" smtClean="0"/>
              <a:t>Marriages </a:t>
            </a:r>
            <a:r>
              <a:rPr lang="en-US" dirty="0"/>
              <a:t>delayed, smaller families </a:t>
            </a:r>
            <a:r>
              <a:rPr lang="en-US" dirty="0" smtClean="0"/>
              <a:t>resulted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group of workers in the same industry that come together</a:t>
            </a:r>
          </a:p>
          <a:p>
            <a:r>
              <a:rPr lang="en-US" dirty="0" smtClean="0"/>
              <a:t>Massive Immigration created a favorable labor market for owners</a:t>
            </a:r>
            <a:endParaRPr lang="en-US" dirty="0"/>
          </a:p>
          <a:p>
            <a:r>
              <a:rPr lang="en-US" dirty="0" smtClean="0"/>
              <a:t>Business advantages </a:t>
            </a:r>
            <a:r>
              <a:rPr lang="en-US" u="sng" dirty="0" smtClean="0"/>
              <a:t>against</a:t>
            </a:r>
            <a:r>
              <a:rPr lang="en-US" dirty="0" smtClean="0"/>
              <a:t> unions:</a:t>
            </a:r>
          </a:p>
          <a:p>
            <a:pPr lvl="1"/>
            <a:r>
              <a:rPr lang="en-US" dirty="0" smtClean="0"/>
              <a:t>Could import </a:t>
            </a:r>
            <a:r>
              <a:rPr lang="en-US" u="sng" dirty="0" smtClean="0"/>
              <a:t>strike breakers (scabs)</a:t>
            </a:r>
          </a:p>
          <a:p>
            <a:pPr lvl="1"/>
            <a:r>
              <a:rPr lang="en-US" u="sng" dirty="0" smtClean="0"/>
              <a:t>Courts</a:t>
            </a:r>
            <a:r>
              <a:rPr lang="en-US" dirty="0" smtClean="0"/>
              <a:t> could order strikes to end </a:t>
            </a:r>
          </a:p>
          <a:p>
            <a:pPr lvl="2"/>
            <a:r>
              <a:rPr lang="en-US" dirty="0" smtClean="0"/>
              <a:t>(Hayes used military)</a:t>
            </a:r>
          </a:p>
          <a:p>
            <a:pPr lvl="2"/>
            <a:r>
              <a:rPr lang="en-US" dirty="0" smtClean="0"/>
              <a:t>Presidents side with business (</a:t>
            </a:r>
            <a:r>
              <a:rPr lang="en-US" i="1" dirty="0" smtClean="0"/>
              <a:t>except Teddy Roosevelt)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u="sng" dirty="0" smtClean="0"/>
              <a:t>yellow-dog contracts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u="sng" dirty="0" smtClean="0"/>
              <a:t>Black list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u="sng" dirty="0" smtClean="0"/>
              <a:t>National Labor Union:</a:t>
            </a:r>
          </a:p>
          <a:p>
            <a:pPr lvl="1"/>
            <a:r>
              <a:rPr lang="en-US" dirty="0" smtClean="0"/>
              <a:t>Major boost to union movement</a:t>
            </a:r>
          </a:p>
          <a:p>
            <a:pPr lvl="1"/>
            <a:r>
              <a:rPr lang="en-US" dirty="0" smtClean="0"/>
              <a:t>Lasted 6 years, 600,000 workers</a:t>
            </a:r>
          </a:p>
          <a:p>
            <a:pPr lvl="1"/>
            <a:r>
              <a:rPr lang="en-US" dirty="0" smtClean="0"/>
              <a:t>Excluded Chinese, barely included women and Blacks</a:t>
            </a:r>
            <a:endParaRPr lang="en-US" dirty="0"/>
          </a:p>
          <a:p>
            <a:r>
              <a:rPr lang="en-US" dirty="0" smtClean="0"/>
              <a:t>Knights of Labor: Led by Terence Powderly</a:t>
            </a:r>
          </a:p>
          <a:p>
            <a:pPr lvl="1"/>
            <a:r>
              <a:rPr lang="en-US" dirty="0"/>
              <a:t>Much of leadership and membership was </a:t>
            </a:r>
            <a:r>
              <a:rPr lang="en-US" dirty="0" smtClean="0"/>
              <a:t>Irish</a:t>
            </a:r>
            <a:endParaRPr lang="en-US" dirty="0"/>
          </a:p>
          <a:p>
            <a:pPr lvl="1"/>
            <a:r>
              <a:rPr lang="en-US" dirty="0" smtClean="0"/>
              <a:t>Sought </a:t>
            </a:r>
            <a:r>
              <a:rPr lang="en-US" dirty="0"/>
              <a:t>to include all workers in </a:t>
            </a:r>
            <a:r>
              <a:rPr lang="en-US" b="1" dirty="0"/>
              <a:t>"one big union" </a:t>
            </a:r>
            <a:r>
              <a:rPr lang="en-US" dirty="0" smtClean="0"/>
              <a:t>including</a:t>
            </a:r>
            <a:r>
              <a:rPr lang="en-US" b="1" dirty="0" smtClean="0"/>
              <a:t> </a:t>
            </a:r>
            <a:r>
              <a:rPr lang="en-US" dirty="0"/>
              <a:t>B</a:t>
            </a:r>
            <a:r>
              <a:rPr lang="en-US" dirty="0" smtClean="0"/>
              <a:t>lacks </a:t>
            </a:r>
            <a:r>
              <a:rPr lang="en-US" dirty="0"/>
              <a:t>&amp; </a:t>
            </a:r>
            <a:r>
              <a:rPr lang="en-US" dirty="0" smtClean="0"/>
              <a:t>women</a:t>
            </a:r>
          </a:p>
          <a:p>
            <a:pPr lvl="1"/>
            <a:r>
              <a:rPr lang="en-US" dirty="0" smtClean="0"/>
              <a:t>Wanted 8 hour work day</a:t>
            </a:r>
          </a:p>
          <a:p>
            <a:pPr lvl="1"/>
            <a:r>
              <a:rPr lang="en-US" dirty="0" smtClean="0"/>
              <a:t>***Skilled and unskilled workers***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encrypted-tbn0.gstatic.com/images?q=tbn:ANd9GcQEMVPPrBl1WWZOqs-P25W5WPkWxmja5MLwTROqYGZbhBSOo13U4k-_R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7709"/>
            <a:ext cx="2286000" cy="3418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Downfall of the Knights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Demise due to Great Upheaval (1886) – 1,400 strikes </a:t>
            </a:r>
            <a:r>
              <a:rPr lang="en-US" dirty="0" smtClean="0"/>
              <a:t>involving 500,000 </a:t>
            </a:r>
            <a:r>
              <a:rPr lang="en-US" dirty="0"/>
              <a:t>workers and </a:t>
            </a:r>
            <a:r>
              <a:rPr lang="en-US" b="1" dirty="0" smtClean="0"/>
              <a:t>Haymarket </a:t>
            </a:r>
            <a:r>
              <a:rPr lang="en-US" b="1" dirty="0"/>
              <a:t>Square </a:t>
            </a:r>
            <a:r>
              <a:rPr lang="en-US" b="1" dirty="0" smtClean="0"/>
              <a:t>bombing:</a:t>
            </a:r>
            <a:endParaRPr lang="en-US" b="1" dirty="0"/>
          </a:p>
          <a:p>
            <a:pPr lvl="1"/>
            <a:r>
              <a:rPr lang="en-US" dirty="0"/>
              <a:t>Alleged German anarchists urged violent overthrow of </a:t>
            </a:r>
            <a:r>
              <a:rPr lang="en-US" dirty="0" err="1"/>
              <a:t>gov't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dynamite bomb thrown in the crowd that killed </a:t>
            </a:r>
            <a:r>
              <a:rPr lang="en-US" dirty="0" smtClean="0"/>
              <a:t>or injured dozens</a:t>
            </a:r>
          </a:p>
          <a:p>
            <a:r>
              <a:rPr lang="en-US" dirty="0" smtClean="0"/>
              <a:t>**</a:t>
            </a:r>
            <a:r>
              <a:rPr lang="en-US" u="sng" dirty="0" smtClean="0"/>
              <a:t>Knights </a:t>
            </a:r>
            <a:r>
              <a:rPr lang="en-US" u="sng" dirty="0" smtClean="0"/>
              <a:t>were associated with </a:t>
            </a:r>
            <a:r>
              <a:rPr lang="en-US" u="sng" dirty="0" smtClean="0"/>
              <a:t>anarchists</a:t>
            </a:r>
            <a:r>
              <a:rPr lang="en-US" dirty="0" smtClean="0"/>
              <a:t>**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81881"/>
            <a:ext cx="738143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6" dur="1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r>
              <a:rPr lang="en-US" dirty="0" smtClean="0"/>
              <a:t>The AF of L to the 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Formed in 1886 under the leadership of </a:t>
            </a:r>
            <a:r>
              <a:rPr lang="en-US" b="1" dirty="0"/>
              <a:t>Samuel </a:t>
            </a:r>
            <a:r>
              <a:rPr lang="en-US" b="1" dirty="0" smtClean="0"/>
              <a:t>Gompers</a:t>
            </a:r>
          </a:p>
          <a:p>
            <a:pPr lvl="1"/>
            <a:r>
              <a:rPr lang="en-US" dirty="0" smtClean="0"/>
              <a:t>***Shunned politics for economic strategies and goals – “bread and butter” issues***</a:t>
            </a:r>
          </a:p>
          <a:p>
            <a:pPr lvl="1"/>
            <a:r>
              <a:rPr lang="en-US" dirty="0"/>
              <a:t>Only consisted of </a:t>
            </a:r>
            <a:r>
              <a:rPr lang="en-US" b="1" i="1" u="sng" dirty="0"/>
              <a:t>skilled</a:t>
            </a:r>
            <a:r>
              <a:rPr lang="en-US" dirty="0"/>
              <a:t> workers</a:t>
            </a:r>
          </a:p>
          <a:p>
            <a:r>
              <a:rPr lang="en-US" dirty="0" smtClean="0"/>
              <a:t>Consisted </a:t>
            </a:r>
            <a:r>
              <a:rPr lang="en-US" dirty="0"/>
              <a:t>of an association of self-governing national unions </a:t>
            </a:r>
            <a:r>
              <a:rPr lang="en-US" dirty="0" smtClean="0"/>
              <a:t>with the </a:t>
            </a:r>
            <a:r>
              <a:rPr lang="en-US" dirty="0"/>
              <a:t>AFL unifying overall strategy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Chief weapons were walkout and boycott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voicesoflabor.com/wp-content/uploads/2013/10/Samuel-Gomp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01" y="3581401"/>
            <a:ext cx="3604399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Visit APUSHReview.com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Help spread the word!</a:t>
            </a:r>
            <a:endParaRPr lang="en-US" sz="3200" dirty="0"/>
          </a:p>
          <a:p>
            <a:r>
              <a:rPr lang="en-US" dirty="0" smtClean="0"/>
              <a:t>Questions? Comments?</a:t>
            </a:r>
            <a:r>
              <a:rPr lang="en-US" dirty="0"/>
              <a:t> Ideas </a:t>
            </a:r>
            <a:r>
              <a:rPr lang="en-US" dirty="0" smtClean="0"/>
              <a:t>for class?</a:t>
            </a:r>
            <a:endParaRPr lang="en-US" dirty="0"/>
          </a:p>
          <a:p>
            <a:pPr lvl="1"/>
            <a:r>
              <a:rPr lang="en-US" dirty="0" smtClean="0"/>
              <a:t>Email or leave in comments</a:t>
            </a:r>
          </a:p>
        </p:txBody>
      </p:sp>
      <p:pic>
        <p:nvPicPr>
          <p:cNvPr id="7" name="Picture 2" descr="https://encrypted-tbn0.gstatic.com/images?q=tbn:ANd9GcQEMVPPrBl1WWZOqs-P25W5WPkWxmja5MLwTROqYGZbhBSOo13U4k-_R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90611"/>
            <a:ext cx="2286000" cy="3418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581400" y="3835881"/>
            <a:ext cx="2895600" cy="964719"/>
          </a:xfrm>
          <a:prstGeom prst="wedgeRoundRectCallout">
            <a:avLst>
              <a:gd name="adj1" fmla="val 86623"/>
              <a:gd name="adj2" fmla="val 708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Like my mustache? Hate my mustache?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9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Transcontinental Railroads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Union Pacific RR -&gt; built west from Omaha, NE</a:t>
            </a:r>
            <a:endParaRPr lang="en-US" dirty="0"/>
          </a:p>
          <a:p>
            <a:pPr lvl="1"/>
            <a:r>
              <a:rPr lang="en-US" dirty="0" smtClean="0"/>
              <a:t>Given 20 square miles of land for each mile of track laid</a:t>
            </a:r>
          </a:p>
          <a:p>
            <a:pPr lvl="2"/>
            <a:r>
              <a:rPr lang="en-US" dirty="0" smtClean="0"/>
              <a:t>Alternating 640-acre sections on either side of track</a:t>
            </a:r>
          </a:p>
          <a:p>
            <a:pPr lvl="1"/>
            <a:r>
              <a:rPr lang="en-US" dirty="0" smtClean="0"/>
              <a:t>Given generous loans from government</a:t>
            </a:r>
          </a:p>
          <a:p>
            <a:pPr lvl="2"/>
            <a:r>
              <a:rPr lang="en-US" dirty="0" smtClean="0"/>
              <a:t>$16K/per mile on flat prairie land (1,086 miles total)</a:t>
            </a:r>
          </a:p>
          <a:p>
            <a:pPr lvl="1"/>
            <a:r>
              <a:rPr lang="en-US" dirty="0" smtClean="0"/>
              <a:t>“Irish Paddies”</a:t>
            </a:r>
          </a:p>
          <a:p>
            <a:r>
              <a:rPr lang="en-US" dirty="0" smtClean="0"/>
              <a:t>Central Pacific RR -&gt; Sacramento to Sierra Nevada</a:t>
            </a:r>
          </a:p>
          <a:p>
            <a:pPr lvl="1"/>
            <a:r>
              <a:rPr lang="en-US" dirty="0" smtClean="0"/>
              <a:t>Given same subsidies as Union Pacific</a:t>
            </a:r>
          </a:p>
          <a:p>
            <a:pPr lvl="2"/>
            <a:r>
              <a:rPr lang="en-US" dirty="0" smtClean="0"/>
              <a:t>$48K/mile in mountain country (689 miles)</a:t>
            </a:r>
          </a:p>
          <a:p>
            <a:pPr lvl="1"/>
            <a:r>
              <a:rPr lang="en-US" dirty="0" smtClean="0"/>
              <a:t>Used predominantly Chinese labor</a:t>
            </a:r>
          </a:p>
          <a:p>
            <a:r>
              <a:rPr lang="en-US" dirty="0"/>
              <a:t>Great Northern:</a:t>
            </a:r>
          </a:p>
          <a:p>
            <a:pPr lvl="1"/>
            <a:r>
              <a:rPr lang="en-US" dirty="0"/>
              <a:t>Connected Minnesota to Seattle</a:t>
            </a:r>
          </a:p>
          <a:p>
            <a:endParaRPr lang="en-US" dirty="0"/>
          </a:p>
        </p:txBody>
      </p:sp>
      <p:pic>
        <p:nvPicPr>
          <p:cNvPr id="2052" name="Picture 4" descr="http://upload.wikimedia.org/wikipedia/commons/f/f6/Transcontinental_railroad_ro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" y="1068254"/>
            <a:ext cx="9026236" cy="5589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Railroad Consolidation and Mechanization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Cornelius Vanderbilt:</a:t>
            </a:r>
          </a:p>
          <a:p>
            <a:pPr lvl="1"/>
            <a:r>
              <a:rPr lang="en-US" dirty="0" smtClean="0"/>
              <a:t>Made millions in RR industry, popularized the steel rail</a:t>
            </a:r>
            <a:endParaRPr lang="en-US" dirty="0"/>
          </a:p>
          <a:p>
            <a:r>
              <a:rPr lang="en-US" dirty="0" smtClean="0"/>
              <a:t>Two improvements in RR:</a:t>
            </a:r>
          </a:p>
          <a:p>
            <a:pPr lvl="1"/>
            <a:r>
              <a:rPr lang="en-US" dirty="0" smtClean="0"/>
              <a:t>Steel rail -&gt; safer, stronger, last longer</a:t>
            </a:r>
          </a:p>
          <a:p>
            <a:pPr lvl="1"/>
            <a:r>
              <a:rPr lang="en-US" dirty="0" smtClean="0"/>
              <a:t>Standard gauge of track -&gt; think interchangeable parts, popularized by??????</a:t>
            </a:r>
          </a:p>
          <a:p>
            <a:r>
              <a:rPr lang="en-US" dirty="0" smtClean="0"/>
              <a:t>Other advancements:</a:t>
            </a:r>
          </a:p>
          <a:p>
            <a:pPr lvl="1"/>
            <a:r>
              <a:rPr lang="en-US" dirty="0" smtClean="0"/>
              <a:t>Westinghouse air brake</a:t>
            </a:r>
          </a:p>
          <a:p>
            <a:pPr lvl="1"/>
            <a:r>
              <a:rPr lang="en-US" dirty="0" smtClean="0"/>
              <a:t>Pullman Palace Cars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138000"/>
            <a:ext cx="2590800" cy="2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6" dur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Revolution by Railways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RRs created an enormous domestic market for American raw materials and manufactured goods</a:t>
            </a:r>
          </a:p>
          <a:p>
            <a:r>
              <a:rPr lang="en-US" dirty="0" smtClean="0"/>
              <a:t>Other impacts of RR:</a:t>
            </a:r>
          </a:p>
          <a:p>
            <a:pPr lvl="1"/>
            <a:r>
              <a:rPr lang="en-US" dirty="0" smtClean="0"/>
              <a:t>Stimulated immigration </a:t>
            </a:r>
          </a:p>
          <a:p>
            <a:pPr lvl="1"/>
            <a:r>
              <a:rPr lang="en-US" dirty="0" smtClean="0"/>
              <a:t>Establishment of time zones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79500"/>
            <a:ext cx="863600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Wrongdoing in Railroading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Stock watering: Railroad stock promoters grossly inflated </a:t>
            </a:r>
            <a:r>
              <a:rPr lang="en-US" dirty="0" smtClean="0"/>
              <a:t>value of stock.</a:t>
            </a:r>
          </a:p>
          <a:p>
            <a:r>
              <a:rPr lang="en-US" dirty="0" smtClean="0"/>
              <a:t>RR tycoons became very powerful</a:t>
            </a:r>
          </a:p>
          <a:p>
            <a:pPr lvl="1"/>
            <a:r>
              <a:rPr lang="en-US" dirty="0" smtClean="0"/>
              <a:t>Bribed judges and legislatures, employed lobbyists, etc.</a:t>
            </a:r>
            <a:endParaRPr lang="en-US" dirty="0"/>
          </a:p>
          <a:p>
            <a:r>
              <a:rPr lang="en-US" dirty="0" smtClean="0"/>
              <a:t>“Pools”</a:t>
            </a:r>
          </a:p>
          <a:p>
            <a:pPr lvl="1"/>
            <a:r>
              <a:rPr lang="en-US" dirty="0" smtClean="0"/>
              <a:t>An agreement to divide the business in a given area and share the profits </a:t>
            </a:r>
            <a:endParaRPr lang="en-US" dirty="0"/>
          </a:p>
          <a:p>
            <a:r>
              <a:rPr lang="en-US" dirty="0" smtClean="0"/>
              <a:t>Charged more for short hauls than long ones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Bridles the Iron Horse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Should government intervene? Goes against </a:t>
            </a:r>
            <a:r>
              <a:rPr lang="en-US" i="1" dirty="0" smtClean="0"/>
              <a:t>laissez-faire</a:t>
            </a:r>
            <a:r>
              <a:rPr lang="en-US" dirty="0" smtClean="0"/>
              <a:t> philosophy (Grover Cleveland)</a:t>
            </a:r>
          </a:p>
          <a:p>
            <a:r>
              <a:rPr lang="en-US" dirty="0" smtClean="0"/>
              <a:t>Farmers wanted to regulate RRs via state legislatures</a:t>
            </a:r>
          </a:p>
          <a:p>
            <a:r>
              <a:rPr lang="en-US" i="1" dirty="0" smtClean="0"/>
              <a:t>Wabash</a:t>
            </a:r>
            <a:r>
              <a:rPr lang="en-US" dirty="0" smtClean="0"/>
              <a:t> case:</a:t>
            </a:r>
            <a:endParaRPr lang="en-US" i="1" dirty="0" smtClean="0"/>
          </a:p>
          <a:p>
            <a:pPr lvl="1"/>
            <a:r>
              <a:rPr lang="en-US" dirty="0" smtClean="0"/>
              <a:t>Individual states had no power to regulate </a:t>
            </a:r>
            <a:r>
              <a:rPr lang="en-US" i="1" dirty="0" smtClean="0"/>
              <a:t>inter</a:t>
            </a:r>
            <a:r>
              <a:rPr lang="en-US" dirty="0" smtClean="0"/>
              <a:t>state commerce</a:t>
            </a:r>
          </a:p>
          <a:p>
            <a:pPr lvl="1"/>
            <a:r>
              <a:rPr lang="en-US" dirty="0" smtClean="0"/>
              <a:t>Haven’t we seen this before?</a:t>
            </a:r>
          </a:p>
          <a:p>
            <a:pPr lvl="2"/>
            <a:r>
              <a:rPr lang="en-US" dirty="0" smtClean="0"/>
              <a:t>Gibbons v. Ogden (1819)</a:t>
            </a:r>
            <a:endParaRPr lang="en-US" dirty="0"/>
          </a:p>
          <a:p>
            <a:r>
              <a:rPr lang="en-US" dirty="0" smtClean="0"/>
              <a:t>Interstate Commerce Commission (ICC)</a:t>
            </a:r>
          </a:p>
          <a:p>
            <a:pPr lvl="1"/>
            <a:r>
              <a:rPr lang="en-US" dirty="0" smtClean="0"/>
              <a:t>Prohibited rebates and pools</a:t>
            </a:r>
          </a:p>
          <a:p>
            <a:pPr lvl="1"/>
            <a:r>
              <a:rPr lang="en-US" dirty="0"/>
              <a:t>First large-scale legislation passed by federal government </a:t>
            </a:r>
            <a:r>
              <a:rPr lang="en-US" dirty="0" smtClean="0"/>
              <a:t>to regulate </a:t>
            </a:r>
            <a:r>
              <a:rPr lang="en-US" dirty="0"/>
              <a:t>corporations in the interest of society</a:t>
            </a:r>
          </a:p>
          <a:p>
            <a:r>
              <a:rPr lang="en-US" dirty="0"/>
              <a:t>ICC didn’t effectively regulate the </a:t>
            </a:r>
            <a:r>
              <a:rPr lang="en-US" dirty="0" smtClean="0"/>
              <a:t>railroads; way to appease the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322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Millionaires look for areas to invest their capital</a:t>
            </a:r>
          </a:p>
          <a:p>
            <a:r>
              <a:rPr lang="en-US" dirty="0" smtClean="0"/>
              <a:t>Patents were issued at high rates</a:t>
            </a:r>
          </a:p>
          <a:p>
            <a:r>
              <a:rPr lang="en-US" dirty="0" smtClean="0"/>
              <a:t>Key inventions:</a:t>
            </a:r>
          </a:p>
          <a:p>
            <a:pPr lvl="1"/>
            <a:r>
              <a:rPr lang="en-US" dirty="0" smtClean="0"/>
              <a:t>Phone (Alexander Bell); leads to women working the “switchboard”</a:t>
            </a:r>
          </a:p>
          <a:p>
            <a:pPr lvl="1"/>
            <a:r>
              <a:rPr lang="en-US" dirty="0"/>
              <a:t>Electric light, phonograph, mimeograph, Dictaphone, </a:t>
            </a:r>
            <a:r>
              <a:rPr lang="en-US" dirty="0" smtClean="0"/>
              <a:t>moving pictures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**Integrations**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Andrew Carnegie (steel, Pittsburgh)</a:t>
            </a:r>
          </a:p>
          <a:p>
            <a:r>
              <a:rPr lang="en-US" b="1" i="1" u="sng" dirty="0" smtClean="0"/>
              <a:t>vertical integration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Controlling every aspect of production from beginning to end</a:t>
            </a:r>
          </a:p>
          <a:p>
            <a:pPr lvl="2"/>
            <a:r>
              <a:rPr lang="en-US" dirty="0" smtClean="0"/>
              <a:t>Iron ore to Bessemer process</a:t>
            </a:r>
            <a:endParaRPr lang="en-US" dirty="0"/>
          </a:p>
          <a:p>
            <a:pPr lvl="1"/>
            <a:r>
              <a:rPr lang="en-US" dirty="0"/>
              <a:t>improve efficiency by making supplies more </a:t>
            </a:r>
            <a:r>
              <a:rPr lang="en-US" dirty="0" smtClean="0"/>
              <a:t>reliable, controlling </a:t>
            </a:r>
            <a:r>
              <a:rPr lang="en-US" dirty="0"/>
              <a:t>quality of the product at all stages of production, </a:t>
            </a:r>
            <a:r>
              <a:rPr lang="en-US" dirty="0" smtClean="0"/>
              <a:t>and eliminate </a:t>
            </a:r>
            <a:r>
              <a:rPr lang="en-US" dirty="0"/>
              <a:t>middlemen’s </a:t>
            </a:r>
            <a:r>
              <a:rPr lang="en-US" dirty="0" smtClean="0"/>
              <a:t>fees</a:t>
            </a:r>
          </a:p>
          <a:p>
            <a:pPr lvl="1"/>
            <a:r>
              <a:rPr lang="en-US" dirty="0" smtClean="0"/>
              <a:t>legal</a:t>
            </a:r>
          </a:p>
          <a:p>
            <a:r>
              <a:rPr lang="en-US" b="1" i="1" u="sng" dirty="0" smtClean="0"/>
              <a:t>Horizontal integration</a:t>
            </a:r>
            <a:r>
              <a:rPr lang="en-US" dirty="0" smtClean="0"/>
              <a:t>: (</a:t>
            </a:r>
            <a:r>
              <a:rPr lang="en-US" dirty="0"/>
              <a:t>Rockefeller)</a:t>
            </a:r>
          </a:p>
          <a:p>
            <a:pPr lvl="1"/>
            <a:r>
              <a:rPr lang="en-US" dirty="0" smtClean="0"/>
              <a:t>Owning most or all businesses in an </a:t>
            </a:r>
            <a:r>
              <a:rPr lang="en-US" dirty="0" smtClean="0"/>
              <a:t>industry</a:t>
            </a:r>
          </a:p>
          <a:p>
            <a:pPr lvl="2"/>
            <a:r>
              <a:rPr lang="en-US" dirty="0" smtClean="0"/>
              <a:t>“Let us prey.”</a:t>
            </a:r>
            <a:endParaRPr lang="en-US" dirty="0" smtClean="0"/>
          </a:p>
          <a:p>
            <a:pPr lvl="1"/>
            <a:r>
              <a:rPr lang="en-US" dirty="0" smtClean="0"/>
              <a:t>Illegal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Gospel of Wealth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Carnegie believed the wealthy should be “</a:t>
            </a:r>
            <a:r>
              <a:rPr lang="en-US" u="sng" dirty="0" smtClean="0"/>
              <a:t>morally responsible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“Survival of the fittest” (Spencer, H.)</a:t>
            </a:r>
          </a:p>
          <a:p>
            <a:pPr lvl="1"/>
            <a:r>
              <a:rPr lang="en-US" dirty="0" smtClean="0"/>
              <a:t>Darwin's ideas about species were later applied to businesses and humans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Since Congress controlled </a:t>
            </a:r>
            <a:r>
              <a:rPr lang="en-US" b="1" i="1" u="sng" dirty="0" err="1" smtClean="0"/>
              <a:t>INTER</a:t>
            </a:r>
            <a:r>
              <a:rPr lang="en-US" dirty="0" err="1" smtClean="0"/>
              <a:t>state</a:t>
            </a:r>
            <a:r>
              <a:rPr lang="en-US" dirty="0" smtClean="0"/>
              <a:t> trade, monopolists </a:t>
            </a:r>
            <a:r>
              <a:rPr lang="en-US" dirty="0" smtClean="0"/>
              <a:t>hid behind 14</a:t>
            </a:r>
            <a:r>
              <a:rPr lang="en-US" baseline="30000" dirty="0" smtClean="0"/>
              <a:t>th</a:t>
            </a:r>
            <a:r>
              <a:rPr lang="en-US" dirty="0" smtClean="0"/>
              <a:t> Amendment</a:t>
            </a:r>
          </a:p>
          <a:p>
            <a:pPr lvl="1"/>
            <a:r>
              <a:rPr lang="en-US" dirty="0" smtClean="0"/>
              <a:t>Corporations viewed as a “person”</a:t>
            </a:r>
          </a:p>
          <a:p>
            <a:pPr lvl="2"/>
            <a:r>
              <a:rPr lang="en-US" dirty="0" smtClean="0"/>
              <a:t>“Due process”</a:t>
            </a:r>
            <a:endParaRPr lang="en-US" dirty="0"/>
          </a:p>
        </p:txBody>
      </p:sp>
      <p:pic>
        <p:nvPicPr>
          <p:cNvPr id="1026" name="Picture 2" descr="https://upload.wikimedia.org/wikipedia/commons/0/09/Andrew_Carnegie,_three-quarter_length_portrait,_seated,_facing_slightly_left,_1913-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2162144"/>
            <a:ext cx="3730625" cy="467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881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 2</vt:lpstr>
      <vt:lpstr>Office Theme</vt:lpstr>
      <vt:lpstr>Chapter 24</vt:lpstr>
      <vt:lpstr>Transcontinental Railroads</vt:lpstr>
      <vt:lpstr>Railroad Consolidation and Mechanization</vt:lpstr>
      <vt:lpstr>Revolution by Railways</vt:lpstr>
      <vt:lpstr>Wrongdoing in Railroading</vt:lpstr>
      <vt:lpstr>Government Bridles the Iron Horse</vt:lpstr>
      <vt:lpstr>New Inventions</vt:lpstr>
      <vt:lpstr>**Integrations**</vt:lpstr>
      <vt:lpstr>The Gospel of Wealth</vt:lpstr>
      <vt:lpstr>Sherman Antitrust Act </vt:lpstr>
      <vt:lpstr>**Impact of the IR on America**</vt:lpstr>
      <vt:lpstr>Unions</vt:lpstr>
      <vt:lpstr>Labor Unions</vt:lpstr>
      <vt:lpstr>Downfall of the Knights of Labor</vt:lpstr>
      <vt:lpstr>The AF of L to the Fore</vt:lpstr>
      <vt:lpstr>That’s it!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</dc:title>
  <dc:creator>Valued Acer Customer</dc:creator>
  <cp:lastModifiedBy>Matthew Cirbo</cp:lastModifiedBy>
  <cp:revision>22</cp:revision>
  <dcterms:created xsi:type="dcterms:W3CDTF">2011-02-27T17:00:39Z</dcterms:created>
  <dcterms:modified xsi:type="dcterms:W3CDTF">2016-01-14T15:25:31Z</dcterms:modified>
</cp:coreProperties>
</file>