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9710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406400" y="2759975"/>
            <a:ext cx="12192000" cy="2705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50520">
              <a:defRPr sz="10200"/>
            </a:lvl1pPr>
          </a:lstStyle>
          <a:p>
            <a:r>
              <a:rPr dirty="0"/>
              <a:t>APUSH Review: Key Concept 6.2, revised edition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6184900"/>
            <a:ext cx="12192000" cy="180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Everything You need to know about key concept 6.1 to succeed in apush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3352800" y="311150"/>
            <a:ext cx="62992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See You Back Here For 6.3!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half" idx="1"/>
          </p:nvPr>
        </p:nvSpPr>
        <p:spPr>
          <a:xfrm>
            <a:off x="1041400" y="2762250"/>
            <a:ext cx="6299200" cy="61087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r>
              <a:t>Thanks for watching</a:t>
            </a:r>
          </a:p>
          <a:p>
            <a:r>
              <a:t>Good luck in May!</a:t>
            </a:r>
          </a:p>
        </p:txBody>
      </p:sp>
      <p:pic>
        <p:nvPicPr>
          <p:cNvPr id="20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994" y="1898732"/>
            <a:ext cx="3872412" cy="5956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6.2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r>
              <a:t>“The migrations that accompanied industrialization transformed both urban and rural areas of the United States and caused dramatic social and cultural challenges.”</a:t>
            </a:r>
          </a:p>
          <a:p>
            <a:pPr lvl="1"/>
            <a:r>
              <a:t>Page 63</a:t>
            </a:r>
          </a:p>
          <a:p>
            <a:r>
              <a:t>Big Idea Questions:</a:t>
            </a:r>
          </a:p>
          <a:p>
            <a:pPr lvl="1"/>
            <a:r>
              <a:t>Why were individuals attracted to cities? What opportunities were there in cities?</a:t>
            </a:r>
          </a:p>
          <a:p>
            <a:pPr lvl="1"/>
            <a:r>
              <a:t>How did the federal government encourage westward expansion? What were the impacts of this expansion on Natives?</a:t>
            </a:r>
          </a:p>
          <a:p>
            <a:pPr lvl="1"/>
            <a:r>
              <a:t>How did immigrants adapt to life in America?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6.2, I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1800"/>
              </a:spcBef>
              <a:defRPr sz="2244"/>
            </a:pPr>
            <a:r>
              <a:t>“International and internal migration increased urban populations and fostered (encouraged) the growth of a new urban culture”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Page 63</a:t>
            </a:r>
          </a:p>
          <a:p>
            <a:pPr marL="293370" indent="-293370" defTabSz="385572">
              <a:spcBef>
                <a:spcPts val="1800"/>
              </a:spcBef>
              <a:defRPr sz="2244"/>
            </a:pPr>
            <a:r>
              <a:t>A) Cities saw tremendous economic growth - factories and businesses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International Migrants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Immigrants from Asia - China - settled on West coast - RR workers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Southern and Eastern Europe - “New” immigrants - Italy, Poland, Russia</a:t>
            </a:r>
          </a:p>
          <a:p>
            <a:pPr marL="1173480" lvl="3" indent="-293370" defTabSz="385572">
              <a:spcBef>
                <a:spcPts val="1800"/>
              </a:spcBef>
              <a:defRPr sz="2244"/>
            </a:pPr>
            <a:r>
              <a:t>10,000,000 between 1860 and 1890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Internal Migrants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African Americans within the South and out of the South - to escape sharecropping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Why were migrants (both internal and international) moving to cities?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Escape poverty 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Religious persecution - Jews in Russia fled to the US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Limited opportunities for social mobility - “rags to riches” in US - Horatio Alger stories 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3400" y="4235450"/>
            <a:ext cx="2794000" cy="367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build="p" bldLvl="5" animBg="1" advAuto="0"/>
      <p:bldP spid="175" grpId="2" animBg="1" advAuto="0"/>
      <p:bldP spid="175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6.2, I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2200"/>
              </a:spcBef>
              <a:defRPr sz="2686"/>
            </a:pPr>
            <a:r>
              <a:t>B) Emergence of urban neighborhoods based on:</a:t>
            </a:r>
          </a:p>
          <a:p>
            <a:pPr marL="702310" lvl="1" indent="-351155" defTabSz="461518">
              <a:spcBef>
                <a:spcPts val="2200"/>
              </a:spcBef>
              <a:defRPr sz="2686"/>
            </a:pPr>
            <a:r>
              <a:t>Ethnicity, race, and class</a:t>
            </a:r>
          </a:p>
          <a:p>
            <a:pPr marL="1053465" lvl="2" indent="-351155" defTabSz="461518">
              <a:spcBef>
                <a:spcPts val="2200"/>
              </a:spcBef>
              <a:defRPr sz="2686"/>
            </a:pPr>
            <a:r>
              <a:t>“Little Italy,” “Chinatown”</a:t>
            </a:r>
          </a:p>
          <a:p>
            <a:pPr marL="1053465" lvl="2" indent="-351155" defTabSz="461518">
              <a:spcBef>
                <a:spcPts val="2200"/>
              </a:spcBef>
              <a:defRPr sz="2686"/>
            </a:pPr>
            <a:r>
              <a:t>Provided new cultural opportunities</a:t>
            </a:r>
          </a:p>
          <a:p>
            <a:pPr marL="351155" indent="-351155" defTabSz="461518">
              <a:spcBef>
                <a:spcPts val="2200"/>
              </a:spcBef>
              <a:defRPr sz="2686"/>
            </a:pPr>
            <a:r>
              <a:t>C) Debates over assimilation were a result of international migration</a:t>
            </a:r>
          </a:p>
          <a:p>
            <a:pPr marL="702310" lvl="1" indent="-351155" defTabSz="461518">
              <a:spcBef>
                <a:spcPts val="2200"/>
              </a:spcBef>
              <a:defRPr sz="2686"/>
            </a:pPr>
            <a:r>
              <a:t>Rise of nativism (again)</a:t>
            </a:r>
          </a:p>
          <a:p>
            <a:pPr marL="702310" lvl="1" indent="-351155" defTabSz="461518">
              <a:spcBef>
                <a:spcPts val="2200"/>
              </a:spcBef>
              <a:defRPr sz="2686"/>
            </a:pPr>
            <a:r>
              <a:t>APA - sought to limit immigrants and keep Catholics from holding office</a:t>
            </a:r>
          </a:p>
          <a:p>
            <a:pPr marL="1053465" lvl="2" indent="-351155" defTabSz="461518">
              <a:spcBef>
                <a:spcPts val="2200"/>
              </a:spcBef>
              <a:defRPr sz="2686"/>
            </a:pPr>
            <a:r>
              <a:t>Similar to Know Nothing Party of 1840s and 1850s</a:t>
            </a:r>
          </a:p>
          <a:p>
            <a:pPr marL="702310" lvl="1" indent="-351155" defTabSz="461518">
              <a:spcBef>
                <a:spcPts val="2200"/>
              </a:spcBef>
              <a:defRPr sz="2686"/>
            </a:pPr>
            <a:r>
              <a:t>Immigrants often compromised between their own cultures and US culture</a:t>
            </a:r>
          </a:p>
          <a:p>
            <a:pPr marL="1053465" lvl="2" indent="-351155" defTabSz="461518">
              <a:spcBef>
                <a:spcPts val="2200"/>
              </a:spcBef>
              <a:defRPr sz="2686"/>
            </a:pPr>
            <a:r>
              <a:t>2nd generation were more likely to assimilate than 1st generation</a:t>
            </a:r>
          </a:p>
          <a:p>
            <a:pPr marL="1053465" lvl="2" indent="-351155" defTabSz="461518">
              <a:spcBef>
                <a:spcPts val="2200"/>
              </a:spcBef>
              <a:defRPr sz="2686"/>
            </a:pPr>
            <a:r>
              <a:t>Public schools only taught English </a:t>
            </a:r>
          </a:p>
        </p:txBody>
      </p:sp>
      <p:pic>
        <p:nvPicPr>
          <p:cNvPr id="17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600" y="275808"/>
            <a:ext cx="5655727" cy="3800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1127" y="1301750"/>
            <a:ext cx="8991601" cy="415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  <p:bldP spid="179" grpId="2" animBg="1" advAuto="0"/>
      <p:bldP spid="179" grpId="4" animBg="1" advAuto="0"/>
      <p:bldP spid="180" grpId="3" animBg="1" advAuto="0"/>
      <p:bldP spid="180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6.2, I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D) Political Machines:</a:t>
            </a:r>
          </a:p>
          <a:p>
            <a:pPr marL="871219" lvl="1" indent="-435609" defTabSz="572516">
              <a:spcBef>
                <a:spcPts val="2700"/>
              </a:spcBef>
              <a:defRPr sz="3332"/>
            </a:pPr>
            <a:r>
              <a:t>Provided jobs and services for constituents (voters), especially immigrants and poor - Tammany Hall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E) Emergence of a distinctive middle class:</a:t>
            </a:r>
          </a:p>
          <a:p>
            <a:pPr marL="871219" lvl="1" indent="-435609" defTabSz="572516">
              <a:spcBef>
                <a:spcPts val="2700"/>
              </a:spcBef>
              <a:defRPr sz="3332"/>
            </a:pPr>
            <a:r>
              <a:t>Caused by:</a:t>
            </a:r>
          </a:p>
          <a:p>
            <a:pPr marL="1306830" lvl="2" indent="-435609" defTabSz="572516">
              <a:spcBef>
                <a:spcPts val="2700"/>
              </a:spcBef>
              <a:defRPr sz="3332"/>
            </a:pPr>
            <a:r>
              <a:t>New managerial workers in factories and clerical workers (male and female) </a:t>
            </a:r>
          </a:p>
          <a:p>
            <a:pPr marL="1306830" lvl="2" indent="-435609" defTabSz="572516">
              <a:spcBef>
                <a:spcPts val="2700"/>
              </a:spcBef>
              <a:defRPr sz="3332"/>
            </a:pPr>
            <a:r>
              <a:t>Increased education opportunities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Consumer culture grew during this time</a:t>
            </a:r>
          </a:p>
          <a:p>
            <a:pPr marL="871219" lvl="1" indent="-435609" defTabSz="572516">
              <a:spcBef>
                <a:spcPts val="2700"/>
              </a:spcBef>
              <a:defRPr sz="3332"/>
            </a:pPr>
            <a:r>
              <a:t>Baseball, Vaudeville shows</a:t>
            </a: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9050" y="6127750"/>
            <a:ext cx="2857500" cy="359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5200" y="2362200"/>
            <a:ext cx="5689600" cy="421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build="p" bldLvl="5" animBg="1" advAuto="0"/>
      <p:bldP spid="184" grpId="2" animBg="1" advAuto="0"/>
      <p:bldP spid="185" grpId="3" animBg="1" advAuto="0"/>
      <p:bldP spid="185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6.2, II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r>
              <a:t>“Larger numbers of migrants moved to the West in search of land and economic opportunity, frequently provoking competition and violent conflict.”</a:t>
            </a:r>
          </a:p>
          <a:p>
            <a:pPr lvl="1"/>
            <a:r>
              <a:t>Page 64</a:t>
            </a:r>
          </a:p>
          <a:p>
            <a:r>
              <a:t>A) Reasons for westward growth:</a:t>
            </a:r>
          </a:p>
          <a:p>
            <a:pPr lvl="1"/>
            <a:r>
              <a:t>Transcontinental RR - built by Irish and Chinese</a:t>
            </a:r>
          </a:p>
          <a:p>
            <a:pPr lvl="1"/>
            <a:r>
              <a:t>Discovery of mineral resources - mines - Comstock Lode</a:t>
            </a:r>
          </a:p>
          <a:p>
            <a:pPr lvl="1"/>
            <a:r>
              <a:t>Government policies - Homestead Act, subsidies to RR companies</a:t>
            </a:r>
          </a:p>
        </p:txBody>
      </p:sp>
      <p:pic>
        <p:nvPicPr>
          <p:cNvPr id="18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219" y="17625"/>
            <a:ext cx="7951418" cy="6116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0050" y="1007700"/>
            <a:ext cx="6973756" cy="5033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build="p" bldLvl="5" animBg="1" advAuto="0"/>
      <p:bldP spid="189" grpId="2" animBg="1" advAuto="0"/>
      <p:bldP spid="189" grpId="4" animBg="1" advAuto="0"/>
      <p:bldP spid="190" grpId="3" animBg="1" advAuto="0"/>
      <p:bldP spid="190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6.2, II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B) Migrants moved to rural and boomtown areas of the West</a:t>
            </a:r>
          </a:p>
          <a:p>
            <a:pPr marL="844550" lvl="1" indent="-422275" defTabSz="554990">
              <a:spcBef>
                <a:spcPts val="2600"/>
              </a:spcBef>
              <a:defRPr sz="3230"/>
            </a:pPr>
            <a:r>
              <a:t>Why? - seeking independence and self-sufficiency</a:t>
            </a:r>
          </a:p>
          <a:p>
            <a:pPr marL="1266825" lvl="2" indent="-422275" defTabSz="554990">
              <a:spcBef>
                <a:spcPts val="2600"/>
              </a:spcBef>
              <a:defRPr sz="3230"/>
            </a:pPr>
            <a:r>
              <a:t>“Safety-valve” theory</a:t>
            </a:r>
          </a:p>
          <a:p>
            <a:pPr marL="844550" lvl="1" indent="-422275" defTabSz="554990">
              <a:spcBef>
                <a:spcPts val="2600"/>
              </a:spcBef>
              <a:defRPr sz="3230"/>
            </a:pPr>
            <a:r>
              <a:t>Opportunities out west?</a:t>
            </a:r>
          </a:p>
          <a:p>
            <a:pPr marL="1266825" lvl="2" indent="-422275" defTabSz="554990">
              <a:spcBef>
                <a:spcPts val="2600"/>
              </a:spcBef>
              <a:defRPr sz="3230"/>
            </a:pPr>
            <a:r>
              <a:t>Building RRs, mining, farming, and ranching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C) Impacts of western migrations?</a:t>
            </a:r>
          </a:p>
          <a:p>
            <a:pPr marL="844550" lvl="1" indent="-422275" defTabSz="554990">
              <a:spcBef>
                <a:spcPts val="2600"/>
              </a:spcBef>
              <a:defRPr sz="3230"/>
            </a:pPr>
            <a:r>
              <a:t>Decimation of bison (buffalo)</a:t>
            </a:r>
          </a:p>
          <a:p>
            <a:pPr marL="844550" lvl="1" indent="-422275" defTabSz="554990">
              <a:spcBef>
                <a:spcPts val="2600"/>
              </a:spcBef>
              <a:defRPr sz="3230"/>
            </a:pPr>
            <a:r>
              <a:t>Conflict with Natives and Mexican Americans over land</a:t>
            </a:r>
          </a:p>
          <a:p>
            <a:pPr marL="1266825" lvl="2" indent="-422275" defTabSz="554990">
              <a:spcBef>
                <a:spcPts val="2600"/>
              </a:spcBef>
              <a:defRPr sz="3230"/>
            </a:pPr>
            <a:r>
              <a:t>Sand Creek Massacre (1864) - 133 Natives, mostly women and children were killed</a:t>
            </a:r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31" y="25400"/>
            <a:ext cx="8229538" cy="5678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build="p" bldLvl="5" animBg="1" advAuto="0"/>
      <p:bldP spid="194" grpId="2" animBg="1" advAuto="0"/>
      <p:bldP spid="194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6.2, II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2000"/>
              </a:spcBef>
              <a:defRPr sz="2448"/>
            </a:pPr>
            <a:r>
              <a:t>D) US government relations with Natives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Often violated treaties 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Used military force </a:t>
            </a:r>
          </a:p>
          <a:p>
            <a:pPr marL="960120" lvl="2" indent="-320040" defTabSz="420624">
              <a:spcBef>
                <a:spcPts val="2000"/>
              </a:spcBef>
              <a:defRPr sz="2448"/>
            </a:pPr>
            <a:r>
              <a:t>Wounded Knee - 1890 - 300 Natives were killed (women and children)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Natives were moved to reservations</a:t>
            </a:r>
          </a:p>
          <a:p>
            <a:pPr marL="960120" lvl="2" indent="-320040" defTabSz="420624">
              <a:spcBef>
                <a:spcPts val="2000"/>
              </a:spcBef>
              <a:defRPr sz="2448"/>
            </a:pPr>
            <a:r>
              <a:t>Loss of sovereignty 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E) How did Natives preserve their cultures in the face of assimilation policies?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Assimilation Policy - Dawes Act (1887):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Sent Native children to boarding schools, had to speak English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Native families given individual plots of land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Ghost Dance - ceremony in which Natives envisioned the return of buffalo and elimination of whites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Self-sustaining economic practices - farming</a:t>
            </a:r>
          </a:p>
        </p:txBody>
      </p:sp>
      <p:pic>
        <p:nvPicPr>
          <p:cNvPr id="19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0" y="850900"/>
            <a:ext cx="4470400" cy="571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6927" y="2228850"/>
            <a:ext cx="7620001" cy="529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build="p" bldLvl="5" animBg="1" advAuto="0"/>
      <p:bldP spid="198" grpId="2" animBg="1" advAuto="0"/>
      <p:bldP spid="198" grpId="4" animBg="1" advAuto="0"/>
      <p:bldP spid="199" grpId="3" animBg="1" advAuto="0"/>
      <p:bldP spid="199" grpId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Test Tips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84666" y="1168400"/>
            <a:ext cx="12684523" cy="8411568"/>
          </a:xfrm>
          <a:prstGeom prst="rect">
            <a:avLst/>
          </a:prstGeom>
        </p:spPr>
        <p:txBody>
          <a:bodyPr/>
          <a:lstStyle/>
          <a:p>
            <a:r>
              <a:t>Multiple-Choice and Short Answer:</a:t>
            </a:r>
          </a:p>
          <a:p>
            <a:pPr lvl="1"/>
            <a:r>
              <a:t>Reasons for westward expansion</a:t>
            </a:r>
          </a:p>
          <a:p>
            <a:pPr lvl="1"/>
            <a:r>
              <a:t>Ways immigrants adapted to life in America</a:t>
            </a:r>
          </a:p>
          <a:p>
            <a:pPr lvl="1"/>
            <a:r>
              <a:t>Impact of westward expansion on Natives (Dawes Act)</a:t>
            </a:r>
          </a:p>
          <a:p>
            <a:r>
              <a:t>Essays:</a:t>
            </a:r>
          </a:p>
          <a:p>
            <a:pPr lvl="1"/>
            <a:r>
              <a:t>Comparing reasons for and effects/experiences of immigration groups</a:t>
            </a:r>
          </a:p>
          <a:p>
            <a:pPr lvl="1"/>
            <a:r>
              <a:t>Impact of westward expansion on Native Americans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build="p" bldLvl="5" animBg="1" advAuto="0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APUSH Review: Key Concept 6.2, revised edition</vt:lpstr>
      <vt:lpstr>Key Concept 6.2</vt:lpstr>
      <vt:lpstr>Key Concept 6.2, I</vt:lpstr>
      <vt:lpstr>Key Concept 6.2, I</vt:lpstr>
      <vt:lpstr>Key Concept 6.2, I</vt:lpstr>
      <vt:lpstr>Key Concept 6.2, II</vt:lpstr>
      <vt:lpstr>Key Concept 6.2, II</vt:lpstr>
      <vt:lpstr>Key Concept 6.2, II</vt:lpstr>
      <vt:lpstr>Test Tips</vt:lpstr>
      <vt:lpstr>See You Back Here For 6.3!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Key Concept 6.2, revised edition</dc:title>
  <dc:creator>Matthew Cirbo</dc:creator>
  <cp:lastModifiedBy>Matthew Cirbo</cp:lastModifiedBy>
  <cp:revision>1</cp:revision>
  <dcterms:modified xsi:type="dcterms:W3CDTF">2016-03-18T14:47:10Z</dcterms:modified>
</cp:coreProperties>
</file>