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1" r:id="rId3"/>
    <p:sldId id="262" r:id="rId4"/>
    <p:sldId id="263" r:id="rId5"/>
    <p:sldId id="264"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2900857-D922-44BA-B6E6-1876072345B6}"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C23ED-D2C4-4B37-9F35-EDCBE49CA62B}"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00857-D922-44BA-B6E6-1876072345B6}"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00857-D922-44BA-B6E6-1876072345B6}" type="datetimeFigureOut">
              <a:rPr lang="en-US" smtClean="0"/>
              <a:t>2/14/2015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00857-D922-44BA-B6E6-1876072345B6}"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900857-D922-44BA-B6E6-1876072345B6}"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C23ED-D2C4-4B37-9F35-EDCBE49CA6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900857-D922-44BA-B6E6-1876072345B6}"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900857-D922-44BA-B6E6-1876072345B6}" type="datetimeFigureOut">
              <a:rPr lang="en-US" smtClean="0"/>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00857-D922-44BA-B6E6-1876072345B6}" type="datetimeFigureOut">
              <a:rPr lang="en-US" smtClean="0"/>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00857-D922-44BA-B6E6-1876072345B6}" type="datetimeFigureOut">
              <a:rPr lang="en-US" smtClean="0"/>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C23ED-D2C4-4B37-9F35-EDCBE49CA6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900857-D922-44BA-B6E6-1876072345B6}"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C23ED-D2C4-4B37-9F35-EDCBE49CA62B}"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2900857-D922-44BA-B6E6-1876072345B6}" type="datetimeFigureOut">
              <a:rPr lang="en-US" smtClean="0"/>
              <a:t>2/14/2015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D7C23ED-D2C4-4B37-9F35-EDCBE49CA6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2900857-D922-44BA-B6E6-1876072345B6}" type="datetimeFigureOut">
              <a:rPr lang="en-US" smtClean="0"/>
              <a:t>2/14/2015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D7C23ED-D2C4-4B37-9F35-EDCBE49CA6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64" y="1517073"/>
            <a:ext cx="8610600" cy="2595025"/>
          </a:xfrm>
        </p:spPr>
        <p:txBody>
          <a:bodyPr>
            <a:noAutofit/>
          </a:bodyPr>
          <a:lstStyle/>
          <a:p>
            <a:pPr algn="ctr"/>
            <a:r>
              <a:rPr lang="en-US" sz="5400" dirty="0" smtClean="0"/>
              <a:t>APUSH Review: </a:t>
            </a:r>
            <a:r>
              <a:rPr lang="en-US" sz="5400" i="1" dirty="0" smtClean="0"/>
              <a:t>Plessy v. Ferguson  </a:t>
            </a:r>
            <a:r>
              <a:rPr lang="en-US" sz="5400" dirty="0" smtClean="0"/>
              <a:t>(1896)</a:t>
            </a:r>
            <a:endParaRPr lang="en-US" sz="5400" dirty="0"/>
          </a:p>
        </p:txBody>
      </p:sp>
      <p:sp>
        <p:nvSpPr>
          <p:cNvPr id="3" name="Subtitle 2"/>
          <p:cNvSpPr>
            <a:spLocks noGrp="1"/>
          </p:cNvSpPr>
          <p:nvPr>
            <p:ph type="subTitle" idx="1"/>
          </p:nvPr>
        </p:nvSpPr>
        <p:spPr>
          <a:xfrm>
            <a:off x="1447800" y="4572000"/>
            <a:ext cx="6553200" cy="838200"/>
          </a:xfrm>
        </p:spPr>
        <p:txBody>
          <a:bodyPr>
            <a:noAutofit/>
          </a:bodyPr>
          <a:lstStyle/>
          <a:p>
            <a:pPr algn="ctr"/>
            <a:r>
              <a:rPr lang="en-US" dirty="0" smtClean="0"/>
              <a:t>Everything You Need To </a:t>
            </a:r>
            <a:r>
              <a:rPr lang="en-US" dirty="0"/>
              <a:t>K</a:t>
            </a:r>
            <a:r>
              <a:rPr lang="en-US" dirty="0" smtClean="0"/>
              <a:t>now </a:t>
            </a:r>
            <a:r>
              <a:rPr lang="en-US" dirty="0"/>
              <a:t>A</a:t>
            </a:r>
            <a:r>
              <a:rPr lang="en-US" dirty="0" smtClean="0"/>
              <a:t>bout Plessy v. Ferguson To Succeed In APUSH</a:t>
            </a:r>
            <a:endParaRPr lang="en-US" dirty="0"/>
          </a:p>
        </p:txBody>
      </p:sp>
      <p:sp>
        <p:nvSpPr>
          <p:cNvPr id="4" name="Title 3"/>
          <p:cNvSpPr txBox="1">
            <a:spLocks/>
          </p:cNvSpPr>
          <p:nvPr/>
        </p:nvSpPr>
        <p:spPr>
          <a:xfrm>
            <a:off x="457200" y="381000"/>
            <a:ext cx="8229600" cy="11430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endParaRPr lang="en-US" dirty="0">
              <a:solidFill>
                <a:schemeClr val="tx1"/>
              </a:solidFill>
            </a:endParaRPr>
          </a:p>
        </p:txBody>
      </p:sp>
    </p:spTree>
    <p:extLst>
      <p:ext uri="{BB962C8B-B14F-4D97-AF65-F5344CB8AC3E}">
        <p14:creationId xmlns:p14="http://schemas.microsoft.com/office/powerpoint/2010/main" val="421749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nodePh="1">
                                  <p:stCondLst>
                                    <p:cond delay="0"/>
                                  </p:stCondLst>
                                  <p:endCondLst>
                                    <p:cond evt="begin" delay="0">
                                      <p:tn val="13"/>
                                    </p:cond>
                                  </p:endCondLst>
                                  <p:iterate type="lt">
                                    <p:tmPct val="10000"/>
                                  </p:iterate>
                                  <p:childTnLst>
                                    <p:animMotion origin="layout" path="M -0.00833 -0.04444 L -0.00833 -0.11667 " pathEditMode="relative" rAng="0" ptsTypes="AA">
                                      <p:cBhvr>
                                        <p:cTn id="14" dur="250" accel="50000" decel="50000" autoRev="1" fill="hold">
                                          <p:stCondLst>
                                            <p:cond delay="0"/>
                                          </p:stCondLst>
                                        </p:cTn>
                                        <p:tgtEl>
                                          <p:spTgt spid="4"/>
                                        </p:tgtEl>
                                        <p:attrNameLst>
                                          <p:attrName>ppt_x</p:attrName>
                                          <p:attrName>ppt_y</p:attrName>
                                        </p:attrNameLst>
                                      </p:cBhvr>
                                      <p:rCtr x="0" y="-3611"/>
                                    </p:animMotion>
                                    <p:animRot by="1500000">
                                      <p:cBhvr>
                                        <p:cTn id="15" dur="125" fill="hold">
                                          <p:stCondLst>
                                            <p:cond delay="0"/>
                                          </p:stCondLst>
                                        </p:cTn>
                                        <p:tgtEl>
                                          <p:spTgt spid="4"/>
                                        </p:tgtEl>
                                        <p:attrNameLst>
                                          <p:attrName>r</p:attrName>
                                        </p:attrNameLst>
                                      </p:cBhvr>
                                    </p:animRot>
                                    <p:animRot by="-1500000">
                                      <p:cBhvr>
                                        <p:cTn id="16" dur="125" fill="hold">
                                          <p:stCondLst>
                                            <p:cond delay="125"/>
                                          </p:stCondLst>
                                        </p:cTn>
                                        <p:tgtEl>
                                          <p:spTgt spid="4"/>
                                        </p:tgtEl>
                                        <p:attrNameLst>
                                          <p:attrName>r</p:attrName>
                                        </p:attrNameLst>
                                      </p:cBhvr>
                                    </p:animRot>
                                    <p:animRot by="-1500000">
                                      <p:cBhvr>
                                        <p:cTn id="17" dur="125" fill="hold">
                                          <p:stCondLst>
                                            <p:cond delay="250"/>
                                          </p:stCondLst>
                                        </p:cTn>
                                        <p:tgtEl>
                                          <p:spTgt spid="4"/>
                                        </p:tgtEl>
                                        <p:attrNameLst>
                                          <p:attrName>r</p:attrName>
                                        </p:attrNameLst>
                                      </p:cBhvr>
                                    </p:animRot>
                                    <p:animRot by="1500000">
                                      <p:cBhvr>
                                        <p:cTn id="18"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533400"/>
            <a:ext cx="8229600" cy="1066800"/>
          </a:xfrm>
        </p:spPr>
        <p:txBody>
          <a:bodyPr/>
          <a:lstStyle/>
          <a:p>
            <a:pPr algn="ctr"/>
            <a:r>
              <a:rPr lang="en-US" dirty="0" smtClean="0"/>
              <a:t>Key Ideas Before The Case</a:t>
            </a:r>
            <a:endParaRPr lang="en-US" dirty="0"/>
          </a:p>
        </p:txBody>
      </p:sp>
      <p:sp>
        <p:nvSpPr>
          <p:cNvPr id="2" name="Content Placeholder 1"/>
          <p:cNvSpPr>
            <a:spLocks noGrp="1"/>
          </p:cNvSpPr>
          <p:nvPr>
            <p:ph idx="1"/>
          </p:nvPr>
        </p:nvSpPr>
        <p:spPr>
          <a:xfrm>
            <a:off x="442080" y="1524000"/>
            <a:ext cx="8229600" cy="4762033"/>
          </a:xfrm>
        </p:spPr>
        <p:txBody>
          <a:bodyPr/>
          <a:lstStyle/>
          <a:p>
            <a:r>
              <a:rPr lang="en-US" dirty="0" smtClean="0"/>
              <a:t>Reconstruction Amendments:</a:t>
            </a:r>
          </a:p>
          <a:p>
            <a:pPr lvl="1"/>
            <a:r>
              <a:rPr lang="en-US" dirty="0" smtClean="0"/>
              <a:t>13</a:t>
            </a:r>
            <a:r>
              <a:rPr lang="en-US" baseline="30000" dirty="0" smtClean="0"/>
              <a:t>th</a:t>
            </a:r>
            <a:r>
              <a:rPr lang="en-US" dirty="0" smtClean="0"/>
              <a:t> Amendment</a:t>
            </a:r>
          </a:p>
          <a:p>
            <a:pPr lvl="2"/>
            <a:r>
              <a:rPr lang="en-US" dirty="0" smtClean="0"/>
              <a:t>Abolished slavery</a:t>
            </a:r>
          </a:p>
          <a:p>
            <a:pPr lvl="1"/>
            <a:r>
              <a:rPr lang="en-US" dirty="0" smtClean="0"/>
              <a:t>14</a:t>
            </a:r>
            <a:r>
              <a:rPr lang="en-US" baseline="30000" dirty="0" smtClean="0"/>
              <a:t>th</a:t>
            </a:r>
            <a:r>
              <a:rPr lang="en-US" dirty="0" smtClean="0"/>
              <a:t> Amendment</a:t>
            </a:r>
          </a:p>
          <a:p>
            <a:pPr lvl="2"/>
            <a:r>
              <a:rPr lang="en-US" dirty="0" smtClean="0"/>
              <a:t>Granted citizenship, equal protection</a:t>
            </a:r>
          </a:p>
          <a:p>
            <a:pPr lvl="1"/>
            <a:r>
              <a:rPr lang="en-US" dirty="0" smtClean="0"/>
              <a:t>15</a:t>
            </a:r>
            <a:r>
              <a:rPr lang="en-US" baseline="30000" dirty="0" smtClean="0"/>
              <a:t>th</a:t>
            </a:r>
            <a:r>
              <a:rPr lang="en-US" dirty="0" smtClean="0"/>
              <a:t> Amendment</a:t>
            </a:r>
          </a:p>
          <a:p>
            <a:pPr lvl="2"/>
            <a:r>
              <a:rPr lang="en-US" dirty="0" smtClean="0"/>
              <a:t>Suffrage for African American males</a:t>
            </a:r>
          </a:p>
          <a:p>
            <a:r>
              <a:rPr lang="en-US" dirty="0" smtClean="0"/>
              <a:t>Jim Crow Laws</a:t>
            </a:r>
          </a:p>
          <a:p>
            <a:pPr lvl="1"/>
            <a:r>
              <a:rPr lang="en-US" dirty="0" smtClean="0"/>
              <a:t>Segregation laws in the South</a:t>
            </a:r>
            <a:endParaRPr lang="en-US" dirty="0"/>
          </a:p>
        </p:txBody>
      </p:sp>
    </p:spTree>
    <p:extLst>
      <p:ext uri="{BB962C8B-B14F-4D97-AF65-F5344CB8AC3E}">
        <p14:creationId xmlns:p14="http://schemas.microsoft.com/office/powerpoint/2010/main" val="199607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8595" y="76200"/>
            <a:ext cx="8229600" cy="1066800"/>
          </a:xfrm>
        </p:spPr>
        <p:txBody>
          <a:bodyPr/>
          <a:lstStyle/>
          <a:p>
            <a:pPr algn="ctr"/>
            <a:r>
              <a:rPr lang="en-US" dirty="0" smtClean="0"/>
              <a:t>Homer Plessy</a:t>
            </a:r>
            <a:endParaRPr lang="en-US" dirty="0"/>
          </a:p>
        </p:txBody>
      </p:sp>
      <p:sp>
        <p:nvSpPr>
          <p:cNvPr id="2" name="Content Placeholder 1"/>
          <p:cNvSpPr>
            <a:spLocks noGrp="1"/>
          </p:cNvSpPr>
          <p:nvPr>
            <p:ph idx="1"/>
          </p:nvPr>
        </p:nvSpPr>
        <p:spPr>
          <a:xfrm>
            <a:off x="442080" y="1524000"/>
            <a:ext cx="8229600" cy="4762033"/>
          </a:xfrm>
        </p:spPr>
        <p:txBody>
          <a:bodyPr>
            <a:normAutofit lnSpcReduction="10000"/>
          </a:bodyPr>
          <a:lstStyle/>
          <a:p>
            <a:r>
              <a:rPr lang="en-US" dirty="0" smtClean="0"/>
              <a:t>Citizens</a:t>
            </a:r>
            <a:r>
              <a:rPr lang="en-US" dirty="0"/>
              <a:t>’ </a:t>
            </a:r>
            <a:r>
              <a:rPr lang="en-US" dirty="0" smtClean="0"/>
              <a:t>Committee </a:t>
            </a:r>
            <a:endParaRPr lang="en-US" dirty="0"/>
          </a:p>
          <a:p>
            <a:pPr lvl="1"/>
            <a:r>
              <a:rPr lang="en-US" dirty="0"/>
              <a:t>Civil Rights group</a:t>
            </a:r>
          </a:p>
          <a:p>
            <a:pPr lvl="1"/>
            <a:r>
              <a:rPr lang="en-US" dirty="0"/>
              <a:t>Wanted to challenge segregation laws in Louisiana</a:t>
            </a:r>
          </a:p>
          <a:p>
            <a:pPr lvl="2"/>
            <a:r>
              <a:rPr lang="en-US" dirty="0"/>
              <a:t>Separate Car Act</a:t>
            </a:r>
          </a:p>
          <a:p>
            <a:pPr lvl="3"/>
            <a:r>
              <a:rPr lang="en-US" dirty="0"/>
              <a:t>Required “equal, but separate” train cars for blacks and whites</a:t>
            </a:r>
          </a:p>
          <a:p>
            <a:r>
              <a:rPr lang="en-US" dirty="0" smtClean="0"/>
              <a:t>Homer Plessy:</a:t>
            </a:r>
          </a:p>
          <a:p>
            <a:pPr lvl="1"/>
            <a:r>
              <a:rPr lang="en-US" dirty="0" smtClean="0"/>
              <a:t>Biracial, lived in Louisiana</a:t>
            </a:r>
            <a:endParaRPr lang="en-US" dirty="0"/>
          </a:p>
          <a:p>
            <a:pPr lvl="1"/>
            <a:r>
              <a:rPr lang="en-US" dirty="0" smtClean="0"/>
              <a:t>Arrested for sitting in the first-class section of a white train car</a:t>
            </a:r>
            <a:endParaRPr lang="en-US" dirty="0"/>
          </a:p>
        </p:txBody>
      </p:sp>
      <p:pic>
        <p:nvPicPr>
          <p:cNvPr id="4" name="Picture 3" descr="File:Homerplessy02.jpg"/>
          <p:cNvPicPr/>
          <p:nvPr/>
        </p:nvPicPr>
        <p:blipFill>
          <a:blip r:embed="rId2">
            <a:extLst>
              <a:ext uri="{28A0092B-C50C-407E-A947-70E740481C1C}">
                <a14:useLocalDpi xmlns:a14="http://schemas.microsoft.com/office/drawing/2010/main" val="0"/>
              </a:ext>
            </a:extLst>
          </a:blip>
          <a:srcRect/>
          <a:stretch>
            <a:fillRect/>
          </a:stretch>
        </p:blipFill>
        <p:spPr bwMode="auto">
          <a:xfrm>
            <a:off x="5638800" y="990600"/>
            <a:ext cx="3352800" cy="3810000"/>
          </a:xfrm>
          <a:prstGeom prst="rect">
            <a:avLst/>
          </a:prstGeom>
          <a:noFill/>
          <a:ln>
            <a:noFill/>
          </a:ln>
        </p:spPr>
      </p:pic>
      <p:pic>
        <p:nvPicPr>
          <p:cNvPr id="5" name="Picture 4" descr="File:Upclosepvsfergfront.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4876800" cy="3810000"/>
          </a:xfrm>
          <a:prstGeom prst="rect">
            <a:avLst/>
          </a:prstGeom>
          <a:noFill/>
          <a:ln>
            <a:noFill/>
          </a:ln>
        </p:spPr>
      </p:pic>
    </p:spTree>
    <p:extLst>
      <p:ext uri="{BB962C8B-B14F-4D97-AF65-F5344CB8AC3E}">
        <p14:creationId xmlns:p14="http://schemas.microsoft.com/office/powerpoint/2010/main" val="214329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4"/>
                                        </p:tgtEl>
                                        <p:attrNameLst>
                                          <p:attrName>ppt_x</p:attrName>
                                        </p:attrNameLst>
                                      </p:cBhvr>
                                      <p:tavLst>
                                        <p:tav tm="0">
                                          <p:val>
                                            <p:strVal val="ppt_x"/>
                                          </p:val>
                                        </p:tav>
                                        <p:tav tm="100000">
                                          <p:val>
                                            <p:strVal val="ppt_x"/>
                                          </p:val>
                                        </p:tav>
                                      </p:tavLst>
                                    </p:anim>
                                    <p:anim calcmode="lin" valueType="num">
                                      <p:cBhvr additive="base">
                                        <p:cTn id="43" dur="500"/>
                                        <p:tgtEl>
                                          <p:spTgt spid="4"/>
                                        </p:tgtEl>
                                        <p:attrNameLst>
                                          <p:attrName>ppt_y</p:attrName>
                                        </p:attrNameLst>
                                      </p:cBhvr>
                                      <p:tavLst>
                                        <p:tav tm="0">
                                          <p:val>
                                            <p:strVal val="ppt_y"/>
                                          </p:val>
                                        </p:tav>
                                        <p:tav tm="100000">
                                          <p:val>
                                            <p:strVal val="1+ppt_h/2"/>
                                          </p:val>
                                        </p:tav>
                                      </p:tavLst>
                                    </p:anim>
                                    <p:set>
                                      <p:cBhvr>
                                        <p:cTn id="44" dur="1" fill="hold">
                                          <p:stCondLst>
                                            <p:cond delay="499"/>
                                          </p:stCondLst>
                                        </p:cTn>
                                        <p:tgtEl>
                                          <p:spTgt spid="4"/>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5"/>
                                        </p:tgtEl>
                                        <p:attrNameLst>
                                          <p:attrName>ppt_x</p:attrName>
                                        </p:attrNameLst>
                                      </p:cBhvr>
                                      <p:tavLst>
                                        <p:tav tm="0">
                                          <p:val>
                                            <p:strVal val="ppt_x"/>
                                          </p:val>
                                        </p:tav>
                                        <p:tav tm="100000">
                                          <p:val>
                                            <p:strVal val="ppt_x"/>
                                          </p:val>
                                        </p:tav>
                                      </p:tavLst>
                                    </p:anim>
                                    <p:anim calcmode="lin" valueType="num">
                                      <p:cBhvr additive="base">
                                        <p:cTn id="47" dur="500"/>
                                        <p:tgtEl>
                                          <p:spTgt spid="5"/>
                                        </p:tgtEl>
                                        <p:attrNameLst>
                                          <p:attrName>ppt_y</p:attrName>
                                        </p:attrNameLst>
                                      </p:cBhvr>
                                      <p:tavLst>
                                        <p:tav tm="0">
                                          <p:val>
                                            <p:strVal val="ppt_y"/>
                                          </p:val>
                                        </p:tav>
                                        <p:tav tm="100000">
                                          <p:val>
                                            <p:strVal val="1+ppt_h/2"/>
                                          </p:val>
                                        </p:tav>
                                      </p:tavLst>
                                    </p:anim>
                                    <p:set>
                                      <p:cBhvr>
                                        <p:cTn id="4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533400"/>
            <a:ext cx="8229600" cy="1066800"/>
          </a:xfrm>
        </p:spPr>
        <p:txBody>
          <a:bodyPr/>
          <a:lstStyle/>
          <a:p>
            <a:pPr algn="ctr"/>
            <a:r>
              <a:rPr lang="en-US" dirty="0" smtClean="0"/>
              <a:t>The Supreme Court Decision</a:t>
            </a:r>
            <a:endParaRPr lang="en-US" dirty="0"/>
          </a:p>
        </p:txBody>
      </p:sp>
      <p:sp>
        <p:nvSpPr>
          <p:cNvPr id="2" name="Content Placeholder 1"/>
          <p:cNvSpPr>
            <a:spLocks noGrp="1"/>
          </p:cNvSpPr>
          <p:nvPr>
            <p:ph idx="1"/>
          </p:nvPr>
        </p:nvSpPr>
        <p:spPr>
          <a:xfrm>
            <a:off x="442080" y="1524000"/>
            <a:ext cx="8229600" cy="4762033"/>
          </a:xfrm>
        </p:spPr>
        <p:txBody>
          <a:bodyPr>
            <a:normAutofit lnSpcReduction="10000"/>
          </a:bodyPr>
          <a:lstStyle/>
          <a:p>
            <a:r>
              <a:rPr lang="en-US" dirty="0" smtClean="0"/>
              <a:t>Plessy sued citing the 14</a:t>
            </a:r>
            <a:r>
              <a:rPr lang="en-US" baseline="30000" dirty="0" smtClean="0"/>
              <a:t>th</a:t>
            </a:r>
            <a:r>
              <a:rPr lang="en-US" dirty="0" smtClean="0"/>
              <a:t> amendment, “no state shall make or enforce any law which shall abridge the privileges or immunities of citizens of the United States….”</a:t>
            </a:r>
          </a:p>
          <a:p>
            <a:r>
              <a:rPr lang="en-US" dirty="0" smtClean="0"/>
              <a:t>Louisiana Judge ruled that the state could regulate railroads within the state</a:t>
            </a:r>
          </a:p>
          <a:p>
            <a:r>
              <a:rPr lang="en-US" dirty="0" smtClean="0"/>
              <a:t>The Supreme Court decision:</a:t>
            </a:r>
          </a:p>
          <a:p>
            <a:pPr lvl="1"/>
            <a:r>
              <a:rPr lang="en-US" dirty="0" smtClean="0"/>
              <a:t>Sided against Plessy and for Louisiana in a 7 – 1 decision </a:t>
            </a:r>
          </a:p>
          <a:p>
            <a:pPr lvl="1"/>
            <a:r>
              <a:rPr lang="en-US" dirty="0" smtClean="0"/>
              <a:t>Lone dissenter was Justice John Marshall Harlan</a:t>
            </a:r>
          </a:p>
          <a:p>
            <a:pPr lvl="1"/>
            <a:endParaRPr lang="en-US" dirty="0"/>
          </a:p>
        </p:txBody>
      </p:sp>
      <p:pic>
        <p:nvPicPr>
          <p:cNvPr id="4" name="Picture 3" descr="File:JudgeJMHarlan.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3581400" cy="3733800"/>
          </a:xfrm>
          <a:prstGeom prst="rect">
            <a:avLst/>
          </a:prstGeom>
          <a:noFill/>
          <a:ln>
            <a:noFill/>
          </a:ln>
        </p:spPr>
      </p:pic>
      <p:sp>
        <p:nvSpPr>
          <p:cNvPr id="5" name="Rounded Rectangular Callout 4"/>
          <p:cNvSpPr/>
          <p:nvPr/>
        </p:nvSpPr>
        <p:spPr>
          <a:xfrm>
            <a:off x="3429000" y="152400"/>
            <a:ext cx="5181600" cy="2590800"/>
          </a:xfrm>
          <a:prstGeom prst="wedgeRoundRectCallout">
            <a:avLst>
              <a:gd name="adj1" fmla="val -56127"/>
              <a:gd name="adj2" fmla="val 453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 view of the constitution, in the eye of the law, there is in this country no superior, dominant, ruling class of citizens. There is no caste here. Our constitution is color-blind, and neither knows nor tolerates classes among citizens. In respect of civil rights, all citizens are equal before the law.</a:t>
            </a:r>
          </a:p>
        </p:txBody>
      </p:sp>
    </p:spTree>
    <p:extLst>
      <p:ext uri="{BB962C8B-B14F-4D97-AF65-F5344CB8AC3E}">
        <p14:creationId xmlns:p14="http://schemas.microsoft.com/office/powerpoint/2010/main" val="36426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par>
                                <p:cTn id="35" presetID="2" presetClass="exit" presetSubtype="4" fill="hold" grpId="1" nodeType="with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533400"/>
            <a:ext cx="8229600" cy="1066800"/>
          </a:xfrm>
        </p:spPr>
        <p:txBody>
          <a:bodyPr/>
          <a:lstStyle/>
          <a:p>
            <a:pPr algn="ctr"/>
            <a:r>
              <a:rPr lang="en-US" dirty="0" smtClean="0"/>
              <a:t>Effects of the Court Case</a:t>
            </a:r>
            <a:endParaRPr lang="en-US" dirty="0"/>
          </a:p>
        </p:txBody>
      </p:sp>
      <p:sp>
        <p:nvSpPr>
          <p:cNvPr id="2" name="Content Placeholder 1"/>
          <p:cNvSpPr>
            <a:spLocks noGrp="1"/>
          </p:cNvSpPr>
          <p:nvPr>
            <p:ph idx="1"/>
          </p:nvPr>
        </p:nvSpPr>
        <p:spPr>
          <a:xfrm>
            <a:off x="442080" y="1524000"/>
            <a:ext cx="8229600" cy="4762033"/>
          </a:xfrm>
        </p:spPr>
        <p:txBody>
          <a:bodyPr/>
          <a:lstStyle/>
          <a:p>
            <a:r>
              <a:rPr lang="en-US" dirty="0" smtClean="0"/>
              <a:t>Jim Crow laws are upheld by the Supreme Court</a:t>
            </a:r>
          </a:p>
          <a:p>
            <a:r>
              <a:rPr lang="en-US" dirty="0" smtClean="0"/>
              <a:t>“Separate but equal” remains in effect for 58 years</a:t>
            </a:r>
          </a:p>
          <a:p>
            <a:pPr lvl="1"/>
            <a:r>
              <a:rPr lang="en-US" dirty="0" smtClean="0"/>
              <a:t>In reality, separate facilities were NOT equal</a:t>
            </a:r>
          </a:p>
          <a:p>
            <a:r>
              <a:rPr lang="en-US" i="1" dirty="0" smtClean="0"/>
              <a:t>Plessy v. Ferguson</a:t>
            </a:r>
            <a:r>
              <a:rPr lang="en-US" dirty="0" smtClean="0"/>
              <a:t> was finally overturned in 1954, and 1964:</a:t>
            </a:r>
          </a:p>
          <a:p>
            <a:pPr lvl="1"/>
            <a:r>
              <a:rPr lang="en-US" dirty="0" smtClean="0"/>
              <a:t>1954: </a:t>
            </a:r>
            <a:r>
              <a:rPr lang="en-US" i="1" dirty="0" smtClean="0"/>
              <a:t>Brown v. Board of Education</a:t>
            </a:r>
            <a:endParaRPr lang="en-US" dirty="0" smtClean="0"/>
          </a:p>
          <a:p>
            <a:pPr lvl="1"/>
            <a:r>
              <a:rPr lang="en-US" dirty="0" smtClean="0"/>
              <a:t>1964: Civil Rights Act of 1964</a:t>
            </a:r>
            <a:endParaRPr lang="en-US" dirty="0"/>
          </a:p>
        </p:txBody>
      </p:sp>
      <p:pic>
        <p:nvPicPr>
          <p:cNvPr id="4" name="Picture 3" descr="File:JimCrowCar2.jpg"/>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143000"/>
            <a:ext cx="4267200" cy="2438400"/>
          </a:xfrm>
          <a:prstGeom prst="rect">
            <a:avLst/>
          </a:prstGeom>
          <a:noFill/>
          <a:ln>
            <a:noFill/>
          </a:ln>
        </p:spPr>
      </p:pic>
      <p:sp>
        <p:nvSpPr>
          <p:cNvPr id="5" name="Rectangle 4"/>
          <p:cNvSpPr/>
          <p:nvPr/>
        </p:nvSpPr>
        <p:spPr>
          <a:xfrm>
            <a:off x="4343400" y="3200400"/>
            <a:ext cx="426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John McCutcheon – cartoon from 1904 </a:t>
            </a:r>
          </a:p>
        </p:txBody>
      </p:sp>
      <p:pic>
        <p:nvPicPr>
          <p:cNvPr id="6" name="Picture 5" descr="File:1943 Colored Waiting Room Sign.jpg"/>
          <p:cNvPicPr/>
          <p:nvPr/>
        </p:nvPicPr>
        <p:blipFill>
          <a:blip r:embed="rId3">
            <a:extLst>
              <a:ext uri="{28A0092B-C50C-407E-A947-70E740481C1C}">
                <a14:useLocalDpi xmlns:a14="http://schemas.microsoft.com/office/drawing/2010/main" val="0"/>
              </a:ext>
            </a:extLst>
          </a:blip>
          <a:srcRect/>
          <a:stretch>
            <a:fillRect/>
          </a:stretch>
        </p:blipFill>
        <p:spPr bwMode="auto">
          <a:xfrm>
            <a:off x="2360295" y="1121727"/>
            <a:ext cx="3966210" cy="4157345"/>
          </a:xfrm>
          <a:prstGeom prst="rect">
            <a:avLst/>
          </a:prstGeom>
          <a:noFill/>
          <a:ln>
            <a:noFill/>
          </a:ln>
        </p:spPr>
      </p:pic>
    </p:spTree>
    <p:extLst>
      <p:ext uri="{BB962C8B-B14F-4D97-AF65-F5344CB8AC3E}">
        <p14:creationId xmlns:p14="http://schemas.microsoft.com/office/powerpoint/2010/main" val="36017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533400"/>
            <a:ext cx="8229600" cy="1066800"/>
          </a:xfrm>
        </p:spPr>
        <p:txBody>
          <a:bodyPr/>
          <a:lstStyle/>
          <a:p>
            <a:pPr algn="ctr"/>
            <a:r>
              <a:rPr lang="en-US" dirty="0" smtClean="0"/>
              <a:t>Thanks for watching!</a:t>
            </a:r>
            <a:endParaRPr lang="en-US" dirty="0"/>
          </a:p>
        </p:txBody>
      </p:sp>
      <p:sp>
        <p:nvSpPr>
          <p:cNvPr id="2" name="Content Placeholder 1"/>
          <p:cNvSpPr>
            <a:spLocks noGrp="1"/>
          </p:cNvSpPr>
          <p:nvPr>
            <p:ph idx="1"/>
          </p:nvPr>
        </p:nvSpPr>
        <p:spPr>
          <a:xfrm>
            <a:off x="442080" y="1524000"/>
            <a:ext cx="8229600" cy="4762033"/>
          </a:xfrm>
        </p:spPr>
        <p:txBody>
          <a:bodyPr/>
          <a:lstStyle/>
          <a:p>
            <a:pPr marL="274320" lvl="1">
              <a:buClr>
                <a:schemeClr val="accent1"/>
              </a:buClr>
              <a:buSzPct val="85000"/>
              <a:buFont typeface="Wingdings 2"/>
              <a:buChar char=""/>
            </a:pPr>
            <a:r>
              <a:rPr lang="en-US" sz="3200" dirty="0"/>
              <a:t>Subscribe to my channel</a:t>
            </a:r>
          </a:p>
          <a:p>
            <a:pPr marL="274320" lvl="1">
              <a:buClr>
                <a:schemeClr val="accent1"/>
              </a:buClr>
              <a:buSzPct val="85000"/>
              <a:buFont typeface="Wingdings 2"/>
              <a:buChar char=""/>
            </a:pPr>
            <a:r>
              <a:rPr lang="en-US" sz="3200" dirty="0"/>
              <a:t>Help spread the word</a:t>
            </a:r>
          </a:p>
          <a:p>
            <a:r>
              <a:rPr lang="en-US" dirty="0"/>
              <a:t>Questions? Comments? Ideas for videos?</a:t>
            </a:r>
          </a:p>
          <a:p>
            <a:pPr lvl="1"/>
            <a:r>
              <a:rPr lang="en-US" dirty="0"/>
              <a:t>Leave in comments</a:t>
            </a:r>
          </a:p>
          <a:p>
            <a:endParaRPr lang="en-US" dirty="0" smtClean="0"/>
          </a:p>
          <a:p>
            <a:endParaRPr lang="en-US" dirty="0"/>
          </a:p>
          <a:p>
            <a:endParaRPr lang="en-US" dirty="0" smtClean="0"/>
          </a:p>
          <a:p>
            <a:endParaRPr lang="en-US" dirty="0"/>
          </a:p>
          <a:p>
            <a:endParaRPr lang="en-US" dirty="0"/>
          </a:p>
        </p:txBody>
      </p:sp>
      <p:sp>
        <p:nvSpPr>
          <p:cNvPr id="4" name="Down Arrow 3"/>
          <p:cNvSpPr/>
          <p:nvPr/>
        </p:nvSpPr>
        <p:spPr>
          <a:xfrm rot="663007">
            <a:off x="604110" y="4546118"/>
            <a:ext cx="3124200" cy="220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a:t>
            </a:r>
          </a:p>
          <a:p>
            <a:pPr algn="ctr"/>
            <a:r>
              <a:rPr lang="en-US" dirty="0" smtClean="0"/>
              <a:t>Down here!</a:t>
            </a:r>
            <a:endParaRPr lang="en-US" dirty="0"/>
          </a:p>
        </p:txBody>
      </p:sp>
    </p:spTree>
    <p:extLst>
      <p:ext uri="{BB962C8B-B14F-4D97-AF65-F5344CB8AC3E}">
        <p14:creationId xmlns:p14="http://schemas.microsoft.com/office/powerpoint/2010/main" val="18894534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453</TotalTime>
  <Words>335</Words>
  <Application>Microsoft Office PowerPoint</Application>
  <PresentationFormat>On-screen Show (4:3)</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Corbel</vt:lpstr>
      <vt:lpstr>Wingdings</vt:lpstr>
      <vt:lpstr>Wingdings 2</vt:lpstr>
      <vt:lpstr>Wingdings 3</vt:lpstr>
      <vt:lpstr>Module</vt:lpstr>
      <vt:lpstr>APUSH Review: Plessy v. Ferguson  (1896)</vt:lpstr>
      <vt:lpstr>Key Ideas Before The Case</vt:lpstr>
      <vt:lpstr>Homer Plessy</vt:lpstr>
      <vt:lpstr>The Supreme Court Decision</vt:lpstr>
      <vt:lpstr>Effects of the Court Case</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“Old Immigration” and Nativism</dc:title>
  <dc:creator>Adam</dc:creator>
  <cp:lastModifiedBy>Ashley E Cirbo</cp:lastModifiedBy>
  <cp:revision>33</cp:revision>
  <dcterms:created xsi:type="dcterms:W3CDTF">2013-11-20T13:49:06Z</dcterms:created>
  <dcterms:modified xsi:type="dcterms:W3CDTF">2015-02-14T19:14:01Z</dcterms:modified>
</cp:coreProperties>
</file>