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8" r:id="rId2"/>
    <p:sldId id="266" r:id="rId3"/>
    <p:sldId id="268" r:id="rId4"/>
    <p:sldId id="267" r:id="rId5"/>
    <p:sldId id="269"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26752D6-C54A-4F65-8FE0-501462EA4E4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752D6-C54A-4F65-8FE0-501462EA4E4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752D6-C54A-4F65-8FE0-501462EA4E4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6752D6-C54A-4F65-8FE0-501462EA4E4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6752D6-C54A-4F65-8FE0-501462EA4E43}" type="datetimeFigureOut">
              <a:rPr lang="en-US" smtClean="0"/>
              <a:t>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26752D6-C54A-4F65-8FE0-501462EA4E43}"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6752D6-C54A-4F65-8FE0-501462EA4E43}" type="datetimeFigureOut">
              <a:rPr lang="en-US" smtClean="0"/>
              <a:t>2/14/2015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6752D6-C54A-4F65-8FE0-501462EA4E43}" type="datetimeFigureOut">
              <a:rPr lang="en-US" smtClean="0"/>
              <a:t>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6752D6-C54A-4F65-8FE0-501462EA4E43}" type="datetimeFigureOut">
              <a:rPr lang="en-US" smtClean="0"/>
              <a:t>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2D1AAA-ABD9-4F70-99F9-2375581DF8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6752D6-C54A-4F65-8FE0-501462EA4E43}" type="datetimeFigureOut">
              <a:rPr lang="en-US" smtClean="0"/>
              <a:t>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2D1AAA-ABD9-4F70-99F9-2375581DF80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26752D6-C54A-4F65-8FE0-501462EA4E43}" type="datetimeFigureOut">
              <a:rPr lang="en-US" smtClean="0"/>
              <a:t>2/14/2015</a:t>
            </a:fld>
            <a:endParaRPr lang="en-US"/>
          </a:p>
        </p:txBody>
      </p:sp>
      <p:sp>
        <p:nvSpPr>
          <p:cNvPr id="9" name="Slide Number Placeholder 8"/>
          <p:cNvSpPr>
            <a:spLocks noGrp="1"/>
          </p:cNvSpPr>
          <p:nvPr>
            <p:ph type="sldNum" sz="quarter" idx="11"/>
          </p:nvPr>
        </p:nvSpPr>
        <p:spPr/>
        <p:txBody>
          <a:bodyPr/>
          <a:lstStyle/>
          <a:p>
            <a:fld id="{F72D1AAA-ABD9-4F70-99F9-2375581DF80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2D1AAA-ABD9-4F70-99F9-2375581DF80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C26752D6-C54A-4F65-8FE0-501462EA4E43}" type="datetimeFigureOut">
              <a:rPr lang="en-US" smtClean="0"/>
              <a:t>2/14/2015</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APUSH Review: The Frontier</a:t>
            </a:r>
            <a:endParaRPr lang="en-US" dirty="0"/>
          </a:p>
        </p:txBody>
      </p:sp>
      <p:sp>
        <p:nvSpPr>
          <p:cNvPr id="3" name="Subtitle 2"/>
          <p:cNvSpPr>
            <a:spLocks noGrp="1"/>
          </p:cNvSpPr>
          <p:nvPr>
            <p:ph type="subTitle" idx="1"/>
          </p:nvPr>
        </p:nvSpPr>
        <p:spPr>
          <a:xfrm>
            <a:off x="1447800" y="4572000"/>
            <a:ext cx="6553200" cy="838200"/>
          </a:xfrm>
        </p:spPr>
        <p:txBody>
          <a:bodyPr>
            <a:noAutofit/>
          </a:bodyPr>
          <a:lstStyle/>
          <a:p>
            <a:r>
              <a:rPr lang="en-US" sz="2400" dirty="0" smtClean="0"/>
              <a:t>Everything You Need To </a:t>
            </a:r>
            <a:r>
              <a:rPr lang="en-US" sz="2400" dirty="0"/>
              <a:t>K</a:t>
            </a:r>
            <a:r>
              <a:rPr lang="en-US" sz="2400" dirty="0" smtClean="0"/>
              <a:t>now </a:t>
            </a:r>
            <a:r>
              <a:rPr lang="en-US" sz="2400" dirty="0"/>
              <a:t>A</a:t>
            </a:r>
            <a:r>
              <a:rPr lang="en-US" sz="2400" dirty="0" smtClean="0"/>
              <a:t>bout The Frontier To Succeed In APUSH</a:t>
            </a:r>
            <a:endParaRPr lang="en-US" sz="2400" dirty="0"/>
          </a:p>
        </p:txBody>
      </p:sp>
      <p:sp>
        <p:nvSpPr>
          <p:cNvPr id="4" name="Title 3"/>
          <p:cNvSpPr txBox="1">
            <a:spLocks/>
          </p:cNvSpPr>
          <p:nvPr/>
        </p:nvSpPr>
        <p:spPr>
          <a:xfrm>
            <a:off x="34636" y="381000"/>
            <a:ext cx="8534400" cy="1371600"/>
          </a:xfrm>
          <a:prstGeom prst="rect">
            <a:avLst/>
          </a:prstGeom>
        </p:spPr>
        <p:txBody>
          <a:bodyPr vert="horz" lIns="91440" tIns="45720" rIns="91440" bIns="45720" rtlCol="0" anchor="b">
            <a:noAutofit/>
          </a:bodyPr>
          <a:lstStyle>
            <a:lvl1pPr algn="l" defTabSz="914400" rtl="0" eaLnBrk="1" latinLnBrk="0" hangingPunct="1">
              <a:spcBef>
                <a:spcPct val="0"/>
              </a:spcBef>
              <a:buNone/>
              <a:defRPr sz="6600" kern="1200" cap="none" spc="-100" baseline="0">
                <a:ln>
                  <a:noFill/>
                </a:ln>
                <a:solidFill>
                  <a:schemeClr val="tx2"/>
                </a:solidFill>
                <a:effectLst/>
                <a:latin typeface="+mj-lt"/>
                <a:ea typeface="+mj-ea"/>
                <a:cs typeface="+mj-cs"/>
              </a:defRPr>
            </a:lvl1pPr>
          </a:lstStyle>
          <a:p>
            <a:pPr algn="ctr"/>
            <a:endParaRPr lang="en-US" dirty="0"/>
          </a:p>
        </p:txBody>
      </p:sp>
    </p:spTree>
    <p:extLst>
      <p:ext uri="{BB962C8B-B14F-4D97-AF65-F5344CB8AC3E}">
        <p14:creationId xmlns:p14="http://schemas.microsoft.com/office/powerpoint/2010/main" val="284726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nodePh="1">
                                  <p:stCondLst>
                                    <p:cond delay="0"/>
                                  </p:stCondLst>
                                  <p:endCondLst>
                                    <p:cond evt="begin" delay="0">
                                      <p:tn val="5"/>
                                    </p:cond>
                                  </p:endCondLst>
                                  <p:iterate type="lt">
                                    <p:tmPct val="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1" nodeType="clickEffect" nodePh="1">
                                  <p:stCondLst>
                                    <p:cond delay="0"/>
                                  </p:stCondLst>
                                  <p:endCondLst>
                                    <p:cond evt="begin" delay="0">
                                      <p:tn val="13"/>
                                    </p:cond>
                                  </p:endCondLst>
                                  <p:iterate type="lt">
                                    <p:tmPct val="10000"/>
                                  </p:iterate>
                                  <p:childTnLst>
                                    <p:animMotion origin="layout" path="M -0.00833 -0.04444 L -0.00833 -0.11667 " pathEditMode="relative" rAng="0" ptsTypes="AA">
                                      <p:cBhvr>
                                        <p:cTn id="14" dur="250" accel="50000" decel="50000" autoRev="1" fill="hold">
                                          <p:stCondLst>
                                            <p:cond delay="0"/>
                                          </p:stCondLst>
                                        </p:cTn>
                                        <p:tgtEl>
                                          <p:spTgt spid="4"/>
                                        </p:tgtEl>
                                        <p:attrNameLst>
                                          <p:attrName>ppt_x</p:attrName>
                                          <p:attrName>ppt_y</p:attrName>
                                        </p:attrNameLst>
                                      </p:cBhvr>
                                      <p:rCtr x="0" y="-3611"/>
                                    </p:animMotion>
                                    <p:animRot by="1500000">
                                      <p:cBhvr>
                                        <p:cTn id="15" dur="125" fill="hold">
                                          <p:stCondLst>
                                            <p:cond delay="0"/>
                                          </p:stCondLst>
                                        </p:cTn>
                                        <p:tgtEl>
                                          <p:spTgt spid="4"/>
                                        </p:tgtEl>
                                        <p:attrNameLst>
                                          <p:attrName>r</p:attrName>
                                        </p:attrNameLst>
                                      </p:cBhvr>
                                    </p:animRot>
                                    <p:animRot by="-1500000">
                                      <p:cBhvr>
                                        <p:cTn id="16" dur="125" fill="hold">
                                          <p:stCondLst>
                                            <p:cond delay="125"/>
                                          </p:stCondLst>
                                        </p:cTn>
                                        <p:tgtEl>
                                          <p:spTgt spid="4"/>
                                        </p:tgtEl>
                                        <p:attrNameLst>
                                          <p:attrName>r</p:attrName>
                                        </p:attrNameLst>
                                      </p:cBhvr>
                                    </p:animRot>
                                    <p:animRot by="-1500000">
                                      <p:cBhvr>
                                        <p:cTn id="17" dur="125" fill="hold">
                                          <p:stCondLst>
                                            <p:cond delay="250"/>
                                          </p:stCondLst>
                                        </p:cTn>
                                        <p:tgtEl>
                                          <p:spTgt spid="4"/>
                                        </p:tgtEl>
                                        <p:attrNameLst>
                                          <p:attrName>r</p:attrName>
                                        </p:attrNameLst>
                                      </p:cBhvr>
                                    </p:animRot>
                                    <p:animRot by="1500000">
                                      <p:cBhvr>
                                        <p:cTn id="18" dur="125" fill="hold">
                                          <p:stCondLst>
                                            <p:cond delay="375"/>
                                          </p:stCondLst>
                                        </p:cTn>
                                        <p:tgtEl>
                                          <p:spTgt spid="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1143000"/>
          </a:xfrm>
        </p:spPr>
        <p:txBody>
          <a:bodyPr/>
          <a:lstStyle/>
          <a:p>
            <a:pPr algn="ctr"/>
            <a:r>
              <a:rPr lang="en-US" dirty="0" smtClean="0"/>
              <a:t>The Frontier: An Intro</a:t>
            </a:r>
            <a:endParaRPr lang="en-US" dirty="0"/>
          </a:p>
        </p:txBody>
      </p:sp>
      <p:sp>
        <p:nvSpPr>
          <p:cNvPr id="3" name="Content Placeholder 2"/>
          <p:cNvSpPr>
            <a:spLocks noGrp="1"/>
          </p:cNvSpPr>
          <p:nvPr>
            <p:ph idx="1"/>
          </p:nvPr>
        </p:nvSpPr>
        <p:spPr>
          <a:xfrm>
            <a:off x="457200" y="990600"/>
            <a:ext cx="7620000" cy="5410200"/>
          </a:xfrm>
        </p:spPr>
        <p:txBody>
          <a:bodyPr/>
          <a:lstStyle/>
          <a:p>
            <a:r>
              <a:rPr lang="en-US" dirty="0" smtClean="0"/>
              <a:t>What was it?</a:t>
            </a:r>
          </a:p>
          <a:p>
            <a:pPr lvl="1"/>
            <a:r>
              <a:rPr lang="en-US" dirty="0" smtClean="0"/>
              <a:t>A line that separated east and west (civilization from wilderness)</a:t>
            </a:r>
          </a:p>
          <a:p>
            <a:pPr lvl="1"/>
            <a:r>
              <a:rPr lang="en-US" dirty="0" smtClean="0"/>
              <a:t>Throughout American history, the line shifted further and further west</a:t>
            </a:r>
            <a:endParaRPr lang="en-US" dirty="0"/>
          </a:p>
          <a:p>
            <a:r>
              <a:rPr lang="en-US" dirty="0" smtClean="0"/>
              <a:t>Why is it so important?</a:t>
            </a:r>
          </a:p>
          <a:p>
            <a:pPr lvl="1"/>
            <a:r>
              <a:rPr lang="en-US" dirty="0" smtClean="0"/>
              <a:t>Many Americans viewed it as an opportunity</a:t>
            </a:r>
            <a:endParaRPr lang="en-US" dirty="0"/>
          </a:p>
          <a:p>
            <a:r>
              <a:rPr lang="en-US" dirty="0" smtClean="0"/>
              <a:t>“Safety-Valve” Theory</a:t>
            </a:r>
          </a:p>
          <a:p>
            <a:pPr lvl="1"/>
            <a:r>
              <a:rPr lang="en-US" dirty="0" smtClean="0"/>
              <a:t>Idea that people could always move to the Frontier in times of economic crises </a:t>
            </a:r>
          </a:p>
          <a:p>
            <a:pPr lvl="1"/>
            <a:r>
              <a:rPr lang="en-US" dirty="0" smtClean="0"/>
              <a:t>In reality, many did not take advantage of the Frontier, but it represented optimism</a:t>
            </a:r>
          </a:p>
          <a:p>
            <a:endParaRPr lang="en-US" dirty="0"/>
          </a:p>
          <a:p>
            <a:endParaRPr lang="en-US" dirty="0" smtClean="0"/>
          </a:p>
          <a:p>
            <a:endParaRPr lang="en-US" dirty="0"/>
          </a:p>
          <a:p>
            <a:endParaRPr lang="en-US" dirty="0" smtClean="0"/>
          </a:p>
          <a:p>
            <a:endParaRPr lang="en-US" dirty="0"/>
          </a:p>
        </p:txBody>
      </p:sp>
      <p:pic>
        <p:nvPicPr>
          <p:cNvPr id="1026" name="Picture 2" descr="Image of Settled Area, 18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743200"/>
            <a:ext cx="5715000" cy="3933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c/c0/Proclamation_line_of_1763_d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47900" y="533400"/>
            <a:ext cx="4724400" cy="582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6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28"/>
                                        </p:tgtEl>
                                        <p:attrNameLst>
                                          <p:attrName>ppt_x</p:attrName>
                                        </p:attrNameLst>
                                      </p:cBhvr>
                                      <p:tavLst>
                                        <p:tav tm="0">
                                          <p:val>
                                            <p:strVal val="ppt_x"/>
                                          </p:val>
                                        </p:tav>
                                        <p:tav tm="100000">
                                          <p:val>
                                            <p:strVal val="ppt_x"/>
                                          </p:val>
                                        </p:tav>
                                      </p:tavLst>
                                    </p:anim>
                                    <p:anim calcmode="lin" valueType="num">
                                      <p:cBhvr additive="base">
                                        <p:cTn id="23" dur="500"/>
                                        <p:tgtEl>
                                          <p:spTgt spid="1028"/>
                                        </p:tgtEl>
                                        <p:attrNameLst>
                                          <p:attrName>ppt_y</p:attrName>
                                        </p:attrNameLst>
                                      </p:cBhvr>
                                      <p:tavLst>
                                        <p:tav tm="0">
                                          <p:val>
                                            <p:strVal val="ppt_y"/>
                                          </p:val>
                                        </p:tav>
                                        <p:tav tm="100000">
                                          <p:val>
                                            <p:strVal val="1+ppt_h/2"/>
                                          </p:val>
                                        </p:tav>
                                      </p:tavLst>
                                    </p:anim>
                                    <p:set>
                                      <p:cBhvr>
                                        <p:cTn id="24" dur="1" fill="hold">
                                          <p:stCondLst>
                                            <p:cond delay="499"/>
                                          </p:stCondLst>
                                        </p:cTn>
                                        <p:tgtEl>
                                          <p:spTgt spid="102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026"/>
                                        </p:tgtEl>
                                        <p:attrNameLst>
                                          <p:attrName>ppt_x</p:attrName>
                                        </p:attrNameLst>
                                      </p:cBhvr>
                                      <p:tavLst>
                                        <p:tav tm="0">
                                          <p:val>
                                            <p:strVal val="ppt_x"/>
                                          </p:val>
                                        </p:tav>
                                        <p:tav tm="100000">
                                          <p:val>
                                            <p:strVal val="ppt_x"/>
                                          </p:val>
                                        </p:tav>
                                      </p:tavLst>
                                    </p:anim>
                                    <p:anim calcmode="lin" valueType="num">
                                      <p:cBhvr additive="base">
                                        <p:cTn id="33" dur="500"/>
                                        <p:tgtEl>
                                          <p:spTgt spid="1026"/>
                                        </p:tgtEl>
                                        <p:attrNameLst>
                                          <p:attrName>ppt_y</p:attrName>
                                        </p:attrNameLst>
                                      </p:cBhvr>
                                      <p:tavLst>
                                        <p:tav tm="0">
                                          <p:val>
                                            <p:strVal val="ppt_y"/>
                                          </p:val>
                                        </p:tav>
                                        <p:tav tm="100000">
                                          <p:val>
                                            <p:strVal val="1+ppt_h/2"/>
                                          </p:val>
                                        </p:tav>
                                      </p:tavLst>
                                    </p:anim>
                                    <p:set>
                                      <p:cBhvr>
                                        <p:cTn id="34" dur="1" fill="hold">
                                          <p:stCondLst>
                                            <p:cond delay="499"/>
                                          </p:stCondLst>
                                        </p:cTn>
                                        <p:tgtEl>
                                          <p:spTgt spid="10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1890: </a:t>
            </a:r>
            <a:r>
              <a:rPr lang="en-US" smtClean="0"/>
              <a:t>The Census</a:t>
            </a:r>
            <a:endParaRPr lang="en-US"/>
          </a:p>
        </p:txBody>
      </p:sp>
      <p:sp>
        <p:nvSpPr>
          <p:cNvPr id="3" name="Content Placeholder 2"/>
          <p:cNvSpPr>
            <a:spLocks noGrp="1"/>
          </p:cNvSpPr>
          <p:nvPr>
            <p:ph idx="1"/>
          </p:nvPr>
        </p:nvSpPr>
        <p:spPr/>
        <p:txBody>
          <a:bodyPr>
            <a:normAutofit lnSpcReduction="10000"/>
          </a:bodyPr>
          <a:lstStyle/>
          <a:p>
            <a:r>
              <a:rPr lang="en-US" sz="3200" dirty="0" smtClean="0"/>
              <a:t>For the first time in US History, a frontier line no longer was visible</a:t>
            </a:r>
          </a:p>
          <a:p>
            <a:endParaRPr lang="en-US" sz="3200" dirty="0" smtClean="0"/>
          </a:p>
          <a:p>
            <a:endParaRPr lang="en-US" sz="3200" dirty="0"/>
          </a:p>
          <a:p>
            <a:r>
              <a:rPr lang="en-US" sz="3200" dirty="0" smtClean="0"/>
              <a:t>What contributed to the decline of the Frontier?</a:t>
            </a:r>
          </a:p>
          <a:p>
            <a:pPr lvl="1"/>
            <a:r>
              <a:rPr lang="en-US" sz="3200" dirty="0" smtClean="0"/>
              <a:t>Mass migration out west</a:t>
            </a:r>
          </a:p>
          <a:p>
            <a:pPr lvl="2"/>
            <a:r>
              <a:rPr lang="en-US" sz="3000" dirty="0" smtClean="0"/>
              <a:t>Gold rushes</a:t>
            </a:r>
          </a:p>
          <a:p>
            <a:pPr lvl="2"/>
            <a:r>
              <a:rPr lang="en-US" sz="3000" dirty="0" smtClean="0"/>
              <a:t>Homestead Act of 1862</a:t>
            </a:r>
            <a:endParaRPr lang="en-US" sz="3000"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050" name="Picture 2" descr="http://userpages.umbc.edu/%7Elindenme/hist102/images/fronti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5800"/>
            <a:ext cx="70104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0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nodeType="clickEffect">
                                  <p:stCondLst>
                                    <p:cond delay="0"/>
                                  </p:stCondLst>
                                  <p:childTnLst>
                                    <p:anim calcmode="lin" valueType="num">
                                      <p:cBhvr additive="base">
                                        <p:cTn id="14" dur="500"/>
                                        <p:tgtEl>
                                          <p:spTgt spid="2050"/>
                                        </p:tgtEl>
                                        <p:attrNameLst>
                                          <p:attrName>ppt_x</p:attrName>
                                        </p:attrNameLst>
                                      </p:cBhvr>
                                      <p:tavLst>
                                        <p:tav tm="0">
                                          <p:val>
                                            <p:strVal val="ppt_x"/>
                                          </p:val>
                                        </p:tav>
                                        <p:tav tm="100000">
                                          <p:val>
                                            <p:strVal val="ppt_x"/>
                                          </p:val>
                                        </p:tav>
                                      </p:tavLst>
                                    </p:anim>
                                    <p:anim calcmode="lin" valueType="num">
                                      <p:cBhvr additive="base">
                                        <p:cTn id="15" dur="500"/>
                                        <p:tgtEl>
                                          <p:spTgt spid="2050"/>
                                        </p:tgtEl>
                                        <p:attrNameLst>
                                          <p:attrName>ppt_y</p:attrName>
                                        </p:attrNameLst>
                                      </p:cBhvr>
                                      <p:tavLst>
                                        <p:tav tm="0">
                                          <p:val>
                                            <p:strVal val="ppt_y"/>
                                          </p:val>
                                        </p:tav>
                                        <p:tav tm="100000">
                                          <p:val>
                                            <p:strVal val="1+ppt_h/2"/>
                                          </p:val>
                                        </p:tav>
                                      </p:tavLst>
                                    </p:anim>
                                    <p:set>
                                      <p:cBhvr>
                                        <p:cTn id="16" dur="1" fill="hold">
                                          <p:stCondLst>
                                            <p:cond delay="499"/>
                                          </p:stCondLst>
                                        </p:cTn>
                                        <p:tgtEl>
                                          <p:spTgt spid="20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1893: An Important Thesis</a:t>
            </a:r>
            <a:endParaRPr lang="en-US" dirty="0"/>
          </a:p>
        </p:txBody>
      </p:sp>
      <p:sp>
        <p:nvSpPr>
          <p:cNvPr id="3" name="Content Placeholder 2"/>
          <p:cNvSpPr>
            <a:spLocks noGrp="1"/>
          </p:cNvSpPr>
          <p:nvPr>
            <p:ph idx="1"/>
          </p:nvPr>
        </p:nvSpPr>
        <p:spPr/>
        <p:txBody>
          <a:bodyPr/>
          <a:lstStyle/>
          <a:p>
            <a:r>
              <a:rPr lang="en-US" sz="2800" i="1" dirty="0" smtClean="0"/>
              <a:t>Significance of the Frontier in American History</a:t>
            </a:r>
            <a:r>
              <a:rPr lang="en-US" sz="2800" dirty="0" smtClean="0"/>
              <a:t> </a:t>
            </a:r>
          </a:p>
          <a:p>
            <a:pPr lvl="1"/>
            <a:r>
              <a:rPr lang="en-US" sz="2800" dirty="0" smtClean="0"/>
              <a:t>Written by Frederick Jackson Turner</a:t>
            </a:r>
          </a:p>
          <a:p>
            <a:endParaRPr lang="en-US" sz="2800" dirty="0" smtClean="0"/>
          </a:p>
          <a:p>
            <a:r>
              <a:rPr lang="en-US" sz="2800" dirty="0" smtClean="0"/>
              <a:t>The Main Idea of the writing:</a:t>
            </a:r>
          </a:p>
          <a:p>
            <a:pPr lvl="1"/>
            <a:r>
              <a:rPr lang="en-US" sz="2800" dirty="0" smtClean="0"/>
              <a:t>The end of the Frontier ended a               unique era in US history</a:t>
            </a:r>
          </a:p>
          <a:p>
            <a:pPr lvl="1"/>
            <a:r>
              <a:rPr lang="en-US" sz="2800" dirty="0" smtClean="0"/>
              <a:t>The Frontier contributed to the American identity</a:t>
            </a:r>
          </a:p>
          <a:p>
            <a:pPr lvl="2"/>
            <a:r>
              <a:rPr lang="en-US" sz="2400" dirty="0" smtClean="0"/>
              <a:t>Helped make American society different from Europe</a:t>
            </a:r>
          </a:p>
          <a:p>
            <a:endParaRPr lang="en-US" dirty="0" smtClean="0"/>
          </a:p>
          <a:p>
            <a:endParaRPr lang="en-US" dirty="0"/>
          </a:p>
        </p:txBody>
      </p:sp>
      <p:pic>
        <p:nvPicPr>
          <p:cNvPr id="3074" name="Picture 2" descr="http://www.nndb.com/people/458/000099161/frederick-jackson-turn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205" y="1371600"/>
            <a:ext cx="2238375" cy="3038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ular Callout 3"/>
          <p:cNvSpPr/>
          <p:nvPr/>
        </p:nvSpPr>
        <p:spPr>
          <a:xfrm>
            <a:off x="2514600" y="533400"/>
            <a:ext cx="4648200" cy="2438400"/>
          </a:xfrm>
          <a:prstGeom prst="wedgeRectCallout">
            <a:avLst>
              <a:gd name="adj1" fmla="val 59346"/>
              <a:gd name="adj2" fmla="val 596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"Up to our own day American history has been in a large degree the history of the colonization of the Great West. The existence of an area of free land, its continuous recession, and the advance of American settlement westward, explain American development."</a:t>
            </a:r>
            <a:endParaRPr lang="en-US" sz="2000" dirty="0"/>
          </a:p>
        </p:txBody>
      </p:sp>
    </p:spTree>
    <p:extLst>
      <p:ext uri="{BB962C8B-B14F-4D97-AF65-F5344CB8AC3E}">
        <p14:creationId xmlns:p14="http://schemas.microsoft.com/office/powerpoint/2010/main" val="367147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1143000"/>
          </a:xfrm>
        </p:spPr>
        <p:txBody>
          <a:bodyPr/>
          <a:lstStyle/>
          <a:p>
            <a:pPr algn="ctr"/>
            <a:r>
              <a:rPr lang="en-US" dirty="0" smtClean="0"/>
              <a:t>Impact of the End of the Frontier</a:t>
            </a:r>
            <a:endParaRPr lang="en-US" dirty="0"/>
          </a:p>
        </p:txBody>
      </p:sp>
      <p:sp>
        <p:nvSpPr>
          <p:cNvPr id="3" name="Content Placeholder 2"/>
          <p:cNvSpPr>
            <a:spLocks noGrp="1"/>
          </p:cNvSpPr>
          <p:nvPr>
            <p:ph idx="1"/>
          </p:nvPr>
        </p:nvSpPr>
        <p:spPr/>
        <p:txBody>
          <a:bodyPr/>
          <a:lstStyle/>
          <a:p>
            <a:r>
              <a:rPr lang="en-US" sz="2800" dirty="0" smtClean="0"/>
              <a:t>Many historians argue that the closing of the Frontier helped lead to overseas expansion</a:t>
            </a:r>
          </a:p>
          <a:p>
            <a:pPr lvl="1"/>
            <a:r>
              <a:rPr lang="en-US" sz="2600" dirty="0" smtClean="0"/>
              <a:t>Asia</a:t>
            </a:r>
          </a:p>
          <a:p>
            <a:pPr lvl="1"/>
            <a:r>
              <a:rPr lang="en-US" sz="2600" dirty="0" smtClean="0"/>
              <a:t>Caribbean </a:t>
            </a:r>
            <a:endParaRPr lang="en-US" sz="2600" dirty="0"/>
          </a:p>
          <a:p>
            <a:r>
              <a:rPr lang="en-US" sz="2800" dirty="0" smtClean="0"/>
              <a:t>Native Americans lost much of their land</a:t>
            </a:r>
          </a:p>
          <a:p>
            <a:endParaRPr lang="en-US" sz="28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5" name="Rectangle 4"/>
          <p:cNvSpPr/>
          <p:nvPr/>
        </p:nvSpPr>
        <p:spPr>
          <a:xfrm>
            <a:off x="1447800" y="38862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The Frontier in 1890 =</a:t>
            </a:r>
            <a:endParaRPr lang="en-US" dirty="0"/>
          </a:p>
        </p:txBody>
      </p:sp>
      <p:sp>
        <p:nvSpPr>
          <p:cNvPr id="6" name="Rectangle 5"/>
          <p:cNvSpPr/>
          <p:nvPr/>
        </p:nvSpPr>
        <p:spPr>
          <a:xfrm>
            <a:off x="4876800" y="3886200"/>
            <a:ext cx="2819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Sorry bro, we’re closed</a:t>
            </a:r>
            <a:endParaRPr lang="en-US" sz="4800" dirty="0"/>
          </a:p>
        </p:txBody>
      </p:sp>
    </p:spTree>
    <p:extLst>
      <p:ext uri="{BB962C8B-B14F-4D97-AF65-F5344CB8AC3E}">
        <p14:creationId xmlns:p14="http://schemas.microsoft.com/office/powerpoint/2010/main" val="12946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1298" y="706442"/>
            <a:ext cx="8229600" cy="1066800"/>
          </a:xfrm>
        </p:spPr>
        <p:txBody>
          <a:bodyPr/>
          <a:lstStyle/>
          <a:p>
            <a:pPr algn="ctr"/>
            <a:r>
              <a:rPr lang="en-US" dirty="0" smtClean="0"/>
              <a:t>Thanks for watching!</a:t>
            </a:r>
            <a:endParaRPr lang="en-US" dirty="0"/>
          </a:p>
        </p:txBody>
      </p:sp>
      <p:sp>
        <p:nvSpPr>
          <p:cNvPr id="2" name="Content Placeholder 1"/>
          <p:cNvSpPr>
            <a:spLocks noGrp="1"/>
          </p:cNvSpPr>
          <p:nvPr>
            <p:ph idx="1"/>
          </p:nvPr>
        </p:nvSpPr>
        <p:spPr>
          <a:xfrm>
            <a:off x="442080" y="1960921"/>
            <a:ext cx="8229600" cy="4325112"/>
          </a:xfrm>
        </p:spPr>
        <p:txBody>
          <a:bodyPr/>
          <a:lstStyle/>
          <a:p>
            <a:pPr marL="274320" lvl="1">
              <a:buClr>
                <a:schemeClr val="accent1"/>
              </a:buClr>
              <a:buSzPct val="85000"/>
              <a:buFont typeface="Wingdings 2"/>
              <a:buChar char=""/>
            </a:pPr>
            <a:r>
              <a:rPr lang="en-US" sz="3200" dirty="0"/>
              <a:t>Subscribe to my channel</a:t>
            </a:r>
          </a:p>
          <a:p>
            <a:pPr marL="274320" lvl="1">
              <a:buClr>
                <a:schemeClr val="accent1"/>
              </a:buClr>
              <a:buSzPct val="85000"/>
              <a:buFont typeface="Wingdings 2"/>
              <a:buChar char=""/>
            </a:pPr>
            <a:r>
              <a:rPr lang="en-US" sz="3200" dirty="0"/>
              <a:t>Help spread the word</a:t>
            </a:r>
          </a:p>
          <a:p>
            <a:r>
              <a:rPr lang="en-US" dirty="0"/>
              <a:t>Questions? Comments? Ideas for videos?</a:t>
            </a:r>
          </a:p>
          <a:p>
            <a:pPr lvl="1"/>
            <a:r>
              <a:rPr lang="en-US" dirty="0"/>
              <a:t>Leave in comments</a:t>
            </a:r>
          </a:p>
          <a:p>
            <a:endParaRPr lang="en-US" dirty="0"/>
          </a:p>
        </p:txBody>
      </p:sp>
      <p:sp>
        <p:nvSpPr>
          <p:cNvPr id="4" name="Down Arrow 3"/>
          <p:cNvSpPr/>
          <p:nvPr/>
        </p:nvSpPr>
        <p:spPr>
          <a:xfrm rot="663007">
            <a:off x="604110" y="4546118"/>
            <a:ext cx="3124200" cy="2209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Subscribe</a:t>
            </a:r>
          </a:p>
          <a:p>
            <a:pPr algn="ctr"/>
            <a:r>
              <a:rPr lang="en-US" dirty="0" smtClean="0"/>
              <a:t>Up here!</a:t>
            </a:r>
            <a:endParaRPr lang="en-US" dirty="0"/>
          </a:p>
        </p:txBody>
      </p:sp>
      <p:pic>
        <p:nvPicPr>
          <p:cNvPr id="7" name="Picture 2" descr="http://www.nndb.com/people/458/000099161/frederick-jackson-turne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491" y="2971800"/>
            <a:ext cx="2862873"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04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363</TotalTime>
  <Words>300</Words>
  <Application>Microsoft Office PowerPoint</Application>
  <PresentationFormat>On-screen Show (4:3)</PresentationFormat>
  <Paragraphs>60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vt:lpstr>
      <vt:lpstr>Wingdings 2</vt:lpstr>
      <vt:lpstr>Adjacency</vt:lpstr>
      <vt:lpstr>APUSH Review: The Frontier</vt:lpstr>
      <vt:lpstr>The Frontier: An Intro</vt:lpstr>
      <vt:lpstr>1890: The Census</vt:lpstr>
      <vt:lpstr>1893: An Important Thesis</vt:lpstr>
      <vt:lpstr>Impact of the End of the Frontier</vt:lpstr>
      <vt:lpstr>Thanks for watching!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APUSH Review: The Treaty of Versailles</dc:title>
  <dc:creator>Adam</dc:creator>
  <cp:lastModifiedBy>Ashley E Cirbo</cp:lastModifiedBy>
  <cp:revision>31</cp:revision>
  <dcterms:created xsi:type="dcterms:W3CDTF">2013-09-22T01:28:49Z</dcterms:created>
  <dcterms:modified xsi:type="dcterms:W3CDTF">2015-02-14T19:15:13Z</dcterms:modified>
</cp:coreProperties>
</file>