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1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0CA6-8DE7-4347-8190-B847254007B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764-CBA3-4FB9-BB65-97D2950C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610600" cy="2595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APUSH Review: Key </a:t>
            </a:r>
            <a:r>
              <a:rPr lang="en-US" sz="5400" dirty="0"/>
              <a:t>Concept </a:t>
            </a:r>
            <a:r>
              <a:rPr lang="en-US" sz="5400" dirty="0" smtClean="0"/>
              <a:t>1.2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(The Columbian Exchange)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About Key Concept 1.2 and The Columbian Exchange To Succeed In APUSH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B050"/>
                </a:solidFill>
              </a:rPr>
              <a:t>Period 1: 1491 - 1607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9800" y="5334000"/>
            <a:ext cx="502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Updated for the 2015 revisions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Multiple-Choice Questions and Short Answer:</a:t>
            </a:r>
          </a:p>
          <a:p>
            <a:pPr lvl="1"/>
            <a:r>
              <a:rPr lang="en-US" dirty="0" smtClean="0"/>
              <a:t>Be familiar with the impacts of the Columbian Exchange – not just food</a:t>
            </a:r>
          </a:p>
          <a:p>
            <a:pPr lvl="2"/>
            <a:r>
              <a:rPr lang="en-US" dirty="0" smtClean="0"/>
              <a:t>Increase in world trade, permanently connecting two hemispheres</a:t>
            </a:r>
          </a:p>
          <a:p>
            <a:pPr lvl="1"/>
            <a:r>
              <a:rPr lang="en-US" dirty="0" smtClean="0"/>
              <a:t>Identify specific goods and their impacts – horse and potato</a:t>
            </a:r>
          </a:p>
          <a:p>
            <a:pPr lvl="1"/>
            <a:r>
              <a:rPr lang="en-US" dirty="0" smtClean="0"/>
              <a:t>Encomienda System</a:t>
            </a:r>
          </a:p>
          <a:p>
            <a:pPr lvl="1"/>
            <a:r>
              <a:rPr lang="en-US" dirty="0" smtClean="0"/>
              <a:t>Impact on Africans –  drastic growth in slavery </a:t>
            </a:r>
          </a:p>
          <a:p>
            <a:r>
              <a:rPr lang="en-US" dirty="0" smtClean="0"/>
              <a:t>Essay Questions:</a:t>
            </a:r>
          </a:p>
          <a:p>
            <a:pPr lvl="1"/>
            <a:r>
              <a:rPr lang="en-US" dirty="0" smtClean="0"/>
              <a:t>European interactions with </a:t>
            </a:r>
            <a:r>
              <a:rPr lang="en-US" smtClean="0"/>
              <a:t>Native Americans</a:t>
            </a:r>
            <a:endParaRPr lang="en-US" dirty="0" smtClean="0"/>
          </a:p>
          <a:p>
            <a:pPr lvl="1"/>
            <a:r>
              <a:rPr lang="en-US" dirty="0" smtClean="0"/>
              <a:t>Could be part of larger topic – comparing Spanish colonization with other European countries (Period 2)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See You Back Here For Key </a:t>
            </a:r>
            <a:r>
              <a:rPr lang="en-US" smtClean="0"/>
              <a:t>Concept 2.1!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3901320" cy="4000033"/>
          </a:xfrm>
        </p:spPr>
        <p:txBody>
          <a:bodyPr/>
          <a:lstStyle/>
          <a:p>
            <a:r>
              <a:rPr lang="en-US" dirty="0" smtClean="0"/>
              <a:t>Thanks for watching!</a:t>
            </a:r>
          </a:p>
          <a:p>
            <a:r>
              <a:rPr lang="en-US" dirty="0" smtClean="0"/>
              <a:t>Good luck in May</a:t>
            </a:r>
          </a:p>
          <a:p>
            <a:r>
              <a:rPr lang="en-US" dirty="0" smtClean="0"/>
              <a:t>Please subscribe and share</a:t>
            </a:r>
          </a:p>
          <a:p>
            <a:r>
              <a:rPr lang="en-US" dirty="0" smtClean="0"/>
              <a:t>Check out </a:t>
            </a:r>
            <a:r>
              <a:rPr lang="en-US" dirty="0" err="1" smtClean="0"/>
              <a:t>APUSHReview.com</a:t>
            </a:r>
            <a:r>
              <a:rPr lang="en-US" dirty="0" smtClean="0"/>
              <a:t> for many more resources</a:t>
            </a:r>
          </a:p>
          <a:p>
            <a:pPr lvl="1"/>
            <a:r>
              <a:rPr lang="en-US" dirty="0"/>
              <a:t>Practice </a:t>
            </a:r>
            <a:r>
              <a:rPr lang="en-US"/>
              <a:t>Multiple-Choice </a:t>
            </a:r>
            <a:r>
              <a:rPr lang="en-US" smtClean="0"/>
              <a:t>Questions</a:t>
            </a:r>
            <a:endParaRPr lang="en-US" dirty="0" smtClean="0"/>
          </a:p>
        </p:txBody>
      </p:sp>
      <p:pic>
        <p:nvPicPr>
          <p:cNvPr id="6" name="Picture 5" descr="File:Howard Pyle - The Burning of Jamestow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114675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14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30897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New Curriculum and The Columbian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7000"/>
            <a:ext cx="91440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Key Concept 1.2 “Contact among Europeans, Native Americans, and Africans resulted in the Columbian Exchange and significant social, cultural, and political changes on both sides of the Atlantic Ocean.”</a:t>
            </a:r>
          </a:p>
          <a:p>
            <a:pPr lvl="1"/>
            <a:r>
              <a:rPr lang="en-US" dirty="0" smtClean="0"/>
              <a:t>Page 26 of the Curriculum framework</a:t>
            </a:r>
            <a:endParaRPr lang="en-US" dirty="0"/>
          </a:p>
          <a:p>
            <a:r>
              <a:rPr lang="en-US" dirty="0" smtClean="0"/>
              <a:t>The Columbian Exchange revolutionized life in the Americas, Europe, and Africa.</a:t>
            </a:r>
          </a:p>
          <a:p>
            <a:r>
              <a:rPr lang="en-US" dirty="0" smtClean="0"/>
              <a:t>Big Ideas:</a:t>
            </a:r>
          </a:p>
          <a:p>
            <a:pPr lvl="1"/>
            <a:r>
              <a:rPr lang="en-US" dirty="0" smtClean="0"/>
              <a:t>What were positives and negatives of the Columbian Exchange on both hemispheres?</a:t>
            </a:r>
          </a:p>
          <a:p>
            <a:pPr lvl="1"/>
            <a:r>
              <a:rPr lang="en-US" dirty="0" smtClean="0"/>
              <a:t>What were reasons that led to European exploration?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Concept 1.2,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79655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Key Concept 1.2, I: “European expansion into the Western Hemisphere generated </a:t>
            </a:r>
            <a:r>
              <a:rPr lang="en-US" dirty="0" err="1"/>
              <a:t>intesnse</a:t>
            </a:r>
            <a:r>
              <a:rPr lang="en-US" dirty="0"/>
              <a:t> social, religious, political, and economic competition and changes within European societies.”</a:t>
            </a:r>
          </a:p>
          <a:p>
            <a:pPr lvl="1"/>
            <a:r>
              <a:rPr lang="en-US" dirty="0"/>
              <a:t>Page 26 of the Curriculum framework</a:t>
            </a:r>
          </a:p>
          <a:p>
            <a:r>
              <a:rPr lang="en-US" dirty="0" smtClean="0"/>
              <a:t>A) Reasons for European exploration: </a:t>
            </a:r>
          </a:p>
          <a:p>
            <a:pPr lvl="1"/>
            <a:r>
              <a:rPr lang="en-US" dirty="0" smtClean="0"/>
              <a:t>Countries sought new sources of wealth – gold and silver</a:t>
            </a:r>
          </a:p>
          <a:p>
            <a:pPr lvl="1"/>
            <a:r>
              <a:rPr lang="en-US" dirty="0" smtClean="0"/>
              <a:t>Economic and military competition – glory (defeat of the Spanish Armada by the English)</a:t>
            </a:r>
          </a:p>
          <a:p>
            <a:pPr lvl="1"/>
            <a:r>
              <a:rPr lang="en-US" dirty="0" smtClean="0"/>
              <a:t>Spread Christianity – Spain</a:t>
            </a:r>
          </a:p>
          <a:p>
            <a:r>
              <a:rPr lang="en-US" dirty="0"/>
              <a:t>The Spanish often tried to convert Natives to Christianity</a:t>
            </a:r>
          </a:p>
          <a:p>
            <a:pPr lvl="1"/>
            <a:r>
              <a:rPr lang="en-US" dirty="0"/>
              <a:t>Spanish Mission System:</a:t>
            </a:r>
          </a:p>
          <a:p>
            <a:pPr lvl="2"/>
            <a:r>
              <a:rPr lang="en-US" dirty="0"/>
              <a:t>Outposts throughout the Americas to help convert Natives</a:t>
            </a:r>
          </a:p>
          <a:p>
            <a:pPr lvl="2"/>
            <a:r>
              <a:rPr lang="en-US" dirty="0"/>
              <a:t>Outposts were often military bases 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3 G’s </a:t>
            </a:r>
            <a:r>
              <a:rPr lang="en-US" dirty="0"/>
              <a:t>– Gold, Glory, </a:t>
            </a:r>
            <a:r>
              <a:rPr lang="en-US" dirty="0" smtClean="0"/>
              <a:t>Gospel</a:t>
            </a:r>
          </a:p>
          <a:p>
            <a:endParaRPr lang="en-US" dirty="0"/>
          </a:p>
        </p:txBody>
      </p:sp>
      <p:pic>
        <p:nvPicPr>
          <p:cNvPr id="4" name="Picture 3" descr="File:Sapu hpc-00075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928"/>
            <a:ext cx="4348595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2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Concept 1.2,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B) Columbian Exchange and its impacts </a:t>
            </a:r>
            <a:endParaRPr lang="en-US" sz="3400" dirty="0"/>
          </a:p>
          <a:p>
            <a:pPr lvl="1"/>
            <a:r>
              <a:rPr lang="en-US" sz="3000" dirty="0"/>
              <a:t>What was it?</a:t>
            </a:r>
          </a:p>
          <a:p>
            <a:pPr lvl="2"/>
            <a:r>
              <a:rPr lang="en-US" sz="2000" dirty="0"/>
              <a:t>The exchange of plants, animals, culture, humans, diseases, etc. between the Americas, Europe, and Africa</a:t>
            </a:r>
          </a:p>
          <a:p>
            <a:pPr lvl="1"/>
            <a:r>
              <a:rPr lang="en-US" sz="3000" dirty="0"/>
              <a:t>Examples of goods:</a:t>
            </a:r>
          </a:p>
          <a:p>
            <a:pPr lvl="2"/>
            <a:r>
              <a:rPr lang="en-US" sz="2000" dirty="0"/>
              <a:t>Americas to Europe and Africa: potatoes, maize (corn), tomatoes</a:t>
            </a:r>
          </a:p>
          <a:p>
            <a:pPr lvl="2"/>
            <a:r>
              <a:rPr lang="en-US" sz="2000" dirty="0"/>
              <a:t>Europe to the Americas: wheat, rice, horses, chickens, oxen</a:t>
            </a:r>
          </a:p>
          <a:p>
            <a:pPr lvl="1"/>
            <a:r>
              <a:rPr lang="en-US" sz="3000" dirty="0"/>
              <a:t>Impact of exchange?</a:t>
            </a:r>
          </a:p>
          <a:p>
            <a:pPr lvl="2"/>
            <a:r>
              <a:rPr lang="en-US" sz="2000" dirty="0"/>
              <a:t>In Europe and Asia: massive population growth due to new food; increase in wealth; decrease in feudalism and a rise of capitalism</a:t>
            </a:r>
          </a:p>
          <a:p>
            <a:pPr lvl="2"/>
            <a:r>
              <a:rPr lang="en-US" sz="2000" dirty="0"/>
              <a:t>In Africa: Spanish and Portuguese used Africans from West Africa to be used as slaves in the Americas</a:t>
            </a:r>
          </a:p>
          <a:p>
            <a:pPr lvl="2"/>
            <a:r>
              <a:rPr lang="en-US" sz="2000" dirty="0"/>
              <a:t>In the Americas: spread of diseases (</a:t>
            </a:r>
            <a:r>
              <a:rPr lang="en-US" sz="2000" dirty="0" smtClean="0"/>
              <a:t>smallpox and measles)</a:t>
            </a:r>
            <a:r>
              <a:rPr lang="en-US" sz="2000" dirty="0"/>
              <a:t>, social classes (Mestizos), horse transformed Native life (made hunting easier), Encomienda system</a:t>
            </a:r>
          </a:p>
          <a:p>
            <a:endParaRPr lang="en-US" dirty="0"/>
          </a:p>
        </p:txBody>
      </p:sp>
      <p:pic>
        <p:nvPicPr>
          <p:cNvPr id="4" name="Picture 3" descr="File:BakedPotatoWithButt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14400"/>
            <a:ext cx="50292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Horsescd1l-09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55245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16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Concept 1.2,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C) Technology and trade</a:t>
            </a:r>
            <a:endParaRPr lang="en-US" sz="3200" dirty="0"/>
          </a:p>
          <a:p>
            <a:pPr lvl="1"/>
            <a:r>
              <a:rPr lang="en-US" sz="2400" dirty="0"/>
              <a:t>New technology aided exploration:</a:t>
            </a:r>
          </a:p>
          <a:p>
            <a:pPr lvl="2"/>
            <a:r>
              <a:rPr lang="en-US" sz="2400" dirty="0"/>
              <a:t>Sextant – could be used to find exact position on earth – more precise sailing </a:t>
            </a:r>
            <a:endParaRPr lang="en-US" sz="2400" dirty="0" smtClean="0"/>
          </a:p>
          <a:p>
            <a:pPr lvl="2"/>
            <a:r>
              <a:rPr lang="en-US" sz="2400" dirty="0"/>
              <a:t>Caravel, compass, and quadrant improved sailing efficiency</a:t>
            </a:r>
          </a:p>
          <a:p>
            <a:pPr lvl="1"/>
            <a:r>
              <a:rPr lang="en-US" sz="2400" dirty="0" smtClean="0"/>
              <a:t>Economic improvements:</a:t>
            </a:r>
          </a:p>
          <a:p>
            <a:pPr lvl="2"/>
            <a:r>
              <a:rPr lang="en-US" sz="2400" dirty="0"/>
              <a:t>Joint-stock companies – used to raise $ for explorations</a:t>
            </a:r>
          </a:p>
          <a:p>
            <a:pPr lvl="3"/>
            <a:r>
              <a:rPr lang="en-US" sz="2400" dirty="0"/>
              <a:t>Used in Jamestown (1607)</a:t>
            </a:r>
          </a:p>
          <a:p>
            <a:pPr marL="457200" lvl="2" indent="0">
              <a:buNone/>
            </a:pPr>
            <a:endParaRPr lang="en-US" dirty="0"/>
          </a:p>
        </p:txBody>
      </p:sp>
      <p:pic>
        <p:nvPicPr>
          <p:cNvPr id="4" name="Picture 3" descr="File:Sextan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"/>
            <a:ext cx="3305175" cy="37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Jamestown Island (1958 base map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05"/>
            <a:ext cx="5943600" cy="4575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8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Concept 1.2,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308975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Concept 1.2, </a:t>
            </a:r>
            <a:r>
              <a:rPr lang="en-US" dirty="0" smtClean="0"/>
              <a:t>II: “The Columbian Exchange and development of the Spanish Empire in the Western Hemisphere resulted in extensive demographic, economic, and social changes.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27 </a:t>
            </a:r>
            <a:r>
              <a:rPr lang="en-US" dirty="0"/>
              <a:t>of the Curriculum framework</a:t>
            </a:r>
          </a:p>
          <a:p>
            <a:r>
              <a:rPr lang="en-US" dirty="0" smtClean="0"/>
              <a:t>A) Impact of Spanish exploration:</a:t>
            </a:r>
          </a:p>
          <a:p>
            <a:pPr lvl="1"/>
            <a:r>
              <a:rPr lang="en-US" dirty="0" smtClean="0"/>
              <a:t>Deadly diseases:</a:t>
            </a:r>
          </a:p>
          <a:p>
            <a:pPr lvl="2"/>
            <a:r>
              <a:rPr lang="en-US" dirty="0" smtClean="0"/>
              <a:t>Smallpox, malaria</a:t>
            </a:r>
          </a:p>
          <a:p>
            <a:pPr lvl="3"/>
            <a:r>
              <a:rPr lang="en-US" dirty="0" smtClean="0"/>
              <a:t>Killed as many as 90% of Natives in some areas – not immune to European diseases</a:t>
            </a:r>
          </a:p>
          <a:p>
            <a:pPr lvl="1"/>
            <a:r>
              <a:rPr lang="en-US" dirty="0" smtClean="0"/>
              <a:t>Introduction of new animals and crops:</a:t>
            </a:r>
          </a:p>
          <a:p>
            <a:pPr lvl="2"/>
            <a:r>
              <a:rPr lang="en-US" dirty="0" smtClean="0"/>
              <a:t>Horse – transformed Native life on the Great Plains</a:t>
            </a:r>
          </a:p>
          <a:p>
            <a:pPr lvl="2"/>
            <a:r>
              <a:rPr lang="en-US" dirty="0" smtClean="0"/>
              <a:t>Crops – wheat, rice, and sugar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-20053"/>
            <a:ext cx="5736228" cy="296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Concept 1.2,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667000"/>
            <a:ext cx="8308975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) Encomienda System (Check out video in the description)</a:t>
            </a:r>
          </a:p>
          <a:p>
            <a:pPr lvl="1"/>
            <a:r>
              <a:rPr lang="en-US" dirty="0" smtClean="0"/>
              <a:t>Native American labor was </a:t>
            </a:r>
            <a:r>
              <a:rPr lang="en-US" b="1" dirty="0" smtClean="0"/>
              <a:t>marshaled</a:t>
            </a:r>
            <a:r>
              <a:rPr lang="en-US" dirty="0" smtClean="0"/>
              <a:t> (arranged, assembled) on plantations</a:t>
            </a:r>
          </a:p>
          <a:p>
            <a:pPr lvl="1"/>
            <a:r>
              <a:rPr lang="en-US" dirty="0" smtClean="0"/>
              <a:t>The goal was to use labor for agriculture and gain precious metal </a:t>
            </a:r>
          </a:p>
          <a:p>
            <a:pPr lvl="1"/>
            <a:r>
              <a:rPr lang="en-US" dirty="0" smtClean="0"/>
              <a:t>Eventually, the encomienda system was replaced by African Slave Labor</a:t>
            </a:r>
          </a:p>
          <a:p>
            <a:pPr lvl="2"/>
            <a:r>
              <a:rPr lang="en-US" dirty="0" smtClean="0"/>
              <a:t>New Laws of 1542 outlawed the encomienda system</a:t>
            </a:r>
          </a:p>
          <a:p>
            <a:r>
              <a:rPr lang="en-US" dirty="0" smtClean="0"/>
              <a:t>C) Spanish and Portuguese traders acquired slaves from some West African groups </a:t>
            </a:r>
          </a:p>
          <a:p>
            <a:pPr lvl="1"/>
            <a:r>
              <a:rPr lang="en-US" dirty="0" smtClean="0"/>
              <a:t>Slaves were used by the Spanish on plantations and mines </a:t>
            </a:r>
          </a:p>
          <a:p>
            <a:r>
              <a:rPr lang="en-US" dirty="0" smtClean="0"/>
              <a:t>D) Spanish Caste System:</a:t>
            </a:r>
          </a:p>
          <a:p>
            <a:pPr lvl="1"/>
            <a:r>
              <a:rPr lang="en-US" dirty="0" smtClean="0"/>
              <a:t>Incorporated Europeans, Africans, Natives</a:t>
            </a:r>
          </a:p>
          <a:p>
            <a:pPr lvl="2"/>
            <a:r>
              <a:rPr lang="en-US" dirty="0" smtClean="0"/>
              <a:t>Europeans were at the top (peninsulares and creoles)</a:t>
            </a:r>
          </a:p>
          <a:p>
            <a:pPr lvl="2"/>
            <a:r>
              <a:rPr lang="en-US" dirty="0" smtClean="0"/>
              <a:t>Mestizo and mulatos (mixed European and Native, European and African ancestry) 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Mestiso 177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"/>
            <a:ext cx="4253345" cy="3288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7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Concept 1.2,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667000"/>
            <a:ext cx="8308975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Concept 1.2, </a:t>
            </a:r>
            <a:r>
              <a:rPr lang="en-US" dirty="0" smtClean="0"/>
              <a:t>II: “In their interactions, Europeans and Native Americans asserted divergent worldviews regarding issues such as religion, gender roles, family, land use, and power.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28 </a:t>
            </a:r>
            <a:r>
              <a:rPr lang="en-US" dirty="0"/>
              <a:t>of the Curriculum framework</a:t>
            </a:r>
          </a:p>
          <a:p>
            <a:r>
              <a:rPr lang="en-US" dirty="0" smtClean="0"/>
              <a:t>A) Misunderstandings between each group</a:t>
            </a:r>
          </a:p>
          <a:p>
            <a:pPr lvl="1"/>
            <a:r>
              <a:rPr lang="en-US" dirty="0" smtClean="0"/>
              <a:t>Gender – many Natives societies were matrilineal </a:t>
            </a:r>
          </a:p>
          <a:p>
            <a:pPr lvl="1"/>
            <a:r>
              <a:rPr lang="en-US" dirty="0" smtClean="0"/>
              <a:t>Land – Natives did not own individual land</a:t>
            </a:r>
          </a:p>
          <a:p>
            <a:pPr lvl="1"/>
            <a:r>
              <a:rPr lang="en-US" dirty="0" smtClean="0"/>
              <a:t>Religion – Natives believed in animism, polytheistic; shamans held power</a:t>
            </a:r>
          </a:p>
          <a:p>
            <a:r>
              <a:rPr lang="en-US" dirty="0" smtClean="0"/>
              <a:t>Some useful aspects of each other’s cultures were eventually adapted:</a:t>
            </a:r>
          </a:p>
          <a:p>
            <a:pPr lvl="1"/>
            <a:r>
              <a:rPr lang="en-US" dirty="0" smtClean="0"/>
              <a:t>Natives adapted technology</a:t>
            </a:r>
          </a:p>
          <a:p>
            <a:pPr lvl="1"/>
            <a:r>
              <a:rPr lang="en-US" dirty="0" smtClean="0"/>
              <a:t>Europeans adapted agriculture techniques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Concept 1.2,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667000"/>
            <a:ext cx="8308975" cy="3733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) Native resistance to European encroachment and labor:</a:t>
            </a:r>
          </a:p>
          <a:p>
            <a:pPr lvl="1"/>
            <a:r>
              <a:rPr lang="en-US" dirty="0" smtClean="0"/>
              <a:t>Natives sought to preserve political, economic, and religious autonomy (independence, self-rule)</a:t>
            </a:r>
          </a:p>
          <a:p>
            <a:pPr lvl="2"/>
            <a:r>
              <a:rPr lang="en-US" dirty="0" smtClean="0"/>
              <a:t>Diplomatically and/or militarily </a:t>
            </a:r>
            <a:endParaRPr lang="en-US" dirty="0"/>
          </a:p>
          <a:p>
            <a:r>
              <a:rPr lang="en-US" dirty="0" smtClean="0"/>
              <a:t>C) Debates over how non-Europeans should be treated:</a:t>
            </a:r>
          </a:p>
          <a:p>
            <a:pPr lvl="1"/>
            <a:r>
              <a:rPr lang="en-US" dirty="0" smtClean="0"/>
              <a:t>Many Europeans saw Natives and Africans as “savages” </a:t>
            </a:r>
          </a:p>
          <a:p>
            <a:pPr lvl="2"/>
            <a:r>
              <a:rPr lang="en-US" dirty="0"/>
              <a:t>Juan de Sepulveda:</a:t>
            </a:r>
          </a:p>
          <a:p>
            <a:pPr lvl="3"/>
            <a:r>
              <a:rPr lang="en-US" dirty="0"/>
              <a:t>Advocated harsh treatment of Natives</a:t>
            </a:r>
          </a:p>
          <a:p>
            <a:pPr lvl="3"/>
            <a:r>
              <a:rPr lang="en-US" dirty="0"/>
              <a:t>Claimed slavery for Natives was justified under Christianity</a:t>
            </a:r>
          </a:p>
          <a:p>
            <a:pPr lvl="2"/>
            <a:r>
              <a:rPr lang="en-US" dirty="0" err="1"/>
              <a:t>Bartolome</a:t>
            </a:r>
            <a:r>
              <a:rPr lang="en-US" dirty="0"/>
              <a:t> de Las Casas:</a:t>
            </a:r>
          </a:p>
          <a:p>
            <a:pPr lvl="3"/>
            <a:r>
              <a:rPr lang="en-US" dirty="0"/>
              <a:t>Argued that Natives deserved the same treatment as all other men</a:t>
            </a:r>
          </a:p>
          <a:p>
            <a:pPr lvl="3"/>
            <a:r>
              <a:rPr lang="en-US" dirty="0"/>
              <a:t>Played an instrumental role in the ending of the encomienda </a:t>
            </a:r>
            <a:r>
              <a:rPr lang="en-US" dirty="0" smtClean="0"/>
              <a:t>system</a:t>
            </a:r>
          </a:p>
          <a:p>
            <a:pPr lvl="3"/>
            <a:r>
              <a:rPr lang="en-US" dirty="0" smtClean="0"/>
              <a:t>Contributed to the “Black Legend”</a:t>
            </a:r>
          </a:p>
          <a:p>
            <a:pPr lvl="1"/>
            <a:r>
              <a:rPr lang="en-US" dirty="0" smtClean="0"/>
              <a:t>Arguments used to subjugate Africans and Natives?</a:t>
            </a:r>
          </a:p>
          <a:p>
            <a:pPr lvl="2"/>
            <a:r>
              <a:rPr lang="en-US" dirty="0" smtClean="0"/>
              <a:t>Racism, religious - spread of Christianity, Natives and Africans were seen as “barbaric” 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Bartolomedelascasa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"/>
            <a:ext cx="3114675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06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3200</TotalTime>
  <Words>987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Expo</vt:lpstr>
      <vt:lpstr>APUSH Review: Key Concept 1.2 (The Columbian Exchange)</vt:lpstr>
      <vt:lpstr>The New Curriculum and The Columbian Exchange</vt:lpstr>
      <vt:lpstr>Key Concept 1.2, I</vt:lpstr>
      <vt:lpstr>Key Concept 1.2, I</vt:lpstr>
      <vt:lpstr>Key Concept 1.2, I</vt:lpstr>
      <vt:lpstr>Key Concept 1.2, II</vt:lpstr>
      <vt:lpstr>Key Concept 1.2, II</vt:lpstr>
      <vt:lpstr>Key Concept 1.2, III</vt:lpstr>
      <vt:lpstr>Key Concept 1.2, III</vt:lpstr>
      <vt:lpstr>Test Tips</vt:lpstr>
      <vt:lpstr>See You Back Here For Key Concept 2.1!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Election of 1844</dc:title>
  <dc:creator>Adam</dc:creator>
  <cp:lastModifiedBy>Ashley E Cirbo</cp:lastModifiedBy>
  <cp:revision>91</cp:revision>
  <dcterms:created xsi:type="dcterms:W3CDTF">2013-11-22T00:02:11Z</dcterms:created>
  <dcterms:modified xsi:type="dcterms:W3CDTF">2015-10-08T01:42:58Z</dcterms:modified>
</cp:coreProperties>
</file>