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4" r:id="rId4"/>
    <p:sldId id="268" r:id="rId5"/>
    <p:sldId id="262" r:id="rId6"/>
    <p:sldId id="263" r:id="rId7"/>
    <p:sldId id="269" r:id="rId8"/>
    <p:sldId id="265" r:id="rId9"/>
    <p:sldId id="266" r:id="rId10"/>
    <p:sldId id="267" r:id="rId11"/>
    <p:sldId id="261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APUSH Review: The Revolutionary War</a:t>
            </a:r>
            <a:endParaRPr lang="en-US" sz="7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About The Revolutionary War To Succeed In APUSH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Americans and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Iroquois Confederacy was divided over who to support</a:t>
            </a:r>
          </a:p>
          <a:p>
            <a:pPr lvl="1"/>
            <a:r>
              <a:rPr lang="en-US" sz="1800" dirty="0" smtClean="0"/>
              <a:t>½ the tribes supported the British</a:t>
            </a:r>
          </a:p>
          <a:p>
            <a:endParaRPr lang="en-US" sz="2800" dirty="0" smtClean="0"/>
          </a:p>
          <a:p>
            <a:r>
              <a:rPr lang="en-US" sz="2800" dirty="0" smtClean="0"/>
              <a:t>Challenges for Native Americans after the war</a:t>
            </a:r>
          </a:p>
          <a:p>
            <a:pPr lvl="1"/>
            <a:r>
              <a:rPr lang="en-US" sz="1800" dirty="0" smtClean="0"/>
              <a:t>England </a:t>
            </a:r>
            <a:r>
              <a:rPr lang="en-US" sz="1800" dirty="0"/>
              <a:t>no longer prevented </a:t>
            </a:r>
            <a:r>
              <a:rPr lang="en-US" sz="1800" dirty="0" smtClean="0"/>
              <a:t>expansion -&gt; Americans moved west of Appalachian Mountains</a:t>
            </a:r>
          </a:p>
          <a:p>
            <a:pPr lvl="1"/>
            <a:r>
              <a:rPr lang="en-US" sz="1800" dirty="0" smtClean="0"/>
              <a:t>Many Americans resented Natives that fought alongside the British 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File:Flag of the Iroquois Confederac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3429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josephbrant.com/images/19/Joseph_Brant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857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Essay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Analyze the political, diplomatic, and military reasons for the United States victory in the Revolutionary War. Confine your answer to the period </a:t>
            </a:r>
            <a:r>
              <a:rPr lang="en-US" sz="2800" dirty="0" smtClean="0"/>
              <a:t>1775–1783 (2010)</a:t>
            </a:r>
          </a:p>
          <a:p>
            <a:endParaRPr lang="en-US" sz="2800" dirty="0" smtClean="0"/>
          </a:p>
          <a:p>
            <a:r>
              <a:rPr lang="en-US" sz="2800" dirty="0" smtClean="0"/>
              <a:t>Analyze </a:t>
            </a:r>
            <a:r>
              <a:rPr lang="en-US" sz="2800" dirty="0"/>
              <a:t>the impact of the American Revolution on both slavery and the status of women in the period from 1775 – </a:t>
            </a:r>
            <a:r>
              <a:rPr lang="en-US" sz="2800" dirty="0" smtClean="0"/>
              <a:t>1800</a:t>
            </a:r>
            <a:r>
              <a:rPr lang="en-US" sz="2800" dirty="0"/>
              <a:t> </a:t>
            </a:r>
            <a:r>
              <a:rPr lang="en-US" sz="2800" dirty="0" smtClean="0"/>
              <a:t>(2004)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7064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960921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</a:t>
            </a:r>
            <a:r>
              <a:rPr lang="en-US"/>
              <a:t>videos</a:t>
            </a:r>
            <a:r>
              <a:rPr lang="en-US" smtClean="0"/>
              <a:t>?</a:t>
            </a:r>
            <a:endParaRPr lang="en-US" dirty="0"/>
          </a:p>
        </p:txBody>
      </p:sp>
      <p:pic>
        <p:nvPicPr>
          <p:cNvPr id="7" name="Picture 2" descr="File:Abigail Ada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81400"/>
            <a:ext cx="240443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172200" y="3581400"/>
            <a:ext cx="3200400" cy="1447800"/>
          </a:xfrm>
          <a:prstGeom prst="wedgeRoundRectCallout">
            <a:avLst>
              <a:gd name="adj1" fmla="val -84271"/>
              <a:gd name="adj2" fmla="val 54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Remember </a:t>
            </a:r>
            <a:r>
              <a:rPr lang="en-US" sz="2400" dirty="0" smtClean="0"/>
              <a:t>to visit APUSHReview.com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r>
              <a:rPr lang="en-US" dirty="0" smtClean="0"/>
              <a:t>Events Before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Salutary Neglect</a:t>
            </a:r>
          </a:p>
          <a:p>
            <a:r>
              <a:rPr lang="en-US" dirty="0" smtClean="0"/>
              <a:t>Taxes:</a:t>
            </a:r>
          </a:p>
          <a:p>
            <a:pPr lvl="1"/>
            <a:r>
              <a:rPr lang="en-US" dirty="0" smtClean="0"/>
              <a:t>Sugar, Stamp, Townshend, Tea, etc.</a:t>
            </a:r>
            <a:endParaRPr lang="en-US" dirty="0"/>
          </a:p>
          <a:p>
            <a:r>
              <a:rPr lang="en-US" dirty="0" smtClean="0"/>
              <a:t>Coercive Acts</a:t>
            </a:r>
          </a:p>
          <a:p>
            <a:r>
              <a:rPr lang="en-US" dirty="0" smtClean="0"/>
              <a:t>Representation (lack of)</a:t>
            </a:r>
          </a:p>
          <a:p>
            <a:endParaRPr lang="en-US" dirty="0" smtClean="0"/>
          </a:p>
          <a:p>
            <a:r>
              <a:rPr lang="en-US" dirty="0" smtClean="0"/>
              <a:t>Want more info?</a:t>
            </a:r>
          </a:p>
          <a:p>
            <a:pPr lvl="1"/>
            <a:r>
              <a:rPr lang="en-US" dirty="0" smtClean="0"/>
              <a:t>APUSH Review: Key Acts Leading to the American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Writings Associated With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Olive Branch Petition (1775):</a:t>
            </a:r>
          </a:p>
          <a:p>
            <a:pPr lvl="1"/>
            <a:r>
              <a:rPr lang="en-US" sz="1800" dirty="0" smtClean="0"/>
              <a:t>Adopted by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Continental Congress after L and C, and Bunker (Breed’s) Hill</a:t>
            </a:r>
          </a:p>
          <a:p>
            <a:pPr lvl="1"/>
            <a:r>
              <a:rPr lang="en-US" sz="1800" dirty="0" smtClean="0"/>
              <a:t>Hoped to avoid full-scale war</a:t>
            </a:r>
          </a:p>
          <a:p>
            <a:pPr lvl="1"/>
            <a:r>
              <a:rPr lang="en-US" sz="1800" dirty="0" smtClean="0"/>
              <a:t>Rejected by KGIII</a:t>
            </a:r>
          </a:p>
          <a:p>
            <a:pPr lvl="2"/>
            <a:r>
              <a:rPr lang="en-US" sz="1800" dirty="0" smtClean="0"/>
              <a:t>Shortly after, KGIII hires </a:t>
            </a:r>
            <a:r>
              <a:rPr lang="en-US" sz="1800" i="1" dirty="0" smtClean="0"/>
              <a:t>Hessian</a:t>
            </a:r>
            <a:r>
              <a:rPr lang="en-US" sz="1800" dirty="0" smtClean="0"/>
              <a:t> soldiers</a:t>
            </a:r>
            <a:endParaRPr lang="en-US" sz="1800" dirty="0"/>
          </a:p>
          <a:p>
            <a:r>
              <a:rPr lang="en-US" sz="2800" i="1" dirty="0" smtClean="0"/>
              <a:t>Common Sense</a:t>
            </a:r>
            <a:r>
              <a:rPr lang="en-US" sz="2800" dirty="0" smtClean="0"/>
              <a:t> (1776):</a:t>
            </a:r>
            <a:r>
              <a:rPr lang="en-US" sz="2800" i="1" dirty="0" smtClean="0"/>
              <a:t> </a:t>
            </a:r>
            <a:endParaRPr lang="en-US" sz="2800" dirty="0" smtClean="0"/>
          </a:p>
          <a:p>
            <a:pPr lvl="1"/>
            <a:r>
              <a:rPr lang="en-US" sz="1800" dirty="0" smtClean="0"/>
              <a:t>Written by Thomas Paine (T-Paine!)</a:t>
            </a:r>
          </a:p>
          <a:p>
            <a:pPr lvl="1"/>
            <a:r>
              <a:rPr lang="en-US" sz="1800" dirty="0" smtClean="0"/>
              <a:t>Stated it was “</a:t>
            </a:r>
            <a:r>
              <a:rPr lang="en-US" sz="1800" dirty="0"/>
              <a:t>c</a:t>
            </a:r>
            <a:r>
              <a:rPr lang="en-US" sz="1800" dirty="0" smtClean="0"/>
              <a:t>ommon sense” for America to break away</a:t>
            </a:r>
          </a:p>
          <a:p>
            <a:pPr lvl="1"/>
            <a:r>
              <a:rPr lang="en-US" sz="1800" dirty="0" smtClean="0"/>
              <a:t>Appealed to many Americans “on the fence”</a:t>
            </a:r>
            <a:endParaRPr lang="en-US" sz="1800" dirty="0"/>
          </a:p>
          <a:p>
            <a:r>
              <a:rPr lang="en-US" sz="2800" dirty="0" smtClean="0"/>
              <a:t>Declaration of Independence (1776):</a:t>
            </a:r>
          </a:p>
          <a:p>
            <a:pPr lvl="1"/>
            <a:r>
              <a:rPr lang="en-US" sz="1800" dirty="0" smtClean="0"/>
              <a:t>Multiple parts: idea of government; wrongdoings of the King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File:Olive branch draw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07" y="2514600"/>
            <a:ext cx="15335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omas Pa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5546"/>
            <a:ext cx="3009317" cy="39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Thomas Jefferson re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95546"/>
            <a:ext cx="3009317" cy="44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Patriots and Loyalists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Patriots:</a:t>
            </a:r>
          </a:p>
          <a:p>
            <a:pPr lvl="1"/>
            <a:r>
              <a:rPr lang="en-US" sz="1800" dirty="0" smtClean="0"/>
              <a:t>Those that favored independence and/or fought for independence</a:t>
            </a:r>
            <a:endParaRPr lang="en-US" sz="1800" dirty="0"/>
          </a:p>
          <a:p>
            <a:endParaRPr lang="en-US" sz="2800" dirty="0" smtClean="0"/>
          </a:p>
          <a:p>
            <a:r>
              <a:rPr lang="en-US" sz="2800" dirty="0" smtClean="0"/>
              <a:t>Loyalists:</a:t>
            </a:r>
          </a:p>
          <a:p>
            <a:pPr lvl="1"/>
            <a:r>
              <a:rPr lang="en-US" sz="1800" dirty="0" smtClean="0"/>
              <a:t>Americans that stayed loyal to England</a:t>
            </a:r>
          </a:p>
          <a:p>
            <a:pPr lvl="1"/>
            <a:r>
              <a:rPr lang="en-US" sz="1800" dirty="0" smtClean="0"/>
              <a:t>Roughly 20% of the population</a:t>
            </a:r>
          </a:p>
          <a:p>
            <a:pPr lvl="1"/>
            <a:r>
              <a:rPr lang="en-US" sz="1800" dirty="0" smtClean="0"/>
              <a:t>Many were harassed during the war and had property confiscated</a:t>
            </a:r>
          </a:p>
          <a:p>
            <a:pPr lvl="1"/>
            <a:r>
              <a:rPr lang="en-US" sz="1800" dirty="0" smtClean="0"/>
              <a:t>A significant amount fled to England and/or Canada after the war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26" name="Picture 2" descr="https://encrypted-tbn0.gstatic.com/images?q=tbn:ANd9GcQZhJ5wQJ_mlX9eVM_bIMC1urlc66Gs2ZoDhAJUVWLBWeP54pyz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95600"/>
            <a:ext cx="30194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Battles During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Battle of Bunker (Breed’s) Hill (June, 1775)</a:t>
            </a:r>
          </a:p>
          <a:p>
            <a:pPr lvl="1"/>
            <a:r>
              <a:rPr lang="en-US" sz="2000" dirty="0" smtClean="0"/>
              <a:t>Although the Americans lost, there were heavy British casualties</a:t>
            </a:r>
          </a:p>
          <a:p>
            <a:pPr lvl="1"/>
            <a:r>
              <a:rPr lang="en-US" sz="2000" dirty="0" smtClean="0"/>
              <a:t>Led to increased morale and belief in military capabilities</a:t>
            </a:r>
          </a:p>
          <a:p>
            <a:r>
              <a:rPr lang="en-US" sz="3200" dirty="0" smtClean="0"/>
              <a:t>Battle of Saratoga (October, 17, 1777)</a:t>
            </a:r>
          </a:p>
          <a:p>
            <a:pPr lvl="1"/>
            <a:r>
              <a:rPr lang="en-US" sz="2000" dirty="0" smtClean="0"/>
              <a:t>Americans (Gates) defeat the British (Burgoyne)</a:t>
            </a:r>
          </a:p>
          <a:p>
            <a:pPr lvl="1"/>
            <a:r>
              <a:rPr lang="en-US" sz="2000" dirty="0" smtClean="0"/>
              <a:t>This battle results in French aid and an alliance!!!!</a:t>
            </a:r>
            <a:endParaRPr lang="en-US" sz="2000" dirty="0"/>
          </a:p>
          <a:p>
            <a:r>
              <a:rPr lang="en-US" sz="3200" dirty="0" smtClean="0"/>
              <a:t>Battle of Yorktown (October, 17, 1781)</a:t>
            </a:r>
          </a:p>
          <a:p>
            <a:pPr lvl="1"/>
            <a:r>
              <a:rPr lang="en-US" sz="2000" dirty="0" smtClean="0"/>
              <a:t>General Cornwallis surrenders to General Washington</a:t>
            </a:r>
          </a:p>
          <a:p>
            <a:pPr lvl="1"/>
            <a:r>
              <a:rPr lang="en-US" sz="2000" dirty="0" smtClean="0"/>
              <a:t>Last major battle of the war</a:t>
            </a:r>
          </a:p>
          <a:p>
            <a:endParaRPr lang="en-US" dirty="0"/>
          </a:p>
        </p:txBody>
      </p:sp>
      <p:pic>
        <p:nvPicPr>
          <p:cNvPr id="2050" name="Picture 2" descr="http://upload.wikimedia.org/wikipedia/commons/4/49/The_Battle_of_Bunker_Hi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23463"/>
            <a:ext cx="4572000" cy="32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ntoine-François Callet (circle) King Louis XV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90" y="159827"/>
            <a:ext cx="266319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Diplomacy During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Benjamin Franklin:</a:t>
            </a:r>
          </a:p>
          <a:p>
            <a:pPr lvl="1"/>
            <a:r>
              <a:rPr lang="en-US" sz="2000" dirty="0" smtClean="0"/>
              <a:t>Helped obtain foreign aid, especially French </a:t>
            </a:r>
            <a:endParaRPr lang="en-US" sz="2000" dirty="0"/>
          </a:p>
          <a:p>
            <a:endParaRPr lang="en-US" sz="3200" dirty="0" smtClean="0"/>
          </a:p>
          <a:p>
            <a:r>
              <a:rPr lang="en-US" sz="3200" dirty="0" smtClean="0"/>
              <a:t>Marquis de Lafayette (France): </a:t>
            </a:r>
          </a:p>
          <a:p>
            <a:pPr lvl="1"/>
            <a:r>
              <a:rPr lang="en-US" sz="2000" dirty="0" smtClean="0"/>
              <a:t>Worked at Washington’s side</a:t>
            </a:r>
          </a:p>
          <a:p>
            <a:pPr lvl="1"/>
            <a:r>
              <a:rPr lang="en-US" sz="2000" dirty="0" smtClean="0"/>
              <a:t>Helped with French aid</a:t>
            </a:r>
            <a:endParaRPr lang="en-US" sz="2000" dirty="0"/>
          </a:p>
          <a:p>
            <a:endParaRPr lang="en-US" sz="3200" dirty="0" smtClean="0"/>
          </a:p>
          <a:p>
            <a:r>
              <a:rPr lang="en-US" sz="3200" dirty="0" smtClean="0"/>
              <a:t>February 1788:</a:t>
            </a:r>
          </a:p>
          <a:p>
            <a:pPr lvl="1"/>
            <a:r>
              <a:rPr lang="en-US" sz="2000" dirty="0" smtClean="0"/>
              <a:t>France recognizes US independence</a:t>
            </a:r>
          </a:p>
          <a:p>
            <a:pPr lvl="1"/>
            <a:r>
              <a:rPr lang="en-US" sz="2000" dirty="0" smtClean="0"/>
              <a:t>Soon after, other European countries aid US in the war 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File:Statue of Ben Franklin and king Louis X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82" y="2438400"/>
            <a:ext cx="2981293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Marquis de Lafayette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212"/>
            <a:ext cx="2362200" cy="296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Treaty of Paris (1783)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Officially ends the war</a:t>
            </a:r>
          </a:p>
          <a:p>
            <a:r>
              <a:rPr lang="en-US" sz="2800" dirty="0" smtClean="0"/>
              <a:t>Terms of the treaty:</a:t>
            </a:r>
          </a:p>
          <a:p>
            <a:pPr lvl="1"/>
            <a:r>
              <a:rPr lang="en-US" sz="2800" dirty="0" smtClean="0">
                <a:latin typeface="Times New Roman" pitchFamily="-60" charset="0"/>
              </a:rPr>
              <a:t>Britain recognized US independence</a:t>
            </a:r>
          </a:p>
          <a:p>
            <a:pPr lvl="1"/>
            <a:r>
              <a:rPr lang="en-US" sz="2800" dirty="0">
                <a:latin typeface="Times New Roman" pitchFamily="-60" charset="0"/>
              </a:rPr>
              <a:t>Loyalists would not be persecuted</a:t>
            </a:r>
          </a:p>
          <a:p>
            <a:pPr lvl="1"/>
            <a:r>
              <a:rPr lang="en-US" sz="2800" dirty="0" smtClean="0">
                <a:latin typeface="Times New Roman" pitchFamily="-60" charset="0"/>
              </a:rPr>
              <a:t>Americans could fish in Newfoundland</a:t>
            </a:r>
          </a:p>
          <a:p>
            <a:pPr lvl="1"/>
            <a:r>
              <a:rPr lang="en-US" sz="2800" dirty="0">
                <a:latin typeface="Times New Roman" pitchFamily="-60" charset="0"/>
              </a:rPr>
              <a:t>US gains land east of Mississippi River</a:t>
            </a:r>
          </a:p>
          <a:p>
            <a:pPr lvl="1"/>
            <a:r>
              <a:rPr lang="en-US" sz="2800" dirty="0" smtClean="0">
                <a:latin typeface="Times New Roman" pitchFamily="-60" charset="0"/>
              </a:rPr>
              <a:t>British could collect their debt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aventalearning.com/content168staging/2008AmHistA/unit1/images/HIS02-69.208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4" y="-20782"/>
            <a:ext cx="3730625" cy="42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and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Women’s roles increase while husbands and fathers fight</a:t>
            </a:r>
          </a:p>
          <a:p>
            <a:pPr lvl="1"/>
            <a:r>
              <a:rPr lang="en-US" sz="1800" dirty="0" smtClean="0"/>
              <a:t>Many women stayed and worked at military camps</a:t>
            </a:r>
          </a:p>
          <a:p>
            <a:pPr lvl="2"/>
            <a:r>
              <a:rPr lang="en-US" sz="1800" dirty="0" smtClean="0"/>
              <a:t>Provide food, caretaking, and laundry</a:t>
            </a:r>
            <a:endParaRPr lang="en-US" sz="1800" dirty="0"/>
          </a:p>
          <a:p>
            <a:pPr lvl="2"/>
            <a:r>
              <a:rPr lang="en-US" sz="1800" dirty="0" smtClean="0"/>
              <a:t>Some disguised as men to fight</a:t>
            </a:r>
          </a:p>
          <a:p>
            <a:r>
              <a:rPr lang="en-US" sz="2800" dirty="0" smtClean="0"/>
              <a:t>Impact of the Revolution on Women:</a:t>
            </a:r>
          </a:p>
          <a:p>
            <a:pPr lvl="1"/>
            <a:r>
              <a:rPr lang="en-US" sz="1800" dirty="0" smtClean="0"/>
              <a:t>Abigail Adams’ call to “Remember the Ladies” (1776) is not successful</a:t>
            </a:r>
          </a:p>
          <a:p>
            <a:pPr lvl="1"/>
            <a:r>
              <a:rPr lang="en-US" sz="1800" dirty="0" smtClean="0"/>
              <a:t>Married women could still not:</a:t>
            </a:r>
          </a:p>
          <a:p>
            <a:pPr lvl="2"/>
            <a:r>
              <a:rPr lang="en-US" sz="1800" dirty="0" smtClean="0"/>
              <a:t>Own property</a:t>
            </a:r>
          </a:p>
          <a:p>
            <a:pPr lvl="2"/>
            <a:r>
              <a:rPr lang="en-US" sz="1800" dirty="0" smtClean="0"/>
              <a:t>Get a divorce</a:t>
            </a:r>
          </a:p>
          <a:p>
            <a:pPr lvl="2"/>
            <a:r>
              <a:rPr lang="en-US" sz="1800" dirty="0" smtClean="0"/>
              <a:t>Vote</a:t>
            </a:r>
          </a:p>
          <a:p>
            <a:pPr lvl="1"/>
            <a:r>
              <a:rPr lang="en-US" sz="1800" dirty="0" smtClean="0"/>
              <a:t>“Republican Motherhood”</a:t>
            </a:r>
          </a:p>
          <a:p>
            <a:pPr lvl="2"/>
            <a:r>
              <a:rPr lang="en-US" sz="1800" dirty="0" smtClean="0"/>
              <a:t>Idea that women should raise virtuous children that are good citizens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File:Abigail Ada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240443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276600" y="533400"/>
            <a:ext cx="3276600" cy="1257300"/>
          </a:xfrm>
          <a:prstGeom prst="wedgeRoundRectCallout">
            <a:avLst>
              <a:gd name="adj1" fmla="val -53814"/>
              <a:gd name="adj2" fmla="val 43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Don’t forget about us John….</a:t>
            </a:r>
            <a:endParaRPr lang="en-US" sz="2400" dirty="0"/>
          </a:p>
        </p:txBody>
      </p:sp>
      <p:pic>
        <p:nvPicPr>
          <p:cNvPr id="5124" name="Picture 4" descr="File:Johnadamsvp.fli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28600"/>
            <a:ext cx="3829050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124200" y="533400"/>
            <a:ext cx="1905000" cy="1257300"/>
          </a:xfrm>
          <a:prstGeom prst="wedgeRoundRectCallout">
            <a:avLst>
              <a:gd name="adj1" fmla="val 102803"/>
              <a:gd name="adj2" fmla="val 107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Woops </a:t>
            </a:r>
            <a:r>
              <a:rPr lang="en-US" sz="2800" dirty="0" smtClean="0">
                <a:sym typeface="Wingdings" pitchFamily="2" charset="2"/>
              </a:rPr>
              <a:t></a:t>
            </a:r>
            <a:endParaRPr lang="en-US" sz="2800" dirty="0"/>
          </a:p>
        </p:txBody>
      </p:sp>
      <p:pic>
        <p:nvPicPr>
          <p:cNvPr id="5126" name="Picture 6" descr="http://2.bp.blogspot.com/_CvDCiEFbNy8/SdF_skxoNlI/AAAAAAAAGvY/hZYogK5XRMg/s400/1789+Charles+Willson+Peale+1741-1827+Mary+Gibson+%28Mrs.+Richard+Tilghman%29+%26+sons.+Maryland+Historical+Society.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6237"/>
            <a:ext cx="4114800" cy="47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838200" y="54864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4457700" y="54864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4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African Americans and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During the war:</a:t>
            </a:r>
          </a:p>
          <a:p>
            <a:pPr lvl="1"/>
            <a:r>
              <a:rPr lang="en-US" sz="2000" dirty="0" smtClean="0"/>
              <a:t>Roughly 5,000 African-Americans fought on the American side</a:t>
            </a:r>
          </a:p>
          <a:p>
            <a:pPr lvl="1"/>
            <a:r>
              <a:rPr lang="en-US" sz="2000" dirty="0" smtClean="0"/>
              <a:t>Some slaves fought on the British behalf, or fled to freedom </a:t>
            </a:r>
          </a:p>
          <a:p>
            <a:pPr lvl="2"/>
            <a:r>
              <a:rPr lang="en-US" sz="2000" dirty="0" smtClean="0"/>
              <a:t>Led to resentment from many Southerners</a:t>
            </a:r>
            <a:endParaRPr lang="en-US" sz="2000" dirty="0"/>
          </a:p>
          <a:p>
            <a:r>
              <a:rPr lang="en-US" sz="3200" dirty="0" smtClean="0"/>
              <a:t>Impact of the Revolution on African-Americans:</a:t>
            </a:r>
          </a:p>
          <a:p>
            <a:pPr lvl="1"/>
            <a:r>
              <a:rPr lang="en-US" sz="2000" dirty="0" smtClean="0"/>
              <a:t>“All men are created equal” does not apply</a:t>
            </a:r>
          </a:p>
          <a:p>
            <a:pPr lvl="1"/>
            <a:r>
              <a:rPr lang="en-US" sz="2000" dirty="0" smtClean="0"/>
              <a:t>Slavery quickly is abolished in most of north</a:t>
            </a:r>
          </a:p>
          <a:p>
            <a:pPr lvl="1"/>
            <a:r>
              <a:rPr lang="en-US" sz="2000" dirty="0" smtClean="0"/>
              <a:t>NW Ordinance (1787) bans slavery in Old NW</a:t>
            </a:r>
          </a:p>
          <a:p>
            <a:pPr lvl="1"/>
            <a:r>
              <a:rPr lang="en-US" sz="2000" dirty="0" smtClean="0"/>
              <a:t>Constitution allows for 3/5 Clause and Fugitive Slave Act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http://www.sdpb.org/EducationalServicesGuide/etvprograms/pdf/18thMaps/10%20Old%20Northwest%20Terri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52" y="304800"/>
            <a:ext cx="45339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287</TotalTime>
  <Words>673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Courier New</vt:lpstr>
      <vt:lpstr>Palatino Linotype</vt:lpstr>
      <vt:lpstr>Times New Roman</vt:lpstr>
      <vt:lpstr>Wingdings</vt:lpstr>
      <vt:lpstr>Wingdings 2</vt:lpstr>
      <vt:lpstr>Executive</vt:lpstr>
      <vt:lpstr>APUSH Review: The Revolutionary War</vt:lpstr>
      <vt:lpstr>Events Before the War</vt:lpstr>
      <vt:lpstr>Key Writings Associated With The War</vt:lpstr>
      <vt:lpstr>Patriots and Loyalists</vt:lpstr>
      <vt:lpstr>Key Battles During The War</vt:lpstr>
      <vt:lpstr>Diplomacy During The War</vt:lpstr>
      <vt:lpstr>Treaty of Paris (1783) </vt:lpstr>
      <vt:lpstr>Women and the War</vt:lpstr>
      <vt:lpstr>African Americans and the War</vt:lpstr>
      <vt:lpstr>Native Americans and the War</vt:lpstr>
      <vt:lpstr>Past Essay Topics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Matthew Cirbo</cp:lastModifiedBy>
  <cp:revision>25</cp:revision>
  <dcterms:created xsi:type="dcterms:W3CDTF">2013-08-02T21:41:16Z</dcterms:created>
  <dcterms:modified xsi:type="dcterms:W3CDTF">2016-03-09T19:50:55Z</dcterms:modified>
</cp:coreProperties>
</file>