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2"/>
  </p:notesMasterIdLst>
  <p:handoutMasterIdLst>
    <p:handoutMasterId r:id="rId23"/>
  </p:handoutMasterIdLst>
  <p:sldIdLst>
    <p:sldId id="272" r:id="rId2"/>
    <p:sldId id="323" r:id="rId3"/>
    <p:sldId id="322" r:id="rId4"/>
    <p:sldId id="273" r:id="rId5"/>
    <p:sldId id="274" r:id="rId6"/>
    <p:sldId id="276" r:id="rId7"/>
    <p:sldId id="328" r:id="rId8"/>
    <p:sldId id="324" r:id="rId9"/>
    <p:sldId id="325" r:id="rId10"/>
    <p:sldId id="326" r:id="rId11"/>
    <p:sldId id="327" r:id="rId12"/>
    <p:sldId id="275" r:id="rId13"/>
    <p:sldId id="277" r:id="rId14"/>
    <p:sldId id="278" r:id="rId15"/>
    <p:sldId id="279" r:id="rId16"/>
    <p:sldId id="280" r:id="rId17"/>
    <p:sldId id="302" r:id="rId18"/>
    <p:sldId id="303" r:id="rId19"/>
    <p:sldId id="321" r:id="rId20"/>
    <p:sldId id="320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8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7CC7C8-ABB2-4A32-BCD0-81E87D977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ltGray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ltGray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ltGray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ltGray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ltGray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ltGray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06B42B-8EDF-47D0-9741-58DAFD91B7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78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A7BED-C3B5-4AE0-97B9-BA1B5DA394F3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481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D4607-33DD-4709-A245-F7EA108F7C53}" type="slidenum">
              <a:rPr lang="en-US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042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D4607-33DD-4709-A245-F7EA108F7C53}" type="slidenum">
              <a:rPr lang="en-US"/>
              <a:pPr/>
              <a:t>11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693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1E8CD-FAAA-4972-91CB-36AA4CEE2430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125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FCDDF-1B45-4E21-AFB0-2CF093E74AEF}" type="slidenum">
              <a:rPr lang="en-US"/>
              <a:pPr/>
              <a:t>13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786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07C9E-0651-4A87-B1B2-C6EC5171BEB3}" type="slidenum">
              <a:rPr lang="en-US"/>
              <a:pPr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927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3474D-6E45-4FD5-9BB7-AA5EC1FA6D4B}" type="slidenum">
              <a:rPr lang="en-US"/>
              <a:pPr/>
              <a:t>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0634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2A3B9-9549-4768-A16E-73CDAE35C9E3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6000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1B9D8-BAEB-41C5-B748-22142DF95186}" type="slidenum">
              <a:rPr lang="en-US"/>
              <a:pPr/>
              <a:t>17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2895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B68FCB-B371-4E83-B5AA-2B3EC6D901E0}" type="slidenum">
              <a:rPr lang="en-US"/>
              <a:pPr/>
              <a:t>18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072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A7BED-C3B5-4AE0-97B9-BA1B5DA394F3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335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A7BED-C3B5-4AE0-97B9-BA1B5DA394F3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975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9069C-9A3E-49CB-9F1D-70227FDE022C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299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2A4BD-338D-4AF9-924C-B08CE3DD9D67}" type="slidenum">
              <a:rPr lang="en-US"/>
              <a:pPr/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39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BA8DA-0A07-48F0-8199-57E33E68F6C2}" type="slidenum">
              <a:rPr lang="en-US"/>
              <a:pPr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095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BA8DA-0A07-48F0-8199-57E33E68F6C2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767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D4607-33DD-4709-A245-F7EA108F7C53}" type="slidenum">
              <a:rPr lang="en-US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220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D4607-33DD-4709-A245-F7EA108F7C53}" type="slidenum">
              <a:rPr lang="en-US"/>
              <a:pPr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9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8E4C-C49F-48CE-A1EE-B3BDE236EB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028BF-4646-43C6-9302-61C3BF065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955F-7548-4FA6-A058-353BDE4CD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5DCAF-F534-4E51-8EA9-064031AB6E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3FB8-A726-49A0-8541-7D01EDAA5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0481-56E7-4A6B-A88D-E843AC5BB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FF78-84B4-43B1-95F5-678392F24C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B0F4-AAA8-49DF-8BF5-0A1FFFDCF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4704-9CFA-4192-9F55-82366D8E2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89C7-033A-4BF8-8358-D51A7458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502C-8DD3-4F97-A6F1-8D5FD0629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032513-BB1C-4E44-A687-F447BCCA21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995B884-8229-4DF2-A85F-7AA47DFC43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sz="6000" b="1" dirty="0" smtClean="0">
                <a:latin typeface="Old English Text MT" pitchFamily="66" charset="0"/>
              </a:rPr>
              <a:t>Ideological Rifts between </a:t>
            </a:r>
            <a:br>
              <a:rPr lang="en-US" sz="6000" b="1" dirty="0" smtClean="0">
                <a:latin typeface="Old English Text MT" pitchFamily="66" charset="0"/>
              </a:rPr>
            </a:br>
            <a:r>
              <a:rPr lang="en-US" sz="6000" b="1" dirty="0" smtClean="0">
                <a:latin typeface="Old English Text MT" pitchFamily="66" charset="0"/>
              </a:rPr>
              <a:t>The British Empire</a:t>
            </a:r>
            <a:br>
              <a:rPr lang="en-US" sz="6000" b="1" dirty="0" smtClean="0">
                <a:latin typeface="Old English Text MT" pitchFamily="66" charset="0"/>
              </a:rPr>
            </a:br>
            <a:r>
              <a:rPr lang="en-US" sz="6000" b="1" dirty="0" smtClean="0">
                <a:latin typeface="Old English Text MT" pitchFamily="66" charset="0"/>
              </a:rPr>
              <a:t>and the Colonies</a:t>
            </a:r>
            <a:endParaRPr lang="en-US" sz="4800" dirty="0" smtClean="0">
              <a:latin typeface="Old English Text MT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91000"/>
            <a:ext cx="2387600" cy="238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What They Worried About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0960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Increased debt of Britain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Increased taxation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Creation of a standing army at the service of the King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Once the conspirators did this, they would begin to take away other rights such as trial by jury and property rights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They wrote about their worries in newspapers, books and pamphlets (Cato’s Letters)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Arial Black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2" y="152400"/>
            <a:ext cx="2042082" cy="313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545" y="3810000"/>
            <a:ext cx="1905000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3298357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Trenchard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975" y="6400800"/>
            <a:ext cx="2165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Thomas Gordon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So What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791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The British public were not interested, so merchants unloaded the pamphlets in America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The colonists, on the other hand, were very literate, loved to read, did not have access to the most popular titles in England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As Britain put the screws on America, the pamphlets seemed to confirmed their conspiracy theories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1000"/>
            <a:ext cx="1704975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Old English Text MT" pitchFamily="66" charset="0"/>
              </a:rPr>
              <a:t>Classical Republicanism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Looks back to the examples of Ancient Greece and Rome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Democracy (Greek </a:t>
            </a:r>
            <a:r>
              <a:rPr lang="en-US" sz="3200" b="1" i="1" dirty="0" smtClean="0">
                <a:solidFill>
                  <a:srgbClr val="FFC000"/>
                </a:solidFill>
              </a:rPr>
              <a:t>demos</a:t>
            </a:r>
            <a:r>
              <a:rPr lang="en-US" sz="3200" b="1" dirty="0" smtClean="0"/>
              <a:t> = people)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Direct democracy (will of the majority)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Old English Text MT" pitchFamily="66" charset="0"/>
              </a:rPr>
              <a:t>Classical Republicanism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65532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dirty="0" smtClean="0"/>
              <a:t>Roman Republic for 500 years (509 B.C.-27 B.C.)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b="1" i="1" dirty="0" smtClean="0"/>
              <a:t>Res </a:t>
            </a:r>
            <a:r>
              <a:rPr lang="en-US" sz="3600" b="1" i="1" dirty="0" err="1" smtClean="0"/>
              <a:t>publicae</a:t>
            </a:r>
            <a:r>
              <a:rPr lang="en-US" sz="3600" b="1" i="1" dirty="0" smtClean="0"/>
              <a:t> </a:t>
            </a:r>
            <a:r>
              <a:rPr lang="en-US" sz="3600" b="1" dirty="0" smtClean="0"/>
              <a:t>(</a:t>
            </a:r>
            <a:r>
              <a:rPr lang="en-US" sz="3600" b="1" i="1" dirty="0" smtClean="0"/>
              <a:t>“thing of the people”</a:t>
            </a:r>
            <a:r>
              <a:rPr lang="en-US" sz="3600" b="1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05200"/>
            <a:ext cx="4419600" cy="275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Characteristics of a Republic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dirty="0" smtClean="0"/>
              <a:t>Political authority shared by citizens, </a:t>
            </a:r>
            <a:r>
              <a:rPr lang="en-US" sz="3600" b="1" i="1" dirty="0" smtClean="0"/>
              <a:t>not</a:t>
            </a:r>
            <a:r>
              <a:rPr lang="en-US" sz="3600" b="1" dirty="0" smtClean="0"/>
              <a:t> hereditary monarch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b="1" dirty="0" smtClean="0"/>
              <a:t>Political authority through chosen representatives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Assumptions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Form of government devoted to promoting the “common good” (what is best for society as a whole)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Provided the most liberty under government ever 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Requirements for a Republic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3246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Small area</a:t>
            </a:r>
          </a:p>
          <a:p>
            <a:pPr eaLnBrk="1" hangingPunct="1"/>
            <a:r>
              <a:rPr lang="en-US" sz="3200" b="1" dirty="0" smtClean="0"/>
              <a:t>Homogeneous populations (similar religion, language, interests)</a:t>
            </a:r>
          </a:p>
          <a:p>
            <a:pPr eaLnBrk="1" hangingPunct="1"/>
            <a:r>
              <a:rPr lang="en-US" sz="3200" b="1" dirty="0" smtClean="0"/>
              <a:t>Virtuous population committed to the “</a:t>
            </a:r>
            <a:r>
              <a:rPr lang="en-US" sz="3200" b="1" dirty="0" smtClean="0">
                <a:solidFill>
                  <a:srgbClr val="FFC000"/>
                </a:solidFill>
              </a:rPr>
              <a:t>common good</a:t>
            </a:r>
            <a:r>
              <a:rPr lang="en-US" sz="3200" b="1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Requirements for a Republic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0866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Civic “virtue” </a:t>
            </a:r>
            <a:r>
              <a:rPr lang="en-US" sz="3200" b="1" dirty="0" smtClean="0"/>
              <a:t>= public-spiritedness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Moral education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Uniform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Established religion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No </a:t>
            </a:r>
            <a:r>
              <a:rPr lang="en-US" sz="3200" b="1" dirty="0" smtClean="0">
                <a:solidFill>
                  <a:srgbClr val="FFC000"/>
                </a:solidFill>
              </a:rPr>
              <a:t>factions</a:t>
            </a:r>
            <a:r>
              <a:rPr lang="en-US" sz="3200" b="1" dirty="0" smtClean="0"/>
              <a:t> = special interest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Requirements for a Republic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162800" cy="4038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People who are “</a:t>
            </a:r>
            <a:r>
              <a:rPr lang="en-US" sz="3200" b="1" dirty="0" smtClean="0">
                <a:solidFill>
                  <a:srgbClr val="FFC000"/>
                </a:solidFill>
              </a:rPr>
              <a:t>disinterested</a:t>
            </a:r>
            <a:r>
              <a:rPr lang="en-US" sz="3200" b="1" dirty="0" smtClean="0"/>
              <a:t>” (can’t be bought)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“Interest” in the public good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No </a:t>
            </a:r>
            <a:r>
              <a:rPr lang="en-US" sz="3200" b="1" dirty="0" smtClean="0"/>
              <a:t>“self-interest</a:t>
            </a:r>
            <a:r>
              <a:rPr lang="en-US" sz="3200" b="1" dirty="0" smtClean="0"/>
              <a:t>” = the biggest danger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No “special interests” = “Factions”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Cincinnatus</a:t>
            </a:r>
          </a:p>
        </p:txBody>
      </p:sp>
      <p:pic>
        <p:nvPicPr>
          <p:cNvPr id="38916" name="Picture 7" descr="cincinnatu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209800"/>
            <a:ext cx="3810000" cy="2325688"/>
          </a:xfrm>
        </p:spPr>
      </p:pic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Left his plow to save the Roman Republic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Relinquished his public role and returned to private life</a:t>
            </a:r>
          </a:p>
          <a:p>
            <a:pPr eaLnBrk="1" hangingPunct="1">
              <a:buFontTx/>
              <a:buNone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Old English Text MT" pitchFamily="66" charset="0"/>
              </a:rPr>
              <a:t>Influences</a:t>
            </a:r>
            <a:endParaRPr lang="en-US" sz="4800" dirty="0" smtClean="0">
              <a:latin typeface="Old English Tex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Natural Rights Philosophy</a:t>
            </a:r>
          </a:p>
          <a:p>
            <a:r>
              <a:rPr lang="en-US" sz="4000" b="1" dirty="0" smtClean="0"/>
              <a:t>The influence of the Radical Whigs in England</a:t>
            </a:r>
          </a:p>
          <a:p>
            <a:r>
              <a:rPr lang="en-US" sz="4000" b="1" dirty="0" smtClean="0"/>
              <a:t>Classical Republicanism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Old English Text MT" pitchFamily="66" charset="0"/>
              </a:rPr>
              <a:t>George Washington</a:t>
            </a:r>
          </a:p>
        </p:txBody>
      </p:sp>
      <p:pic>
        <p:nvPicPr>
          <p:cNvPr id="39940" name="Picture 6" descr="pp_front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3050" y="2495550"/>
            <a:ext cx="2095500" cy="3390900"/>
          </a:xfrm>
        </p:spPr>
      </p:pic>
      <p:sp>
        <p:nvSpPr>
          <p:cNvPr id="3993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Led revolutionary army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Reluctantly served as president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Stepped down after two </a:t>
            </a:r>
            <a:r>
              <a:rPr lang="en-US" sz="2800" b="1" dirty="0" smtClean="0"/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600" b="1" dirty="0"/>
              <a:t>s</a:t>
            </a:r>
            <a:r>
              <a:rPr lang="en-US" sz="2600" b="1" dirty="0" smtClean="0"/>
              <a:t>ets precedent for all presidents up until FDR!</a:t>
            </a:r>
            <a:endParaRPr lang="en-US" sz="2600" b="1" dirty="0" smtClean="0"/>
          </a:p>
          <a:p>
            <a:pPr eaLnBrk="1" hangingPunct="1"/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Old English Text MT" pitchFamily="66" charset="0"/>
              </a:rPr>
              <a:t>Two Political Philosophies</a:t>
            </a:r>
            <a:br>
              <a:rPr lang="en-US" sz="6000" b="1" smtClean="0">
                <a:latin typeface="Old English Text MT" pitchFamily="66" charset="0"/>
              </a:rPr>
            </a:br>
            <a:r>
              <a:rPr lang="en-US" sz="6000" b="1" smtClean="0">
                <a:latin typeface="Old English Text MT" pitchFamily="66" charset="0"/>
              </a:rPr>
              <a:t>Emerge</a:t>
            </a:r>
            <a:br>
              <a:rPr lang="en-US" sz="6000" b="1" smtClean="0">
                <a:latin typeface="Old English Text MT" pitchFamily="66" charset="0"/>
              </a:rPr>
            </a:br>
            <a:r>
              <a:rPr lang="en-US" sz="6000" b="1" smtClean="0">
                <a:latin typeface="Old English Text MT" pitchFamily="66" charset="0"/>
              </a:rPr>
              <a:t>in the 17th and 18th</a:t>
            </a:r>
            <a:br>
              <a:rPr lang="en-US" sz="6000" b="1" smtClean="0">
                <a:latin typeface="Old English Text MT" pitchFamily="66" charset="0"/>
              </a:rPr>
            </a:br>
            <a:r>
              <a:rPr lang="en-US" sz="6000" b="1" smtClean="0">
                <a:latin typeface="Old English Text MT" pitchFamily="66" charset="0"/>
              </a:rPr>
              <a:t>Century</a:t>
            </a:r>
            <a:endParaRPr lang="en-US" sz="4800" smtClean="0">
              <a:latin typeface="Old English Tex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Old English Text MT" pitchFamily="66" charset="0"/>
              </a:rPr>
              <a:t>Natural Rights Philosophy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096000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John Locke (1632-1704)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Part of Enlightenment thought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“</a:t>
            </a:r>
            <a:r>
              <a:rPr lang="en-US" sz="3200" b="1" dirty="0" smtClean="0">
                <a:solidFill>
                  <a:srgbClr val="FFC000"/>
                </a:solidFill>
              </a:rPr>
              <a:t>State of nature</a:t>
            </a:r>
            <a:r>
              <a:rPr lang="en-US" sz="3200" b="1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Rights that exist:  </a:t>
            </a:r>
            <a:r>
              <a:rPr lang="en-US" sz="3200" b="1" i="1" dirty="0" smtClean="0"/>
              <a:t>life, liberty, property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Rights are </a:t>
            </a:r>
            <a:r>
              <a:rPr lang="en-US" sz="3200" b="1" dirty="0" smtClean="0">
                <a:solidFill>
                  <a:srgbClr val="FFC000"/>
                </a:solidFill>
              </a:rPr>
              <a:t>inalienable</a:t>
            </a:r>
            <a:r>
              <a:rPr lang="en-US" sz="3200" b="1" dirty="0" smtClean="0"/>
              <a:t> (unalienable)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4495800"/>
            <a:ext cx="15446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03" y="1374226"/>
            <a:ext cx="2661745" cy="2661745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Natural Rights Philosophy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54864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“</a:t>
            </a:r>
            <a:r>
              <a:rPr lang="en-US" sz="3200" b="1" dirty="0" smtClean="0">
                <a:solidFill>
                  <a:srgbClr val="FFC000"/>
                </a:solidFill>
              </a:rPr>
              <a:t>Social contract</a:t>
            </a:r>
            <a:r>
              <a:rPr lang="en-US" sz="3200" b="1" dirty="0" smtClean="0"/>
              <a:t>” theory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Government only legitimate if “</a:t>
            </a:r>
            <a:r>
              <a:rPr lang="en-US" sz="3200" b="1" dirty="0" smtClean="0">
                <a:solidFill>
                  <a:srgbClr val="FFC000"/>
                </a:solidFill>
              </a:rPr>
              <a:t>consent of the governed</a:t>
            </a:r>
            <a:r>
              <a:rPr lang="en-US" sz="3200" b="1" dirty="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Limited government</a:t>
            </a:r>
            <a:r>
              <a:rPr lang="en-US" sz="3200" b="1" dirty="0" smtClean="0"/>
              <a:t>: by laws, customs = constitution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Right to revolution </a:t>
            </a:r>
            <a:r>
              <a:rPr lang="en-US" sz="3200" b="1" dirty="0" smtClean="0"/>
              <a:t>(if unsatisfied with the “contract”)</a:t>
            </a:r>
            <a:endParaRPr lang="en-US" sz="3200" b="1" i="1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4495800"/>
            <a:ext cx="15446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Natural Rights Philosophy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0104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Emphasizes the individual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Stresses individual rights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Proposes small government, with limited powers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Changeable government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4495800"/>
            <a:ext cx="15446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What does Natural Rights philosophy say about...?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010400" cy="403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Taxes</a:t>
            </a:r>
          </a:p>
          <a:p>
            <a:pPr>
              <a:lnSpc>
                <a:spcPct val="90000"/>
              </a:lnSpc>
            </a:pP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/>
              <a:t>Private </a:t>
            </a:r>
            <a:r>
              <a:rPr lang="en-US" sz="3200" b="1" dirty="0" smtClean="0"/>
              <a:t>property</a:t>
            </a:r>
          </a:p>
          <a:p>
            <a:pPr>
              <a:lnSpc>
                <a:spcPct val="90000"/>
              </a:lnSpc>
            </a:pPr>
            <a:endParaRPr lang="en-US" sz="3200" b="1" dirty="0"/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Gun ownership</a:t>
            </a:r>
          </a:p>
          <a:p>
            <a:pPr eaLnBrk="1" hangingPunct="1">
              <a:lnSpc>
                <a:spcPct val="90000"/>
              </a:lnSpc>
            </a:pPr>
            <a:endParaRPr lang="en-US" sz="32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Amendment 64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>
              <a:latin typeface="Arial Black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200" dirty="0" smtClean="0">
              <a:latin typeface="Arial Black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4495800"/>
            <a:ext cx="15446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1468582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53" y="2610465"/>
            <a:ext cx="2255693" cy="1578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35" y="4648200"/>
            <a:ext cx="1499128" cy="1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The Radical Whigs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5626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“</a:t>
            </a:r>
            <a:r>
              <a:rPr lang="en-US" sz="2800" b="1" dirty="0" smtClean="0">
                <a:solidFill>
                  <a:srgbClr val="FFC000"/>
                </a:solidFill>
              </a:rPr>
              <a:t>Whigs</a:t>
            </a:r>
            <a:r>
              <a:rPr lang="en-US" sz="2800" b="1" dirty="0" smtClean="0"/>
              <a:t>” = anti-monarchy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Grew up in 1670s and 1680s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Centered in Parliament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They wanted to start a Republic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Stood in opposition to absolute power of Charles II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Afraid that Charles’s brother, James (a Catholic) would get the throne</a:t>
            </a:r>
          </a:p>
          <a:p>
            <a:pPr eaLnBrk="1" hangingPunct="1">
              <a:lnSpc>
                <a:spcPct val="90000"/>
              </a:lnSpc>
            </a:pPr>
            <a:endParaRPr lang="en-US" sz="2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1000"/>
            <a:ext cx="1600200" cy="2199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29" y="3733800"/>
            <a:ext cx="1762276" cy="236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5554" y="2695545"/>
            <a:ext cx="133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Charles II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4385" y="6248400"/>
            <a:ext cx="1194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James II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9838"/>
            <a:ext cx="2906233" cy="3124200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Old English Text MT" pitchFamily="66" charset="0"/>
              </a:rPr>
              <a:t>Conspiracy Theorists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648200" cy="39433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Saw “absolutist” conspirators trying to work their way into the ministry to install a tyranny under the King’s nose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This would lead to corruption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In order to avoid corruption, a person had to be “virtuous” just like Cato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75134"/>
            <a:ext cx="2381250" cy="3343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5795079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Cato the Younger,</a:t>
            </a: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martyr for the cause of the Roman Republic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154</TotalTime>
  <Words>594</Words>
  <Application>Microsoft Office PowerPoint</Application>
  <PresentationFormat>On-screen Show (4:3)</PresentationFormat>
  <Paragraphs>111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Arial Black</vt:lpstr>
      <vt:lpstr>Calibri</vt:lpstr>
      <vt:lpstr>Cambria</vt:lpstr>
      <vt:lpstr>Old English Text MT</vt:lpstr>
      <vt:lpstr>Times New Roman</vt:lpstr>
      <vt:lpstr>Adjacency</vt:lpstr>
      <vt:lpstr>Ideological Rifts between  The British Empire and the Colonies</vt:lpstr>
      <vt:lpstr>Influences</vt:lpstr>
      <vt:lpstr>Two Political Philosophies Emerge in the 17th and 18th Century</vt:lpstr>
      <vt:lpstr>Natural Rights Philosophy</vt:lpstr>
      <vt:lpstr>Natural Rights Philosophy</vt:lpstr>
      <vt:lpstr>Natural Rights Philosophy</vt:lpstr>
      <vt:lpstr>What does Natural Rights philosophy say about...?</vt:lpstr>
      <vt:lpstr>The Radical Whigs</vt:lpstr>
      <vt:lpstr>Conspiracy Theorists</vt:lpstr>
      <vt:lpstr>What They Worried About</vt:lpstr>
      <vt:lpstr>So What</vt:lpstr>
      <vt:lpstr>Classical Republicanism</vt:lpstr>
      <vt:lpstr>Classical Republicanism</vt:lpstr>
      <vt:lpstr>Characteristics of a Republic</vt:lpstr>
      <vt:lpstr>Assumptions</vt:lpstr>
      <vt:lpstr>Requirements for a Republic</vt:lpstr>
      <vt:lpstr>Requirements for a Republic</vt:lpstr>
      <vt:lpstr>Requirements for a Republic</vt:lpstr>
      <vt:lpstr>Cincinnatus</vt:lpstr>
      <vt:lpstr>George Washington</vt:lpstr>
    </vt:vector>
  </TitlesOfParts>
  <Company>Legacy High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and American Constitutionalism</dc:title>
  <dc:creator>Charles Vavra</dc:creator>
  <cp:lastModifiedBy>Matthew Cirbo</cp:lastModifiedBy>
  <cp:revision>39</cp:revision>
  <dcterms:modified xsi:type="dcterms:W3CDTF">2015-10-02T18:52:17Z</dcterms:modified>
</cp:coreProperties>
</file>