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Lst>
  <p:notesMasterIdLst>
    <p:notesMasterId r:id="rId11"/>
  </p:notesMasterIdLst>
  <p:sldIdLst>
    <p:sldId id="257" r:id="rId2"/>
    <p:sldId id="262" r:id="rId3"/>
    <p:sldId id="263" r:id="rId4"/>
    <p:sldId id="270" r:id="rId5"/>
    <p:sldId id="271" r:id="rId6"/>
    <p:sldId id="272" r:id="rId7"/>
    <p:sldId id="269" r:id="rId8"/>
    <p:sldId id="273" r:id="rId9"/>
    <p:sldId id="27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A0CA6-8DE7-4347-8190-B847254007B5}" type="datetimeFigureOut">
              <a:rPr lang="en-US" smtClean="0"/>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2E6764-CBA3-4FB9-BB65-97D2950C432C}" type="slidenum">
              <a:rPr lang="en-US" smtClean="0"/>
              <a:t>‹#›</a:t>
            </a:fld>
            <a:endParaRPr lang="en-US"/>
          </a:p>
        </p:txBody>
      </p:sp>
    </p:spTree>
    <p:extLst>
      <p:ext uri="{BB962C8B-B14F-4D97-AF65-F5344CB8AC3E}">
        <p14:creationId xmlns:p14="http://schemas.microsoft.com/office/powerpoint/2010/main" val="3028575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ACE85ECF-9851-4026-B03A-BBA29FF78CD3}" type="datetimeFigureOut">
              <a:rPr lang="en-US" smtClean="0"/>
              <a:t>10/7/2015</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38237106-F2ED-405E-BC33-CC3CF426205F}"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744767-E251-4230-A169-9459BFC010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744767-E251-4230-A169-9459BFC010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744767-E251-4230-A169-9459BFC010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ACE85ECF-9851-4026-B03A-BBA29FF78CD3}" type="datetimeFigureOut">
              <a:rPr lang="en-US" smtClean="0"/>
              <a:t>10/7/2015</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EB744767-E251-4230-A169-9459BFC01010}"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EB744767-E251-4230-A169-9459BFC01010}"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CE85ECF-9851-4026-B03A-BBA29FF78CD3}" type="datetimeFigureOut">
              <a:rPr lang="en-US" smtClean="0"/>
              <a:t>10/7/2015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EB744767-E251-4230-A169-9459BFC010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CE85ECF-9851-4026-B03A-BBA29FF78CD3}" type="datetimeFigureOut">
              <a:rPr lang="en-US" smtClean="0"/>
              <a:t>10/7/2015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B744767-E251-4230-A169-9459BFC01010}"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CE85ECF-9851-4026-B03A-BBA29FF78CD3}" type="datetimeFigureOut">
              <a:rPr lang="en-US" smtClean="0"/>
              <a:t>10/7/2015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B744767-E251-4230-A169-9459BFC010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ACE85ECF-9851-4026-B03A-BBA29FF78CD3}" type="datetimeFigureOut">
              <a:rPr lang="en-US" smtClean="0"/>
              <a:t>10/7/2015</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EB744767-E251-4230-A169-9459BFC01010}"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Drag picture to placeholder or click icon to add</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ACE85ECF-9851-4026-B03A-BBA29FF78CD3}" type="datetimeFigureOut">
              <a:rPr lang="en-US" smtClean="0"/>
              <a:t>10/7/2015</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EB744767-E251-4230-A169-9459BFC01010}"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ACE85ECF-9851-4026-B03A-BBA29FF78CD3}" type="datetimeFigureOut">
              <a:rPr lang="en-US" smtClean="0"/>
              <a:t>10/7/2015</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EB744767-E251-4230-A169-9459BFC01010}"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649" y="1828800"/>
            <a:ext cx="8610600" cy="2595025"/>
          </a:xfrm>
        </p:spPr>
        <p:txBody>
          <a:bodyPr>
            <a:noAutofit/>
          </a:bodyPr>
          <a:lstStyle/>
          <a:p>
            <a:pPr algn="ctr"/>
            <a:r>
              <a:rPr lang="en-US" sz="5400" dirty="0" smtClean="0"/>
              <a:t>APUSH Review: Key </a:t>
            </a:r>
            <a:r>
              <a:rPr lang="en-US" sz="5400" dirty="0"/>
              <a:t>Concept </a:t>
            </a:r>
            <a:r>
              <a:rPr lang="en-US" sz="5400" dirty="0" smtClean="0"/>
              <a:t>3.1</a:t>
            </a:r>
            <a:r>
              <a:rPr lang="en-US" sz="5400" dirty="0"/>
              <a:t/>
            </a:r>
            <a:br>
              <a:rPr lang="en-US" sz="5400" dirty="0"/>
            </a:br>
            <a:endParaRPr lang="en-US" sz="5400" dirty="0"/>
          </a:p>
        </p:txBody>
      </p:sp>
      <p:sp>
        <p:nvSpPr>
          <p:cNvPr id="3" name="Subtitle 2"/>
          <p:cNvSpPr>
            <a:spLocks noGrp="1"/>
          </p:cNvSpPr>
          <p:nvPr>
            <p:ph type="subTitle" idx="1"/>
          </p:nvPr>
        </p:nvSpPr>
        <p:spPr>
          <a:xfrm>
            <a:off x="1524000" y="3657600"/>
            <a:ext cx="6553200" cy="838200"/>
          </a:xfrm>
        </p:spPr>
        <p:txBody>
          <a:bodyPr>
            <a:noAutofit/>
          </a:bodyPr>
          <a:lstStyle/>
          <a:p>
            <a:pPr algn="ctr"/>
            <a:r>
              <a:rPr lang="en-US" dirty="0" smtClean="0"/>
              <a:t>Everything You Need To </a:t>
            </a:r>
            <a:r>
              <a:rPr lang="en-US" dirty="0"/>
              <a:t>K</a:t>
            </a:r>
            <a:r>
              <a:rPr lang="en-US" dirty="0" smtClean="0"/>
              <a:t>now About Key Concept 3.1 To Succeed In APUSH</a:t>
            </a:r>
            <a:endParaRPr lang="en-US" dirty="0"/>
          </a:p>
        </p:txBody>
      </p:sp>
      <p:sp>
        <p:nvSpPr>
          <p:cNvPr id="5" name="Title 3"/>
          <p:cNvSpPr txBox="1">
            <a:spLocks/>
          </p:cNvSpPr>
          <p:nvPr/>
        </p:nvSpPr>
        <p:spPr>
          <a:xfrm>
            <a:off x="457200" y="685800"/>
            <a:ext cx="8229600" cy="1143000"/>
          </a:xfrm>
          <a:prstGeom prst="rect">
            <a:avLst/>
          </a:prstGeom>
        </p:spPr>
        <p:txBody>
          <a:bodyPr vert="horz" anchor="b">
            <a:normAutofit/>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r>
              <a:rPr lang="en-US" dirty="0" smtClean="0">
                <a:solidFill>
                  <a:schemeClr val="tx1"/>
                </a:solidFill>
              </a:rPr>
              <a:t>Period 3: 1754 – 1800 </a:t>
            </a:r>
            <a:endParaRPr lang="en-US" dirty="0">
              <a:solidFill>
                <a:schemeClr val="tx1"/>
              </a:solidFill>
            </a:endParaRPr>
          </a:p>
        </p:txBody>
      </p:sp>
      <p:sp>
        <p:nvSpPr>
          <p:cNvPr id="6" name="Oval 5"/>
          <p:cNvSpPr/>
          <p:nvPr/>
        </p:nvSpPr>
        <p:spPr>
          <a:xfrm>
            <a:off x="2209800" y="5410200"/>
            <a:ext cx="5029200" cy="1219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FF0000"/>
                </a:solidFill>
              </a:rPr>
              <a:t>Updated for the 2015 revisions</a:t>
            </a:r>
            <a:endParaRPr lang="en-US" sz="3200" dirty="0">
              <a:solidFill>
                <a:srgbClr val="FF0000"/>
              </a:solidFill>
            </a:endParaRPr>
          </a:p>
        </p:txBody>
      </p:sp>
    </p:spTree>
    <p:extLst>
      <p:ext uri="{BB962C8B-B14F-4D97-AF65-F5344CB8AC3E}">
        <p14:creationId xmlns:p14="http://schemas.microsoft.com/office/powerpoint/2010/main" val="3630598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685800"/>
          </a:xfrm>
        </p:spPr>
        <p:txBody>
          <a:bodyPr>
            <a:normAutofit fontScale="90000"/>
          </a:bodyPr>
          <a:lstStyle/>
          <a:p>
            <a:pPr algn="ctr"/>
            <a:r>
              <a:rPr lang="en-US" dirty="0" smtClean="0"/>
              <a:t>The New Curriculum</a:t>
            </a:r>
            <a:endParaRPr lang="en-US" dirty="0"/>
          </a:p>
        </p:txBody>
      </p:sp>
      <p:sp>
        <p:nvSpPr>
          <p:cNvPr id="3" name="Content Placeholder 2"/>
          <p:cNvSpPr>
            <a:spLocks noGrp="1"/>
          </p:cNvSpPr>
          <p:nvPr>
            <p:ph idx="1"/>
          </p:nvPr>
        </p:nvSpPr>
        <p:spPr>
          <a:xfrm>
            <a:off x="301752" y="838200"/>
            <a:ext cx="8503920" cy="5260848"/>
          </a:xfrm>
        </p:spPr>
        <p:txBody>
          <a:bodyPr>
            <a:normAutofit lnSpcReduction="10000"/>
          </a:bodyPr>
          <a:lstStyle/>
          <a:p>
            <a:r>
              <a:rPr lang="en-US" dirty="0" smtClean="0"/>
              <a:t>Key Concept 3.1 “British attempts to assert tighter control over its North American colonies and the colonial resolve to pursue self-government led to a colonial independence movement and the Revolutionary War.”</a:t>
            </a:r>
          </a:p>
          <a:p>
            <a:pPr lvl="1"/>
            <a:r>
              <a:rPr lang="en-US" dirty="0" smtClean="0"/>
              <a:t>Page 36 of the Curriculum Framework</a:t>
            </a:r>
            <a:endParaRPr lang="en-US" dirty="0"/>
          </a:p>
          <a:p>
            <a:r>
              <a:rPr lang="en-US" dirty="0" smtClean="0"/>
              <a:t>Big ideas: </a:t>
            </a:r>
          </a:p>
          <a:p>
            <a:pPr lvl="1"/>
            <a:r>
              <a:rPr lang="en-US" dirty="0" smtClean="0"/>
              <a:t>How did the 7 Years’ War alter the relationship between the British and colonists?</a:t>
            </a:r>
          </a:p>
          <a:p>
            <a:pPr lvl="1"/>
            <a:r>
              <a:rPr lang="en-US" dirty="0" smtClean="0"/>
              <a:t>What arguments did colonists use to resist Britain’s actions after the war?</a:t>
            </a:r>
          </a:p>
          <a:p>
            <a:pPr marL="0" indent="0">
              <a:buNone/>
            </a:pPr>
            <a:endParaRPr lang="en-US" dirty="0"/>
          </a:p>
          <a:p>
            <a:endParaRPr lang="en-US" dirty="0"/>
          </a:p>
        </p:txBody>
      </p:sp>
    </p:spTree>
    <p:extLst>
      <p:ext uri="{BB962C8B-B14F-4D97-AF65-F5344CB8AC3E}">
        <p14:creationId xmlns:p14="http://schemas.microsoft.com/office/powerpoint/2010/main" val="374887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le:Flag of the Iroquois Confederacy.svg"/>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3429000" cy="2057400"/>
          </a:xfrm>
          <a:prstGeom prst="rect">
            <a:avLst/>
          </a:prstGeom>
          <a:noFill/>
          <a:ln>
            <a:noFill/>
          </a:ln>
        </p:spPr>
      </p:pic>
      <p:sp>
        <p:nvSpPr>
          <p:cNvPr id="2" name="Title 1"/>
          <p:cNvSpPr>
            <a:spLocks noGrp="1"/>
          </p:cNvSpPr>
          <p:nvPr>
            <p:ph type="title"/>
          </p:nvPr>
        </p:nvSpPr>
        <p:spPr>
          <a:xfrm>
            <a:off x="457200" y="152400"/>
            <a:ext cx="8229600" cy="609600"/>
          </a:xfrm>
        </p:spPr>
        <p:txBody>
          <a:bodyPr>
            <a:normAutofit fontScale="90000"/>
          </a:bodyPr>
          <a:lstStyle/>
          <a:p>
            <a:pPr algn="ctr"/>
            <a:r>
              <a:rPr lang="en-US" dirty="0" smtClean="0"/>
              <a:t>Key Concept 3.1, I</a:t>
            </a: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sz="2000" dirty="0" smtClean="0"/>
              <a:t>“The competition among the British, French, and American Indians for economic and political advantage in North America culminated in the Seven Years’ War (the French and Indian War), in which Britain defeated France and allied American Indians.” - Page 36 of </a:t>
            </a:r>
            <a:r>
              <a:rPr lang="en-US" sz="2000" dirty="0"/>
              <a:t>the Curriculum Framework</a:t>
            </a:r>
          </a:p>
          <a:p>
            <a:r>
              <a:rPr lang="en-US" sz="2400" dirty="0" smtClean="0"/>
              <a:t>A) What led to British-French conflict, and what were the impacts?</a:t>
            </a:r>
            <a:endParaRPr lang="en-US" sz="2000" dirty="0" smtClean="0"/>
          </a:p>
          <a:p>
            <a:pPr lvl="1"/>
            <a:r>
              <a:rPr lang="en-US" sz="2000" dirty="0" smtClean="0"/>
              <a:t>Causes:</a:t>
            </a:r>
          </a:p>
          <a:p>
            <a:pPr lvl="2"/>
            <a:r>
              <a:rPr lang="en-US" sz="1700" dirty="0" smtClean="0"/>
              <a:t>Expansion of British colonists into the interior of North America (Ohio Valley)</a:t>
            </a:r>
          </a:p>
          <a:p>
            <a:pPr lvl="2"/>
            <a:r>
              <a:rPr lang="en-US" sz="1700" dirty="0"/>
              <a:t>Iroquois allied with the British </a:t>
            </a:r>
            <a:endParaRPr lang="en-US" sz="1700" dirty="0" smtClean="0"/>
          </a:p>
          <a:p>
            <a:pPr lvl="1"/>
            <a:r>
              <a:rPr lang="en-US" sz="2200" dirty="0" smtClean="0"/>
              <a:t>The </a:t>
            </a:r>
            <a:r>
              <a:rPr lang="en-US" sz="2200" dirty="0"/>
              <a:t>French were removed from North America – lost a trading partner</a:t>
            </a:r>
          </a:p>
          <a:p>
            <a:pPr lvl="1"/>
            <a:r>
              <a:rPr lang="en-US" sz="2200" dirty="0"/>
              <a:t>British colonists expanded on to native land</a:t>
            </a:r>
          </a:p>
          <a:p>
            <a:pPr lvl="2"/>
            <a:r>
              <a:rPr lang="en-US" sz="2000" dirty="0"/>
              <a:t>Pontiac’s Rebellion -&gt; Proclamation Line of </a:t>
            </a:r>
            <a:r>
              <a:rPr lang="en-US" sz="2000" dirty="0" smtClean="0"/>
              <a:t>1763</a:t>
            </a:r>
            <a:endParaRPr lang="en-US" sz="1700" dirty="0" smtClean="0"/>
          </a:p>
        </p:txBody>
      </p:sp>
      <p:pic>
        <p:nvPicPr>
          <p:cNvPr id="5" name="Picture 4" descr="File:Map of territorial growth 1775.svg"/>
          <p:cNvPicPr/>
          <p:nvPr/>
        </p:nvPicPr>
        <p:blipFill>
          <a:blip r:embed="rId3">
            <a:extLst>
              <a:ext uri="{28A0092B-C50C-407E-A947-70E740481C1C}">
                <a14:useLocalDpi xmlns:a14="http://schemas.microsoft.com/office/drawing/2010/main" val="0"/>
              </a:ext>
            </a:extLst>
          </a:blip>
          <a:srcRect/>
          <a:stretch>
            <a:fillRect/>
          </a:stretch>
        </p:blipFill>
        <p:spPr bwMode="auto">
          <a:xfrm>
            <a:off x="1828800" y="76200"/>
            <a:ext cx="6172200" cy="6781800"/>
          </a:xfrm>
          <a:prstGeom prst="rect">
            <a:avLst/>
          </a:prstGeom>
          <a:solidFill>
            <a:schemeClr val="tx1"/>
          </a:solidFill>
          <a:ln>
            <a:noFill/>
          </a:ln>
        </p:spPr>
      </p:pic>
    </p:spTree>
    <p:extLst>
      <p:ext uri="{BB962C8B-B14F-4D97-AF65-F5344CB8AC3E}">
        <p14:creationId xmlns:p14="http://schemas.microsoft.com/office/powerpoint/2010/main" val="43576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2" presetClass="exit" presetSubtype="4" fill="hold" nodeType="withEffect">
                                  <p:stCondLst>
                                    <p:cond delay="0"/>
                                  </p:stCondLst>
                                  <p:childTnLst>
                                    <p:anim calcmode="lin" valueType="num">
                                      <p:cBhvr additive="base">
                                        <p:cTn id="42" dur="500"/>
                                        <p:tgtEl>
                                          <p:spTgt spid="5"/>
                                        </p:tgtEl>
                                        <p:attrNameLst>
                                          <p:attrName>ppt_x</p:attrName>
                                        </p:attrNameLst>
                                      </p:cBhvr>
                                      <p:tavLst>
                                        <p:tav tm="0">
                                          <p:val>
                                            <p:strVal val="ppt_x"/>
                                          </p:val>
                                        </p:tav>
                                        <p:tav tm="100000">
                                          <p:val>
                                            <p:strVal val="ppt_x"/>
                                          </p:val>
                                        </p:tav>
                                      </p:tavLst>
                                    </p:anim>
                                    <p:anim calcmode="lin" valueType="num">
                                      <p:cBhvr additive="base">
                                        <p:cTn id="43" dur="500"/>
                                        <p:tgtEl>
                                          <p:spTgt spid="5"/>
                                        </p:tgtEl>
                                        <p:attrNameLst>
                                          <p:attrName>ppt_y</p:attrName>
                                        </p:attrNameLst>
                                      </p:cBhvr>
                                      <p:tavLst>
                                        <p:tav tm="0">
                                          <p:val>
                                            <p:strVal val="ppt_y"/>
                                          </p:val>
                                        </p:tav>
                                        <p:tav tm="100000">
                                          <p:val>
                                            <p:strVal val="1+ppt_h/2"/>
                                          </p:val>
                                        </p:tav>
                                      </p:tavLst>
                                    </p:anim>
                                    <p:set>
                                      <p:cBhvr>
                                        <p:cTn id="44" dur="1" fill="hold">
                                          <p:stCondLst>
                                            <p:cond delay="499"/>
                                          </p:stCondLst>
                                        </p:cTn>
                                        <p:tgtEl>
                                          <p:spTgt spid="5"/>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609600"/>
          </a:xfrm>
        </p:spPr>
        <p:txBody>
          <a:bodyPr>
            <a:normAutofit fontScale="90000"/>
          </a:bodyPr>
          <a:lstStyle/>
          <a:p>
            <a:pPr algn="ctr"/>
            <a:r>
              <a:rPr lang="en-US" dirty="0" smtClean="0"/>
              <a:t>Key Concept 3.1, I</a:t>
            </a:r>
            <a:endParaRPr lang="en-US" dirty="0"/>
          </a:p>
        </p:txBody>
      </p:sp>
      <p:sp>
        <p:nvSpPr>
          <p:cNvPr id="3" name="Content Placeholder 2"/>
          <p:cNvSpPr>
            <a:spLocks noGrp="1"/>
          </p:cNvSpPr>
          <p:nvPr>
            <p:ph idx="1"/>
          </p:nvPr>
        </p:nvSpPr>
        <p:spPr>
          <a:xfrm>
            <a:off x="0" y="1371600"/>
            <a:ext cx="9144000" cy="5486400"/>
          </a:xfrm>
        </p:spPr>
        <p:txBody>
          <a:bodyPr>
            <a:normAutofit/>
          </a:bodyPr>
          <a:lstStyle/>
          <a:p>
            <a:r>
              <a:rPr lang="en-US" sz="2400" dirty="0" smtClean="0"/>
              <a:t>B) Impacts of the war? </a:t>
            </a:r>
          </a:p>
          <a:p>
            <a:pPr lvl="1"/>
            <a:r>
              <a:rPr lang="en-US" sz="2000" dirty="0" smtClean="0"/>
              <a:t>Britain gained MASSIVE amounts of land in North America – France is essentially removed</a:t>
            </a:r>
          </a:p>
          <a:p>
            <a:pPr lvl="1"/>
            <a:r>
              <a:rPr lang="en-US" sz="2000" dirty="0" smtClean="0"/>
              <a:t>Britain became in debt from the war - </a:t>
            </a:r>
            <a:r>
              <a:rPr lang="en-US" sz="2000" dirty="0"/>
              <a:t>s</a:t>
            </a:r>
            <a:r>
              <a:rPr lang="en-US" sz="2000" dirty="0" smtClean="0"/>
              <a:t>ought to raise revenue and gain more control over colonies</a:t>
            </a:r>
          </a:p>
          <a:p>
            <a:pPr lvl="2"/>
            <a:r>
              <a:rPr lang="en-US" sz="1800" dirty="0" smtClean="0"/>
              <a:t>Salutary Neglect Ends – Britain ends its “hands-off” approach</a:t>
            </a:r>
          </a:p>
          <a:p>
            <a:pPr lvl="2"/>
            <a:r>
              <a:rPr lang="en-US" sz="1800" dirty="0" smtClean="0"/>
              <a:t>Britain begins to collect taxes – Sugar Act (1764), Stamp Act (1765), etc. </a:t>
            </a:r>
          </a:p>
          <a:p>
            <a:pPr lvl="2"/>
            <a:r>
              <a:rPr lang="en-US" sz="1800" dirty="0" smtClean="0"/>
              <a:t>Tensions from the 7 Years’ War helped lead to the American Revolution</a:t>
            </a:r>
            <a:endParaRPr lang="en-US" sz="2400" dirty="0" smtClean="0"/>
          </a:p>
          <a:p>
            <a:r>
              <a:rPr lang="en-US" sz="2400" dirty="0" smtClean="0"/>
              <a:t>C) Post-7 Years’ War, Britain sought to limit expansion</a:t>
            </a:r>
          </a:p>
          <a:p>
            <a:pPr lvl="1"/>
            <a:r>
              <a:rPr lang="en-US" sz="2000" dirty="0"/>
              <a:t>Britain forbade expansion west of the Appalachian Mountains -&gt; Proclamation </a:t>
            </a:r>
            <a:r>
              <a:rPr lang="en-US" sz="2000" dirty="0" smtClean="0"/>
              <a:t>Line</a:t>
            </a:r>
            <a:endParaRPr lang="en-US" sz="1800" dirty="0" smtClean="0"/>
          </a:p>
          <a:p>
            <a:pPr lvl="1"/>
            <a:r>
              <a:rPr lang="en-US" sz="2000" dirty="0" smtClean="0"/>
              <a:t>Natives resisted encroachment of colonists</a:t>
            </a:r>
          </a:p>
          <a:p>
            <a:pPr lvl="2"/>
            <a:r>
              <a:rPr lang="en-US" sz="1700" dirty="0" smtClean="0"/>
              <a:t>Pontiac’s Rebellion (1763)</a:t>
            </a:r>
            <a:endParaRPr lang="en-US" sz="1700" dirty="0"/>
          </a:p>
        </p:txBody>
      </p:sp>
      <p:pic>
        <p:nvPicPr>
          <p:cNvPr id="4" name="Picture 3" descr="File:O! the fatal Stamp.jpg"/>
          <p:cNvPicPr/>
          <p:nvPr/>
        </p:nvPicPr>
        <p:blipFill>
          <a:blip r:embed="rId2">
            <a:extLst>
              <a:ext uri="{28A0092B-C50C-407E-A947-70E740481C1C}">
                <a14:useLocalDpi xmlns:a14="http://schemas.microsoft.com/office/drawing/2010/main" val="0"/>
              </a:ext>
            </a:extLst>
          </a:blip>
          <a:srcRect/>
          <a:stretch>
            <a:fillRect/>
          </a:stretch>
        </p:blipFill>
        <p:spPr bwMode="auto">
          <a:xfrm>
            <a:off x="6019800" y="76200"/>
            <a:ext cx="2228850" cy="2857500"/>
          </a:xfrm>
          <a:prstGeom prst="rect">
            <a:avLst/>
          </a:prstGeom>
          <a:noFill/>
          <a:ln>
            <a:noFill/>
          </a:ln>
        </p:spPr>
      </p:pic>
    </p:spTree>
    <p:extLst>
      <p:ext uri="{BB962C8B-B14F-4D97-AF65-F5344CB8AC3E}">
        <p14:creationId xmlns:p14="http://schemas.microsoft.com/office/powerpoint/2010/main" val="741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4"/>
                                        </p:tgtEl>
                                        <p:attrNameLst>
                                          <p:attrName>ppt_x</p:attrName>
                                        </p:attrNameLst>
                                      </p:cBhvr>
                                      <p:tavLst>
                                        <p:tav tm="0">
                                          <p:val>
                                            <p:strVal val="ppt_x"/>
                                          </p:val>
                                        </p:tav>
                                        <p:tav tm="100000">
                                          <p:val>
                                            <p:strVal val="ppt_x"/>
                                          </p:val>
                                        </p:tav>
                                      </p:tavLst>
                                    </p:anim>
                                    <p:anim calcmode="lin" valueType="num">
                                      <p:cBhvr additive="base">
                                        <p:cTn id="49" dur="500"/>
                                        <p:tgtEl>
                                          <p:spTgt spid="4"/>
                                        </p:tgtEl>
                                        <p:attrNameLst>
                                          <p:attrName>ppt_y</p:attrName>
                                        </p:attrNameLst>
                                      </p:cBhvr>
                                      <p:tavLst>
                                        <p:tav tm="0">
                                          <p:val>
                                            <p:strVal val="ppt_y"/>
                                          </p:val>
                                        </p:tav>
                                        <p:tav tm="100000">
                                          <p:val>
                                            <p:strVal val="1+ppt_h/2"/>
                                          </p:val>
                                        </p:tav>
                                      </p:tavLst>
                                    </p:anim>
                                    <p:set>
                                      <p:cBhvr>
                                        <p:cTn id="5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algn="ctr"/>
            <a:r>
              <a:rPr lang="en-US" dirty="0" smtClean="0"/>
              <a:t>Key Concept 3.1, II</a:t>
            </a:r>
            <a:endParaRPr lang="en-US" dirty="0"/>
          </a:p>
        </p:txBody>
      </p:sp>
      <p:sp>
        <p:nvSpPr>
          <p:cNvPr id="3" name="Content Placeholder 2"/>
          <p:cNvSpPr>
            <a:spLocks noGrp="1"/>
          </p:cNvSpPr>
          <p:nvPr>
            <p:ph idx="1"/>
          </p:nvPr>
        </p:nvSpPr>
        <p:spPr>
          <a:xfrm>
            <a:off x="0" y="685800"/>
            <a:ext cx="9144000" cy="6172200"/>
          </a:xfrm>
        </p:spPr>
        <p:txBody>
          <a:bodyPr>
            <a:normAutofit lnSpcReduction="10000"/>
          </a:bodyPr>
          <a:lstStyle/>
          <a:p>
            <a:r>
              <a:rPr lang="en-US" sz="2000" dirty="0" smtClean="0"/>
              <a:t>“The desire of many colonists to assert ideals of self-government in the face of renewed British imperial efforts led to a colonial independence movement and war with Britain.” - Page 37 of </a:t>
            </a:r>
            <a:r>
              <a:rPr lang="en-US" sz="2000" dirty="0"/>
              <a:t>the Curriculum Framework</a:t>
            </a:r>
          </a:p>
          <a:p>
            <a:r>
              <a:rPr lang="en-US" sz="2400" dirty="0" smtClean="0"/>
              <a:t>A) What united colonists AGAINST the British?</a:t>
            </a:r>
            <a:endParaRPr lang="en-US" sz="2000" dirty="0" smtClean="0"/>
          </a:p>
          <a:p>
            <a:pPr lvl="1"/>
            <a:r>
              <a:rPr lang="en-US" sz="2000" dirty="0" smtClean="0"/>
              <a:t>British taxes WITHOUT colonial representation or consent</a:t>
            </a:r>
          </a:p>
          <a:p>
            <a:pPr lvl="2"/>
            <a:r>
              <a:rPr lang="en-US" sz="1800" dirty="0" smtClean="0"/>
              <a:t>Parliament created taxes without colonial representation, stated they were “virtually” represented</a:t>
            </a:r>
          </a:p>
          <a:p>
            <a:pPr lvl="2"/>
            <a:r>
              <a:rPr lang="en-US" sz="1800" dirty="0" smtClean="0"/>
              <a:t>Colonists were ok with colonial taxes; they could vote for representation</a:t>
            </a:r>
          </a:p>
          <a:p>
            <a:pPr lvl="1"/>
            <a:r>
              <a:rPr lang="en-US" sz="2000" dirty="0" smtClean="0"/>
              <a:t>Colonists successfully boycotted taxes (Stamp, Townshend) and they developed more resolve in their cause</a:t>
            </a:r>
          </a:p>
          <a:p>
            <a:r>
              <a:rPr lang="en-US" sz="2400" dirty="0" smtClean="0"/>
              <a:t>B) How did colonists justify their resistance?</a:t>
            </a:r>
          </a:p>
          <a:p>
            <a:pPr lvl="1"/>
            <a:r>
              <a:rPr lang="en-US" sz="2000" dirty="0"/>
              <a:t>Rights of British subjects:</a:t>
            </a:r>
          </a:p>
          <a:p>
            <a:pPr lvl="2"/>
            <a:r>
              <a:rPr lang="en-US" sz="1800" dirty="0"/>
              <a:t>Rejection of “virtual representation” – idea that Parliament acted in best interest of all British subjects</a:t>
            </a:r>
          </a:p>
          <a:p>
            <a:pPr lvl="1"/>
            <a:r>
              <a:rPr lang="en-US" sz="2000" dirty="0"/>
              <a:t>Rights of individuals: </a:t>
            </a:r>
          </a:p>
          <a:p>
            <a:pPr lvl="2"/>
            <a:r>
              <a:rPr lang="en-US" sz="1800" dirty="0"/>
              <a:t>Taxation, writs of assistance, </a:t>
            </a:r>
            <a:r>
              <a:rPr lang="en-US" sz="1800" dirty="0" err="1"/>
              <a:t>admirality</a:t>
            </a:r>
            <a:r>
              <a:rPr lang="en-US" sz="1800" dirty="0"/>
              <a:t> courts</a:t>
            </a:r>
          </a:p>
          <a:p>
            <a:pPr lvl="1"/>
            <a:r>
              <a:rPr lang="en-US" sz="2000" dirty="0"/>
              <a:t>Enlightenment ideas: </a:t>
            </a:r>
          </a:p>
          <a:p>
            <a:pPr lvl="2"/>
            <a:r>
              <a:rPr lang="en-US" sz="1800" dirty="0"/>
              <a:t>Consent of the </a:t>
            </a:r>
            <a:r>
              <a:rPr lang="en-US" sz="1800" dirty="0" smtClean="0"/>
              <a:t>governed, “</a:t>
            </a:r>
            <a:r>
              <a:rPr lang="en-US" sz="1800" dirty="0"/>
              <a:t>Life, liberty, and property</a:t>
            </a:r>
            <a:r>
              <a:rPr lang="en-US" sz="1800" dirty="0" smtClean="0"/>
              <a:t>”</a:t>
            </a:r>
          </a:p>
          <a:p>
            <a:pPr lvl="1"/>
            <a:r>
              <a:rPr lang="en-US" sz="2100" dirty="0" smtClean="0"/>
              <a:t>Local Traditions of self-rule:</a:t>
            </a:r>
          </a:p>
          <a:p>
            <a:pPr lvl="2"/>
            <a:r>
              <a:rPr lang="en-US" sz="1800" dirty="0" smtClean="0"/>
              <a:t>Colonists had the ability to elect colonial representatives </a:t>
            </a:r>
            <a:endParaRPr lang="en-US" sz="1800" dirty="0"/>
          </a:p>
          <a:p>
            <a:pPr lvl="1"/>
            <a:endParaRPr lang="en-US" sz="2000" dirty="0" smtClean="0"/>
          </a:p>
        </p:txBody>
      </p:sp>
      <p:pic>
        <p:nvPicPr>
          <p:cNvPr id="4" name="Picture 3"/>
          <p:cNvPicPr>
            <a:picLocks noChangeAspect="1"/>
          </p:cNvPicPr>
          <p:nvPr/>
        </p:nvPicPr>
        <p:blipFill>
          <a:blip r:embed="rId2"/>
          <a:stretch>
            <a:fillRect/>
          </a:stretch>
        </p:blipFill>
        <p:spPr>
          <a:xfrm>
            <a:off x="6324600" y="55440"/>
            <a:ext cx="2286000" cy="2983254"/>
          </a:xfrm>
          <a:prstGeom prst="rect">
            <a:avLst/>
          </a:prstGeom>
        </p:spPr>
      </p:pic>
      <p:pic>
        <p:nvPicPr>
          <p:cNvPr id="5" name="Picture 4"/>
          <p:cNvPicPr>
            <a:picLocks noChangeAspect="1"/>
          </p:cNvPicPr>
          <p:nvPr/>
        </p:nvPicPr>
        <p:blipFill>
          <a:blip r:embed="rId3"/>
          <a:stretch>
            <a:fillRect/>
          </a:stretch>
        </p:blipFill>
        <p:spPr>
          <a:xfrm>
            <a:off x="762000" y="1371600"/>
            <a:ext cx="3005978" cy="3914306"/>
          </a:xfrm>
          <a:prstGeom prst="rect">
            <a:avLst/>
          </a:prstGeom>
        </p:spPr>
      </p:pic>
    </p:spTree>
    <p:extLst>
      <p:ext uri="{BB962C8B-B14F-4D97-AF65-F5344CB8AC3E}">
        <p14:creationId xmlns:p14="http://schemas.microsoft.com/office/powerpoint/2010/main" val="117605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algn="ctr"/>
            <a:r>
              <a:rPr lang="en-US" dirty="0" smtClean="0"/>
              <a:t>Key Concept 3.1, II</a:t>
            </a:r>
            <a:endParaRPr lang="en-US" dirty="0"/>
          </a:p>
        </p:txBody>
      </p:sp>
      <p:sp>
        <p:nvSpPr>
          <p:cNvPr id="3" name="Content Placeholder 2"/>
          <p:cNvSpPr>
            <a:spLocks noGrp="1"/>
          </p:cNvSpPr>
          <p:nvPr>
            <p:ph idx="1"/>
          </p:nvPr>
        </p:nvSpPr>
        <p:spPr>
          <a:xfrm>
            <a:off x="0" y="685800"/>
            <a:ext cx="9144000" cy="6172200"/>
          </a:xfrm>
        </p:spPr>
        <p:txBody>
          <a:bodyPr>
            <a:normAutofit lnSpcReduction="10000"/>
          </a:bodyPr>
          <a:lstStyle/>
          <a:p>
            <a:r>
              <a:rPr lang="en-US" sz="2400" dirty="0" smtClean="0"/>
              <a:t>C) Individuals involved in the independence movement:</a:t>
            </a:r>
            <a:endParaRPr lang="en-US" sz="2000" dirty="0" smtClean="0"/>
          </a:p>
          <a:p>
            <a:pPr lvl="1"/>
            <a:r>
              <a:rPr lang="en-US" sz="2000" dirty="0" smtClean="0"/>
              <a:t>Colonial leaders:</a:t>
            </a:r>
          </a:p>
          <a:p>
            <a:pPr lvl="2"/>
            <a:r>
              <a:rPr lang="en-US" sz="1800" dirty="0"/>
              <a:t>Paul Revere and John Hancock – wealthy merchants that protested taxation</a:t>
            </a:r>
          </a:p>
          <a:p>
            <a:pPr lvl="2"/>
            <a:r>
              <a:rPr lang="en-US" sz="1800" dirty="0" smtClean="0"/>
              <a:t>Ben Franklin – argued America contributed significantly to the 7 Years’ War through colonial taxes and men; co-writer of the Declaration of Independence, and gained the support of France during the war</a:t>
            </a:r>
          </a:p>
          <a:p>
            <a:pPr lvl="1"/>
            <a:r>
              <a:rPr lang="en-US" sz="2000" dirty="0" smtClean="0"/>
              <a:t>Grassroots movements:</a:t>
            </a:r>
            <a:r>
              <a:rPr lang="en-US" sz="2000" dirty="0"/>
              <a:t> </a:t>
            </a:r>
            <a:r>
              <a:rPr lang="en-US" sz="2000" dirty="0" smtClean="0"/>
              <a:t>laborers, artisans, and women</a:t>
            </a:r>
          </a:p>
          <a:p>
            <a:pPr lvl="2"/>
            <a:r>
              <a:rPr lang="en-US" sz="1800" dirty="0" smtClean="0"/>
              <a:t>Mercy </a:t>
            </a:r>
            <a:r>
              <a:rPr lang="en-US" sz="1800" dirty="0"/>
              <a:t>Otis Warren – writer that urged independence</a:t>
            </a:r>
          </a:p>
          <a:p>
            <a:r>
              <a:rPr lang="en-US" sz="2400" dirty="0" smtClean="0"/>
              <a:t>D) Patriot Mobilization: </a:t>
            </a:r>
          </a:p>
          <a:p>
            <a:pPr lvl="1"/>
            <a:r>
              <a:rPr lang="en-US" sz="2000" dirty="0" smtClean="0"/>
              <a:t>Large numbers of men AND women contributed to the war effort</a:t>
            </a:r>
          </a:p>
          <a:p>
            <a:pPr lvl="1"/>
            <a:r>
              <a:rPr lang="en-US" sz="2000" dirty="0" smtClean="0"/>
              <a:t>Provided financial and material support</a:t>
            </a:r>
          </a:p>
          <a:p>
            <a:r>
              <a:rPr lang="en-US" sz="2400" dirty="0" smtClean="0"/>
              <a:t>E) British advantages and American advantages:</a:t>
            </a:r>
          </a:p>
          <a:p>
            <a:pPr lvl="1"/>
            <a:r>
              <a:rPr lang="en-US" sz="1800" dirty="0" smtClean="0"/>
              <a:t>British:</a:t>
            </a:r>
          </a:p>
          <a:p>
            <a:pPr lvl="2"/>
            <a:r>
              <a:rPr lang="en-US" sz="1800" dirty="0" smtClean="0"/>
              <a:t>loyalist opposition (20% and higher in some areas)</a:t>
            </a:r>
          </a:p>
          <a:p>
            <a:pPr lvl="2"/>
            <a:r>
              <a:rPr lang="en-US" sz="1800" dirty="0" smtClean="0"/>
              <a:t>Bigger military and more $</a:t>
            </a:r>
          </a:p>
          <a:p>
            <a:pPr lvl="1"/>
            <a:r>
              <a:rPr lang="en-US" sz="1800" dirty="0" smtClean="0"/>
              <a:t>American:</a:t>
            </a:r>
          </a:p>
          <a:p>
            <a:pPr lvl="2"/>
            <a:r>
              <a:rPr lang="en-US" sz="1800" dirty="0"/>
              <a:t>Familiarity with the land, military leadership </a:t>
            </a:r>
            <a:r>
              <a:rPr lang="en-US" sz="1800" dirty="0" smtClean="0"/>
              <a:t>of George Washington, </a:t>
            </a:r>
            <a:r>
              <a:rPr lang="en-US" sz="1800" dirty="0"/>
              <a:t>deep commitment to their cause, and foreign aid – most notably the French, after Saratoga</a:t>
            </a:r>
          </a:p>
          <a:p>
            <a:pPr lvl="2"/>
            <a:endParaRPr lang="en-US" sz="1500" dirty="0"/>
          </a:p>
          <a:p>
            <a:pPr lvl="1"/>
            <a:endParaRPr lang="en-US" sz="1800" dirty="0"/>
          </a:p>
        </p:txBody>
      </p:sp>
    </p:spTree>
    <p:extLst>
      <p:ext uri="{BB962C8B-B14F-4D97-AF65-F5344CB8AC3E}">
        <p14:creationId xmlns:p14="http://schemas.microsoft.com/office/powerpoint/2010/main" val="86438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543800" cy="914400"/>
          </a:xfrm>
        </p:spPr>
        <p:txBody>
          <a:bodyPr/>
          <a:lstStyle/>
          <a:p>
            <a:pPr algn="ctr"/>
            <a:r>
              <a:rPr lang="en-US" dirty="0" smtClean="0"/>
              <a:t>Test Tips</a:t>
            </a:r>
            <a:endParaRPr lang="en-US" dirty="0"/>
          </a:p>
        </p:txBody>
      </p:sp>
      <p:sp>
        <p:nvSpPr>
          <p:cNvPr id="3" name="Content Placeholder 2"/>
          <p:cNvSpPr>
            <a:spLocks noGrp="1"/>
          </p:cNvSpPr>
          <p:nvPr>
            <p:ph idx="1"/>
          </p:nvPr>
        </p:nvSpPr>
        <p:spPr>
          <a:xfrm>
            <a:off x="381000" y="1295400"/>
            <a:ext cx="8534400" cy="5181600"/>
          </a:xfrm>
        </p:spPr>
        <p:txBody>
          <a:bodyPr>
            <a:normAutofit/>
          </a:bodyPr>
          <a:lstStyle/>
          <a:p>
            <a:r>
              <a:rPr lang="en-US" dirty="0" smtClean="0"/>
              <a:t>Multiple-Choice and Short Answer Questions:</a:t>
            </a:r>
          </a:p>
          <a:p>
            <a:pPr lvl="1"/>
            <a:r>
              <a:rPr lang="en-US" dirty="0" smtClean="0"/>
              <a:t>7 Years’ War and its impacts on Native Americans</a:t>
            </a:r>
          </a:p>
          <a:p>
            <a:pPr lvl="1"/>
            <a:r>
              <a:rPr lang="en-US" dirty="0" smtClean="0"/>
              <a:t>Impact of the 7 Years War (End of salutary neglect)</a:t>
            </a:r>
          </a:p>
          <a:p>
            <a:r>
              <a:rPr lang="en-US" dirty="0" smtClean="0"/>
              <a:t>Essay Questions:</a:t>
            </a:r>
          </a:p>
          <a:p>
            <a:pPr lvl="1"/>
            <a:r>
              <a:rPr lang="en-US" dirty="0" smtClean="0"/>
              <a:t>Political, social, and economic causes of the Revolutionary War</a:t>
            </a:r>
          </a:p>
          <a:p>
            <a:pPr lvl="1"/>
            <a:r>
              <a:rPr lang="en-US" dirty="0" smtClean="0"/>
              <a:t>How can the French And Indian War be seen as a turning point in American History?</a:t>
            </a:r>
          </a:p>
          <a:p>
            <a:endParaRPr lang="en-US" dirty="0"/>
          </a:p>
          <a:p>
            <a:endParaRPr lang="en-US" dirty="0"/>
          </a:p>
        </p:txBody>
      </p:sp>
    </p:spTree>
    <p:extLst>
      <p:ext uri="{BB962C8B-B14F-4D97-AF65-F5344CB8AC3E}">
        <p14:creationId xmlns:p14="http://schemas.microsoft.com/office/powerpoint/2010/main" val="373237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Short Answer Question</a:t>
            </a:r>
            <a:endParaRPr lang="en-US" dirty="0"/>
          </a:p>
        </p:txBody>
      </p:sp>
      <p:sp>
        <p:nvSpPr>
          <p:cNvPr id="3" name="Content Placeholder 2"/>
          <p:cNvSpPr>
            <a:spLocks noGrp="1"/>
          </p:cNvSpPr>
          <p:nvPr>
            <p:ph idx="1"/>
          </p:nvPr>
        </p:nvSpPr>
        <p:spPr>
          <a:xfrm>
            <a:off x="152400" y="1981200"/>
            <a:ext cx="8610600" cy="4665662"/>
          </a:xfrm>
        </p:spPr>
        <p:txBody>
          <a:bodyPr>
            <a:normAutofit/>
          </a:bodyPr>
          <a:lstStyle/>
          <a:p>
            <a:endParaRPr lang="en-US" dirty="0"/>
          </a:p>
          <a:p>
            <a:r>
              <a:rPr lang="en-US" dirty="0" smtClean="0"/>
              <a:t>After 1763, Britain began to consolidate its control of the British colonies</a:t>
            </a:r>
          </a:p>
          <a:p>
            <a:r>
              <a:rPr lang="en-US" dirty="0" smtClean="0"/>
              <a:t>A) Briefly explain reason for this consolidation</a:t>
            </a:r>
          </a:p>
          <a:p>
            <a:r>
              <a:rPr lang="en-US" dirty="0" smtClean="0"/>
              <a:t>B) Briefly explain one British action taken between 1763 and 1776.</a:t>
            </a:r>
          </a:p>
          <a:p>
            <a:r>
              <a:rPr lang="en-US" dirty="0" smtClean="0"/>
              <a:t>C) Briefly explain one reaction by the colonists to the action described in part b)</a:t>
            </a:r>
          </a:p>
        </p:txBody>
      </p:sp>
      <p:sp>
        <p:nvSpPr>
          <p:cNvPr id="4" name="Oval 3"/>
          <p:cNvSpPr/>
          <p:nvPr/>
        </p:nvSpPr>
        <p:spPr>
          <a:xfrm>
            <a:off x="6324600" y="0"/>
            <a:ext cx="2819400" cy="2667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Remember, each part (a, b, c) must be AT LEAST 2-3 sentences.</a:t>
            </a:r>
            <a:endParaRPr lang="en-US" sz="2400" dirty="0"/>
          </a:p>
        </p:txBody>
      </p:sp>
    </p:spTree>
    <p:extLst>
      <p:ext uri="{BB962C8B-B14F-4D97-AF65-F5344CB8AC3E}">
        <p14:creationId xmlns:p14="http://schemas.microsoft.com/office/powerpoint/2010/main" val="21819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229600" cy="1066800"/>
          </a:xfrm>
        </p:spPr>
        <p:txBody>
          <a:bodyPr>
            <a:normAutofit fontScale="90000"/>
          </a:bodyPr>
          <a:lstStyle/>
          <a:p>
            <a:pPr algn="ctr"/>
            <a:r>
              <a:rPr lang="en-US" dirty="0" smtClean="0"/>
              <a:t>See You Back Here For Key Concept 3.2!</a:t>
            </a:r>
            <a:endParaRPr lang="en-US" dirty="0"/>
          </a:p>
        </p:txBody>
      </p:sp>
      <p:sp>
        <p:nvSpPr>
          <p:cNvPr id="2" name="Content Placeholder 1"/>
          <p:cNvSpPr>
            <a:spLocks noGrp="1"/>
          </p:cNvSpPr>
          <p:nvPr>
            <p:ph idx="1"/>
          </p:nvPr>
        </p:nvSpPr>
        <p:spPr>
          <a:xfrm>
            <a:off x="442080" y="1524000"/>
            <a:ext cx="4510920" cy="4762033"/>
          </a:xfrm>
        </p:spPr>
        <p:txBody>
          <a:bodyPr>
            <a:normAutofit/>
          </a:bodyPr>
          <a:lstStyle/>
          <a:p>
            <a:pPr marL="274320" lvl="1">
              <a:buClr>
                <a:schemeClr val="accent1"/>
              </a:buClr>
              <a:buSzPct val="85000"/>
              <a:buFont typeface="Wingdings 2"/>
              <a:buChar char=""/>
            </a:pPr>
            <a:r>
              <a:rPr lang="en-US" sz="3200" dirty="0" smtClean="0"/>
              <a:t>Thanks for watching</a:t>
            </a:r>
            <a:endParaRPr lang="en-US" dirty="0"/>
          </a:p>
          <a:p>
            <a:pPr marL="274320" lvl="1">
              <a:buClr>
                <a:schemeClr val="accent1"/>
              </a:buClr>
              <a:buSzPct val="85000"/>
              <a:buFont typeface="Wingdings 2"/>
              <a:buChar char=""/>
            </a:pPr>
            <a:r>
              <a:rPr lang="en-US" sz="2800" dirty="0" smtClean="0"/>
              <a:t>Please subscribe and share</a:t>
            </a:r>
          </a:p>
          <a:p>
            <a:pPr marL="274320" lvl="1">
              <a:buClr>
                <a:schemeClr val="accent1"/>
              </a:buClr>
              <a:buSzPct val="85000"/>
              <a:buFont typeface="Wingdings 2"/>
              <a:buChar char=""/>
            </a:pPr>
            <a:r>
              <a:rPr lang="en-US" sz="2800" dirty="0" smtClean="0"/>
              <a:t>Check out </a:t>
            </a:r>
            <a:r>
              <a:rPr lang="en-US" sz="2800" dirty="0" err="1" smtClean="0"/>
              <a:t>APUSHReview.com</a:t>
            </a:r>
            <a:r>
              <a:rPr lang="en-US" sz="2800" dirty="0" smtClean="0"/>
              <a:t> for many more resources</a:t>
            </a:r>
          </a:p>
          <a:p>
            <a:pPr marL="615633" lvl="2">
              <a:buClr>
                <a:schemeClr val="accent1"/>
              </a:buClr>
              <a:buSzPct val="85000"/>
              <a:buFont typeface="Wingdings 2"/>
              <a:buChar char=""/>
            </a:pPr>
            <a:r>
              <a:rPr lang="en-US" sz="2800" dirty="0" smtClean="0"/>
              <a:t>Practice Short Answer Questions and other </a:t>
            </a:r>
            <a:r>
              <a:rPr lang="en-US" sz="2800" dirty="0" smtClean="0"/>
              <a:t>assessments</a:t>
            </a:r>
            <a:endParaRPr lang="en-US" sz="2800" dirty="0" smtClean="0"/>
          </a:p>
        </p:txBody>
      </p:sp>
      <p:pic>
        <p:nvPicPr>
          <p:cNvPr id="4" name="Picture 3"/>
          <p:cNvPicPr>
            <a:picLocks noChangeAspect="1"/>
          </p:cNvPicPr>
          <p:nvPr/>
        </p:nvPicPr>
        <p:blipFill>
          <a:blip r:embed="rId2"/>
          <a:stretch>
            <a:fillRect/>
          </a:stretch>
        </p:blipFill>
        <p:spPr>
          <a:xfrm>
            <a:off x="6324600" y="1447800"/>
            <a:ext cx="1905000" cy="2260023"/>
          </a:xfrm>
          <a:prstGeom prst="rect">
            <a:avLst/>
          </a:prstGeom>
        </p:spPr>
      </p:pic>
      <p:pic>
        <p:nvPicPr>
          <p:cNvPr id="5" name="Picture 4"/>
          <p:cNvPicPr>
            <a:picLocks noChangeAspect="1"/>
          </p:cNvPicPr>
          <p:nvPr/>
        </p:nvPicPr>
        <p:blipFill>
          <a:blip r:embed="rId3"/>
          <a:stretch>
            <a:fillRect/>
          </a:stretch>
        </p:blipFill>
        <p:spPr>
          <a:xfrm>
            <a:off x="6324600" y="4419600"/>
            <a:ext cx="1930399" cy="2298929"/>
          </a:xfrm>
          <a:prstGeom prst="rect">
            <a:avLst/>
          </a:prstGeom>
        </p:spPr>
      </p:pic>
      <p:sp>
        <p:nvSpPr>
          <p:cNvPr id="6" name="Rectangle 5"/>
          <p:cNvSpPr/>
          <p:nvPr/>
        </p:nvSpPr>
        <p:spPr>
          <a:xfrm>
            <a:off x="6781800" y="3505200"/>
            <a:ext cx="1035748"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VS</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7376249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4074</TotalTime>
  <Words>835</Words>
  <Application>Microsoft Office PowerPoint</Application>
  <PresentationFormat>On-screen Show (4:3)</PresentationFormat>
  <Paragraphs>82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Rockwell</vt:lpstr>
      <vt:lpstr>Wingdings 2</vt:lpstr>
      <vt:lpstr>Foundry</vt:lpstr>
      <vt:lpstr>APUSH Review: Key Concept 3.1 </vt:lpstr>
      <vt:lpstr>The New Curriculum</vt:lpstr>
      <vt:lpstr>Key Concept 3.1, I</vt:lpstr>
      <vt:lpstr>Key Concept 3.1, I</vt:lpstr>
      <vt:lpstr>Key Concept 3.1, II</vt:lpstr>
      <vt:lpstr>Key Concept 3.1, II</vt:lpstr>
      <vt:lpstr>Test Tips</vt:lpstr>
      <vt:lpstr>Short Answer Question</vt:lpstr>
      <vt:lpstr>See You Back Here For Key Concept 3.2!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APUSH Review: The Election of 1844</dc:title>
  <dc:creator>Adam</dc:creator>
  <cp:lastModifiedBy>Ashley E Cirbo</cp:lastModifiedBy>
  <cp:revision>175</cp:revision>
  <dcterms:created xsi:type="dcterms:W3CDTF">2013-11-22T00:02:11Z</dcterms:created>
  <dcterms:modified xsi:type="dcterms:W3CDTF">2015-10-08T01:39:40Z</dcterms:modified>
</cp:coreProperties>
</file>