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7" r:id="rId2"/>
    <p:sldId id="262" r:id="rId3"/>
    <p:sldId id="263" r:id="rId4"/>
    <p:sldId id="270" r:id="rId5"/>
    <p:sldId id="275" r:id="rId6"/>
    <p:sldId id="276" r:id="rId7"/>
    <p:sldId id="277" r:id="rId8"/>
    <p:sldId id="278" r:id="rId9"/>
    <p:sldId id="269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64-CBA3-4FB9-BB65-97D2950C43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Key </a:t>
            </a:r>
            <a:r>
              <a:rPr lang="en-US" sz="5400" dirty="0"/>
              <a:t>Concept </a:t>
            </a:r>
            <a:r>
              <a:rPr lang="en-US" sz="5400" dirty="0" smtClean="0"/>
              <a:t>3.2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Key Concept 3.2 To Succeed In APUSH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Period 3: 1754 – 1800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5105400"/>
            <a:ext cx="502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Updated for the 2015 revisions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Short Answer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7313613" cy="46656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Constitutional Convention saw various groups reaching several compromises</a:t>
            </a:r>
          </a:p>
          <a:p>
            <a:r>
              <a:rPr lang="en-US" dirty="0" smtClean="0"/>
              <a:t>A) Briefly </a:t>
            </a:r>
            <a:r>
              <a:rPr lang="en-US" dirty="0"/>
              <a:t>explain one compromise reached to form the Constitution.</a:t>
            </a:r>
          </a:p>
          <a:p>
            <a:r>
              <a:rPr lang="en-US" dirty="0" smtClean="0"/>
              <a:t>B) Briefly </a:t>
            </a:r>
            <a:r>
              <a:rPr lang="en-US" dirty="0"/>
              <a:t>explain how this compromise satisfied two opposing viewpoints of </a:t>
            </a:r>
            <a:r>
              <a:rPr lang="en-US" dirty="0" smtClean="0"/>
              <a:t>different groups </a:t>
            </a:r>
          </a:p>
          <a:p>
            <a:r>
              <a:rPr lang="en-US" dirty="0" smtClean="0"/>
              <a:t>C) Briefly </a:t>
            </a:r>
            <a:r>
              <a:rPr lang="en-US" dirty="0"/>
              <a:t>explain one long-term success or failure of this compromise.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0"/>
            <a:ext cx="3048000" cy="3124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Remember: each part (a, b, c) must be AT LEAST 2-3 sentences.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66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27709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See You Back Here For Key Concept 3.3!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4510920" cy="4762033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Thanks for watching</a:t>
            </a:r>
            <a:endParaRPr lang="en-US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Please subscribe and share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Check out </a:t>
            </a:r>
            <a:r>
              <a:rPr lang="en-US" sz="2800" dirty="0" err="1" smtClean="0"/>
              <a:t>APUSHReview.com</a:t>
            </a:r>
            <a:r>
              <a:rPr lang="en-US" sz="2800" dirty="0" smtClean="0"/>
              <a:t> for many </a:t>
            </a:r>
            <a:r>
              <a:rPr lang="en-US" sz="2800" smtClean="0"/>
              <a:t>more </a:t>
            </a:r>
            <a:r>
              <a:rPr lang="en-US" sz="2800" smtClean="0"/>
              <a:t>resources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24000"/>
            <a:ext cx="3513919" cy="42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New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 3.2 “The American Revolution’s democratic and republican ideals inspired new experiments with different forms of government.”</a:t>
            </a:r>
          </a:p>
          <a:p>
            <a:pPr lvl="1"/>
            <a:r>
              <a:rPr lang="en-US" dirty="0" smtClean="0"/>
              <a:t>Page 38 of the Curriculum Framework</a:t>
            </a:r>
            <a:endParaRPr lang="en-US" dirty="0"/>
          </a:p>
          <a:p>
            <a:r>
              <a:rPr lang="en-US" dirty="0" smtClean="0"/>
              <a:t>Big ideas: </a:t>
            </a:r>
          </a:p>
          <a:p>
            <a:pPr lvl="1"/>
            <a:r>
              <a:rPr lang="en-US" dirty="0" smtClean="0"/>
              <a:t>How did Enlightenment ideas help lead to the American Revolution?</a:t>
            </a:r>
          </a:p>
          <a:p>
            <a:pPr lvl="1"/>
            <a:r>
              <a:rPr lang="en-US" dirty="0" smtClean="0"/>
              <a:t>How was the Constitution able to pass in light of conflicting interests? (North v. South, Federalists v. Anti-Federalists)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“The ideals that inspired the revolutionary cause reflected new beliefs about politics, religion, and society that had been developing over the course of the 18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century.” </a:t>
            </a:r>
            <a:r>
              <a:rPr lang="en-US" sz="1200" dirty="0" smtClean="0"/>
              <a:t>- Page 38 of </a:t>
            </a:r>
            <a:r>
              <a:rPr lang="en-US" sz="1200" dirty="0"/>
              <a:t>the Curriculum Framework</a:t>
            </a:r>
          </a:p>
          <a:p>
            <a:r>
              <a:rPr lang="en-US" sz="2400" dirty="0" smtClean="0"/>
              <a:t>A) Impact of Enlightenment on American political thinkers?</a:t>
            </a:r>
          </a:p>
          <a:p>
            <a:pPr lvl="1"/>
            <a:r>
              <a:rPr lang="en-US" sz="2000" dirty="0" smtClean="0"/>
              <a:t>Individual talent over hereditary privilege</a:t>
            </a:r>
            <a:r>
              <a:rPr lang="en-US" dirty="0"/>
              <a:t>: </a:t>
            </a:r>
            <a:r>
              <a:rPr lang="en-US" b="1" u="sng" dirty="0"/>
              <a:t>primogeniture</a:t>
            </a:r>
            <a:r>
              <a:rPr lang="en-US" dirty="0"/>
              <a:t> was outlawed in many </a:t>
            </a:r>
            <a:r>
              <a:rPr lang="en-US" dirty="0" smtClean="0"/>
              <a:t>states after the war</a:t>
            </a:r>
            <a:endParaRPr lang="en-US" dirty="0"/>
          </a:p>
          <a:p>
            <a:pPr lvl="2"/>
            <a:r>
              <a:rPr lang="en-US" dirty="0"/>
              <a:t>Eldest son inherits most, if not all, of </a:t>
            </a:r>
            <a:r>
              <a:rPr lang="en-US" dirty="0" smtClean="0"/>
              <a:t>property</a:t>
            </a:r>
            <a:endParaRPr lang="en-US" sz="2000" dirty="0" smtClean="0"/>
          </a:p>
          <a:p>
            <a:pPr lvl="1"/>
            <a:r>
              <a:rPr lang="en-US" sz="2000" dirty="0" smtClean="0"/>
              <a:t>Religion helped contribute to many Americans viewing themselves as blessed with liberty</a:t>
            </a:r>
            <a:endParaRPr lang="en-US" sz="2000" dirty="0"/>
          </a:p>
          <a:p>
            <a:r>
              <a:rPr lang="en-US" sz="2400" dirty="0" smtClean="0"/>
              <a:t>B) T-Paine and the Declaration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Thomas Paine’s </a:t>
            </a:r>
            <a:r>
              <a:rPr lang="en-US" sz="2200" i="1" dirty="0"/>
              <a:t>Common Sense</a:t>
            </a:r>
            <a:r>
              <a:rPr lang="en-US" sz="2200" dirty="0"/>
              <a:t>:</a:t>
            </a:r>
          </a:p>
          <a:p>
            <a:pPr lvl="2"/>
            <a:r>
              <a:rPr lang="en-US" sz="1600" dirty="0"/>
              <a:t>Challenged KG3 – it was “common sense” to break away from the corrupt monarch</a:t>
            </a:r>
          </a:p>
          <a:p>
            <a:pPr lvl="2"/>
            <a:r>
              <a:rPr lang="en-US" sz="1600" dirty="0"/>
              <a:t>A little island could not rule a larger continent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Declaration of Independence:</a:t>
            </a:r>
          </a:p>
          <a:p>
            <a:pPr lvl="2"/>
            <a:r>
              <a:rPr lang="en-US" sz="1600" dirty="0"/>
              <a:t>Inspired by Enlightenment ideas – John Locke – and Thomas Paine</a:t>
            </a:r>
          </a:p>
          <a:p>
            <a:pPr lvl="2"/>
            <a:r>
              <a:rPr lang="en-US" sz="1600" dirty="0"/>
              <a:t>All men had natural rights of “Life, liberty, and the pursuit of happiness”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 descr="File:Thomas Paine re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286124" cy="30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ommonsen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2590800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C) Push for equality during and after Rev. War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 push for equality after the Revolutionary War:</a:t>
            </a:r>
          </a:p>
          <a:p>
            <a:pPr lvl="2"/>
            <a:r>
              <a:rPr lang="en-US" dirty="0"/>
              <a:t>Some individuals called for the abolition of slavery</a:t>
            </a:r>
          </a:p>
          <a:p>
            <a:pPr lvl="3"/>
            <a:r>
              <a:rPr lang="en-US" dirty="0"/>
              <a:t>Pennsylvania’s Gradual Abolition Law (1780):</a:t>
            </a:r>
          </a:p>
          <a:p>
            <a:pPr lvl="4"/>
            <a:r>
              <a:rPr lang="en-US" sz="1400" dirty="0"/>
              <a:t>Prohibited importation of slaves into PA</a:t>
            </a:r>
          </a:p>
          <a:p>
            <a:pPr lvl="4"/>
            <a:r>
              <a:rPr lang="en-US" sz="1400" dirty="0"/>
              <a:t>ALL children born in PA would be free, regardless if their parents were slaves</a:t>
            </a:r>
          </a:p>
          <a:p>
            <a:pPr lvl="4"/>
            <a:r>
              <a:rPr lang="en-US" sz="1400" dirty="0"/>
              <a:t>Model for other northern states to follow</a:t>
            </a:r>
          </a:p>
          <a:p>
            <a:pPr lvl="2"/>
            <a:r>
              <a:rPr lang="en-US" dirty="0"/>
              <a:t>Increased calls for greater political democracy:</a:t>
            </a:r>
          </a:p>
          <a:p>
            <a:pPr lvl="3"/>
            <a:r>
              <a:rPr lang="en-US" dirty="0"/>
              <a:t>Abigail Adams’ “Remember the Ladies”</a:t>
            </a:r>
          </a:p>
          <a:p>
            <a:pPr lvl="3"/>
            <a:r>
              <a:rPr lang="en-US" dirty="0"/>
              <a:t>Judith Sargent Murray advocated education for </a:t>
            </a:r>
            <a:r>
              <a:rPr lang="en-US" dirty="0" smtClean="0"/>
              <a:t>females</a:t>
            </a:r>
          </a:p>
          <a:p>
            <a:r>
              <a:rPr lang="en-US" sz="2400" dirty="0" smtClean="0"/>
              <a:t>D) Republican Motherhood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Women were expected to instill republican values in children and families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Increased educational opportunities for women</a:t>
            </a:r>
            <a:endParaRPr lang="en-US" dirty="0"/>
          </a:p>
          <a:p>
            <a:r>
              <a:rPr lang="en-US" sz="2200" dirty="0" smtClean="0"/>
              <a:t>E) Impact of the American Rev. and D.O.I. on the world?</a:t>
            </a:r>
          </a:p>
          <a:p>
            <a:pPr lvl="1"/>
            <a:r>
              <a:rPr lang="en-US" dirty="0"/>
              <a:t>Inspired revolutions across the world</a:t>
            </a:r>
          </a:p>
          <a:p>
            <a:pPr lvl="2"/>
            <a:r>
              <a:rPr lang="en-US" dirty="0"/>
              <a:t>French Revolution in 1789</a:t>
            </a:r>
          </a:p>
          <a:p>
            <a:pPr lvl="2"/>
            <a:r>
              <a:rPr lang="en-US" dirty="0"/>
              <a:t>Haiti – Toussaint </a:t>
            </a:r>
            <a:r>
              <a:rPr lang="en-US" dirty="0" err="1"/>
              <a:t>L’Ouverture</a:t>
            </a:r>
            <a:r>
              <a:rPr lang="en-US" dirty="0"/>
              <a:t> helped Haiti gain independence in 1804</a:t>
            </a:r>
          </a:p>
          <a:p>
            <a:pPr lvl="2"/>
            <a:r>
              <a:rPr lang="en-US" dirty="0"/>
              <a:t>Latin America – many Spanish colonies gained independence in the early 19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  <a:endParaRPr lang="en-US" sz="22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04800"/>
            <a:ext cx="2272804" cy="2954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7200"/>
            <a:ext cx="215275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“After declaring independence, American political leaders created new constitutions and declarations of </a:t>
            </a:r>
            <a:r>
              <a:rPr lang="en-US" sz="2200" dirty="0" err="1" smtClean="0"/>
              <a:t>rigts</a:t>
            </a:r>
            <a:r>
              <a:rPr lang="en-US" sz="2200" dirty="0" smtClean="0"/>
              <a:t> that articulated the role of the state and federal governments while protecting individual liberties and limiting both centralized power and excessive popular influence.” </a:t>
            </a:r>
            <a:r>
              <a:rPr lang="en-US" sz="1200" dirty="0" smtClean="0"/>
              <a:t>- Page 39 of </a:t>
            </a:r>
            <a:r>
              <a:rPr lang="en-US" sz="1200" dirty="0"/>
              <a:t>the Curriculum Framework</a:t>
            </a:r>
          </a:p>
          <a:p>
            <a:r>
              <a:rPr lang="en-US" sz="2400" dirty="0" smtClean="0"/>
              <a:t>A) Politics of state constitutions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Feared strong centralized power a la Britain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Articles and state constitutions had strong legislative branches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Property requirements for voting and citizenship – fear of the masses</a:t>
            </a:r>
          </a:p>
          <a:p>
            <a:r>
              <a:rPr lang="en-US" sz="2400" dirty="0" smtClean="0"/>
              <a:t>B) Challenges </a:t>
            </a:r>
            <a:r>
              <a:rPr lang="en-US" sz="2400" dirty="0"/>
              <a:t>under the Articles:</a:t>
            </a:r>
          </a:p>
          <a:p>
            <a:pPr lvl="1"/>
            <a:r>
              <a:rPr lang="en-US" dirty="0"/>
              <a:t>Trade: each state could places tariffs on goods from other states – discouraged trade between states</a:t>
            </a:r>
          </a:p>
          <a:p>
            <a:pPr lvl="1"/>
            <a:r>
              <a:rPr lang="en-US" dirty="0"/>
              <a:t>Finances: each state could coin its own $ - differing values, high inflation in some states, also discouraged trade	</a:t>
            </a:r>
          </a:p>
          <a:p>
            <a:pPr lvl="2"/>
            <a:r>
              <a:rPr lang="en-US" dirty="0"/>
              <a:t>Many states had debt from Revolutionary War – increased taxes</a:t>
            </a:r>
          </a:p>
          <a:p>
            <a:pPr lvl="2"/>
            <a:r>
              <a:rPr lang="en-US" dirty="0"/>
              <a:t>Federal government could not require taxes</a:t>
            </a:r>
          </a:p>
          <a:p>
            <a:pPr lvl="1"/>
            <a:r>
              <a:rPr lang="en-US" dirty="0"/>
              <a:t>Foreign Relations:</a:t>
            </a:r>
          </a:p>
          <a:p>
            <a:pPr lvl="2"/>
            <a:r>
              <a:rPr lang="en-US" dirty="0"/>
              <a:t>Britain – refused commercial treaties with US, Congress could not control commerce (sanctions against Britain)</a:t>
            </a:r>
          </a:p>
          <a:p>
            <a:pPr lvl="2"/>
            <a:r>
              <a:rPr lang="en-US" dirty="0"/>
              <a:t>Spain – cut off access to Mississippi River</a:t>
            </a:r>
          </a:p>
          <a:p>
            <a:pPr lvl="2"/>
            <a:r>
              <a:rPr lang="en-US" dirty="0"/>
              <a:t>Both countries supplied Native Americans with weapons</a:t>
            </a:r>
          </a:p>
          <a:p>
            <a:pPr lvl="1"/>
            <a:r>
              <a:rPr lang="en-US" dirty="0"/>
              <a:t>Internal unrest:</a:t>
            </a:r>
          </a:p>
          <a:p>
            <a:pPr lvl="2"/>
            <a:r>
              <a:rPr lang="en-US" dirty="0"/>
              <a:t>Shays’ Rebellion: - MA farmers demanded debt relief, attacked court houses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These challenges helped many Americans realize a stronger central government was needed…….</a:t>
            </a:r>
            <a:r>
              <a:rPr lang="en-US" sz="2400" dirty="0" smtClean="0"/>
              <a:t>.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85800"/>
            <a:ext cx="5462028" cy="3372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3492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C) Constitution created a limited government that embodied federalism and separation of powers</a:t>
            </a:r>
          </a:p>
          <a:p>
            <a:pPr lvl="1"/>
            <a:r>
              <a:rPr lang="en-US" sz="1800" b="1" i="1" dirty="0"/>
              <a:t>Federalism</a:t>
            </a:r>
            <a:r>
              <a:rPr lang="en-US" sz="1800" dirty="0"/>
              <a:t> – division of power between state and federal governments</a:t>
            </a:r>
          </a:p>
          <a:p>
            <a:pPr lvl="2"/>
            <a:r>
              <a:rPr lang="en-US" sz="1600" dirty="0"/>
              <a:t>Specific powers for both the federal and state </a:t>
            </a:r>
            <a:r>
              <a:rPr lang="en-US" sz="1600" dirty="0" smtClean="0"/>
              <a:t>governments</a:t>
            </a:r>
            <a:endParaRPr lang="en-US" sz="2400" dirty="0" smtClean="0"/>
          </a:p>
          <a:p>
            <a:r>
              <a:rPr lang="en-US" sz="2400" dirty="0" smtClean="0"/>
              <a:t>D) Constitutional compromises</a:t>
            </a:r>
          </a:p>
          <a:p>
            <a:pPr lvl="1"/>
            <a:r>
              <a:rPr lang="en-US" sz="1800" dirty="0"/>
              <a:t>Great Compromise (Connecticut Compromise) – Roger Sherman</a:t>
            </a:r>
          </a:p>
          <a:p>
            <a:pPr lvl="2"/>
            <a:r>
              <a:rPr lang="en-US" sz="1600" dirty="0"/>
              <a:t>Combined VA Plan (large-states) and NJ Plan </a:t>
            </a:r>
            <a:r>
              <a:rPr lang="en-US" sz="1600" dirty="0" smtClean="0"/>
              <a:t>(small</a:t>
            </a:r>
            <a:r>
              <a:rPr lang="en-US" sz="1600" dirty="0"/>
              <a:t>-states)</a:t>
            </a:r>
          </a:p>
          <a:p>
            <a:pPr lvl="2"/>
            <a:r>
              <a:rPr lang="en-US" sz="1600" dirty="0"/>
              <a:t>Created a bicameral legislature with one house based on population (House of Reps) and one with equal representation (Senate)</a:t>
            </a:r>
          </a:p>
          <a:p>
            <a:pPr lvl="2"/>
            <a:r>
              <a:rPr lang="en-US" sz="1600" dirty="0"/>
              <a:t>A census would be taken every ten years to determine population</a:t>
            </a:r>
          </a:p>
          <a:p>
            <a:pPr lvl="1"/>
            <a:r>
              <a:rPr lang="en-US" sz="1800" dirty="0"/>
              <a:t>3/5 Compromise:</a:t>
            </a:r>
          </a:p>
          <a:p>
            <a:pPr lvl="2"/>
            <a:r>
              <a:rPr lang="en-US" sz="1600" dirty="0"/>
              <a:t>For the purpose of representation, 3/5 slaves would count as 1 person in the South</a:t>
            </a:r>
          </a:p>
          <a:p>
            <a:pPr lvl="1"/>
            <a:r>
              <a:rPr lang="en-US" sz="1800" dirty="0"/>
              <a:t>BOTH THE GREAT COMPROMISE AND 3/5 COMPROMISE SETTLED THE ISSUE OF </a:t>
            </a:r>
            <a:r>
              <a:rPr lang="en-US" sz="1800" b="1" i="1" u="sng" dirty="0"/>
              <a:t>REPRESENTATION</a:t>
            </a:r>
            <a:endParaRPr lang="en-US" sz="1800" dirty="0"/>
          </a:p>
          <a:p>
            <a:r>
              <a:rPr lang="en-US" sz="2200" dirty="0" smtClean="0"/>
              <a:t>E) Ratification of the Constitution</a:t>
            </a:r>
          </a:p>
          <a:p>
            <a:pPr lvl="1"/>
            <a:r>
              <a:rPr lang="en-US" dirty="0" smtClean="0"/>
              <a:t>Federalists (favored) vs. anti-Federalists</a:t>
            </a:r>
          </a:p>
          <a:p>
            <a:pPr lvl="1"/>
            <a:r>
              <a:rPr lang="en-US" sz="2200" dirty="0" smtClean="0"/>
              <a:t>Federalist Papers (Hamilton, Madison, and Jay) – written to advocate the ratification of the Constitution</a:t>
            </a:r>
          </a:p>
          <a:p>
            <a:pPr lvl="1"/>
            <a:r>
              <a:rPr lang="en-US" sz="2200" dirty="0" smtClean="0"/>
              <a:t>Why was it finally ratified?</a:t>
            </a:r>
          </a:p>
          <a:p>
            <a:pPr lvl="2"/>
            <a:r>
              <a:rPr lang="en-US" dirty="0" smtClean="0"/>
              <a:t>Federalists promised to add a Bill of Rights that protected individual rights and restricted powers of the federal government (no quartering troops – 3</a:t>
            </a:r>
            <a:r>
              <a:rPr lang="en-US" baseline="30000" dirty="0" smtClean="0"/>
              <a:t>rd</a:t>
            </a:r>
            <a:r>
              <a:rPr lang="en-US" dirty="0" smtClean="0"/>
              <a:t>; no search and seizure without warrant – 4</a:t>
            </a:r>
            <a:r>
              <a:rPr lang="en-US" baseline="30000" dirty="0" smtClean="0"/>
              <a:t>th</a:t>
            </a:r>
            <a:r>
              <a:rPr lang="en-US" dirty="0" smtClean="0"/>
              <a:t>) 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88" y="228600"/>
            <a:ext cx="1662474" cy="2425700"/>
          </a:xfrm>
          <a:prstGeom prst="rect">
            <a:avLst/>
          </a:prstGeom>
        </p:spPr>
      </p:pic>
      <p:pic>
        <p:nvPicPr>
          <p:cNvPr id="2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07" y="381000"/>
            <a:ext cx="2794001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7841" y="381000"/>
            <a:ext cx="2971232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62914" y="381000"/>
            <a:ext cx="3050920" cy="3619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93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 advAuto="0"/>
      <p:bldP spid="22" grpId="1" animBg="1" advAuto="0"/>
      <p:bldP spid="23" grpId="0" animBg="1" advAuto="0"/>
      <p:bldP spid="23" grpId="1" animBg="1" advAuto="0"/>
      <p:bldP spid="24" grpId="0" animBg="1" advAuto="0"/>
      <p:bldP spid="2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“New forms of national culture and political institutions developed in the United States alongside continued regional variations and differences over economic, political, social, and foreign policy issues.” </a:t>
            </a:r>
            <a:r>
              <a:rPr lang="en-US" sz="1200" dirty="0" smtClean="0"/>
              <a:t>- Page 39 of </a:t>
            </a:r>
            <a:r>
              <a:rPr lang="en-US" sz="1200" dirty="0"/>
              <a:t>the Curriculum Framework</a:t>
            </a:r>
          </a:p>
          <a:p>
            <a:r>
              <a:rPr lang="en-US" sz="2400" dirty="0" smtClean="0"/>
              <a:t>A) Institutions and precedents established by Washington and Adams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2-term tradition (until the 22</a:t>
            </a:r>
            <a:r>
              <a:rPr lang="en-US" baseline="30000" dirty="0" smtClean="0"/>
              <a:t>nd</a:t>
            </a:r>
            <a:r>
              <a:rPr lang="en-US" dirty="0" smtClean="0"/>
              <a:t> amendment) by Washington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Creation of the cabinet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Creation of the Bank of the US (BUS) by Alexander Hamilton</a:t>
            </a:r>
            <a:endParaRPr lang="en-US" dirty="0"/>
          </a:p>
          <a:p>
            <a:r>
              <a:rPr lang="en-US" sz="2400" dirty="0" smtClean="0"/>
              <a:t>B) Emergence of the Federalists (Hamilton) and Democratic-Republicans (Jefferson and Madison)</a:t>
            </a:r>
            <a:endParaRPr lang="en-US" sz="2400" dirty="0"/>
          </a:p>
          <a:p>
            <a:pPr lvl="1"/>
            <a:r>
              <a:rPr lang="en-US" sz="1800" b="1" dirty="0"/>
              <a:t>Relationship between national government and states </a:t>
            </a:r>
            <a:r>
              <a:rPr lang="en-US" sz="1800" dirty="0"/>
              <a:t>– Federalists favored a stronger national government, Democratic-Republicans favored a smaller </a:t>
            </a:r>
            <a:r>
              <a:rPr lang="en-US" sz="1800" dirty="0" err="1"/>
              <a:t>gov</a:t>
            </a:r>
            <a:endParaRPr lang="en-US" sz="1800" dirty="0"/>
          </a:p>
          <a:p>
            <a:pPr lvl="2"/>
            <a:r>
              <a:rPr lang="en-US" sz="1600" dirty="0"/>
              <a:t>VA and KY Resolutions – belief that states could nullify federal laws</a:t>
            </a:r>
          </a:p>
          <a:p>
            <a:pPr lvl="1"/>
            <a:r>
              <a:rPr lang="en-US" sz="1800" b="1" dirty="0"/>
              <a:t>Economic Policy</a:t>
            </a:r>
            <a:r>
              <a:rPr lang="en-US" sz="1800" dirty="0"/>
              <a:t> – Hamilton’s Financial Plan (Federalists) would strengthen the federal government – the creation of the BUS was NOT mentioned in Constitution</a:t>
            </a:r>
          </a:p>
          <a:p>
            <a:pPr lvl="2"/>
            <a:r>
              <a:rPr lang="en-US" sz="1600" dirty="0"/>
              <a:t>Hamilton argued the Necessary and Proper, or elastic clause</a:t>
            </a:r>
          </a:p>
          <a:p>
            <a:pPr lvl="1"/>
            <a:r>
              <a:rPr lang="en-US" sz="1800" b="1" dirty="0"/>
              <a:t>Foreign Affairs</a:t>
            </a:r>
            <a:r>
              <a:rPr lang="en-US" sz="1800" dirty="0"/>
              <a:t> – Federalists favored Great Britain – trade and $, Democratic-Republicans favored France – saw French Rev. as an extension of American Rev.</a:t>
            </a:r>
            <a:endParaRPr lang="en-US" sz="1800" b="1" dirty="0"/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-1"/>
            <a:ext cx="1574799" cy="191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-1"/>
            <a:ext cx="1544357" cy="1944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4" y="0"/>
            <a:ext cx="2440736" cy="28956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810000" y="0"/>
            <a:ext cx="2895600" cy="2209800"/>
          </a:xfrm>
          <a:prstGeom prst="wedgeRectCallout">
            <a:avLst>
              <a:gd name="adj1" fmla="val 81559"/>
              <a:gd name="adj2" fmla="val 6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 </a:t>
            </a:r>
          </a:p>
          <a:p>
            <a:pPr algn="ctr"/>
            <a:r>
              <a:rPr lang="en-US" sz="2800" dirty="0" smtClean="0"/>
              <a:t>trading with Britain!</a:t>
            </a:r>
            <a:endParaRPr lang="en-US" sz="2800" dirty="0"/>
          </a:p>
        </p:txBody>
      </p:sp>
      <p:sp>
        <p:nvSpPr>
          <p:cNvPr id="8" name="Heart 7"/>
          <p:cNvSpPr/>
          <p:nvPr/>
        </p:nvSpPr>
        <p:spPr>
          <a:xfrm>
            <a:off x="5410200" y="609600"/>
            <a:ext cx="685800" cy="26843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Concept 3.2, II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C) Impacts of the expansion of slavery:</a:t>
            </a:r>
          </a:p>
          <a:p>
            <a:pPr lvl="1"/>
            <a:r>
              <a:rPr lang="en-US" dirty="0" smtClean="0"/>
              <a:t>Antislavery sentiment began to grow in the north </a:t>
            </a:r>
          </a:p>
          <a:p>
            <a:pPr lvl="1"/>
            <a:r>
              <a:rPr lang="en-US" dirty="0" smtClean="0"/>
              <a:t>Emergence of sectional attitudes towards slavery</a:t>
            </a:r>
          </a:p>
          <a:p>
            <a:pPr lvl="2"/>
            <a:r>
              <a:rPr lang="en-US" dirty="0" smtClean="0"/>
              <a:t>South’s transition from “A necessary evil” to “A positive good”</a:t>
            </a:r>
          </a:p>
          <a:p>
            <a:r>
              <a:rPr lang="en-US" sz="2400" dirty="0" smtClean="0"/>
              <a:t>D) National identity seen through:</a:t>
            </a:r>
          </a:p>
          <a:p>
            <a:pPr lvl="1"/>
            <a:r>
              <a:rPr lang="en-US" dirty="0" smtClean="0"/>
              <a:t>Art:</a:t>
            </a:r>
            <a:endParaRPr lang="en-US" dirty="0"/>
          </a:p>
          <a:p>
            <a:pPr lvl="2"/>
            <a:r>
              <a:rPr lang="en-US" dirty="0" smtClean="0"/>
              <a:t>Gilbert Stuart – painted portraits of the first 6 presidents</a:t>
            </a:r>
            <a:endParaRPr lang="en-US" dirty="0"/>
          </a:p>
          <a:p>
            <a:pPr lvl="1"/>
            <a:r>
              <a:rPr lang="en-US" dirty="0" smtClean="0"/>
              <a:t>Literature:</a:t>
            </a:r>
          </a:p>
          <a:p>
            <a:pPr lvl="2"/>
            <a:r>
              <a:rPr lang="en-US" dirty="0" smtClean="0"/>
              <a:t>Focused on freedom and defining the government</a:t>
            </a:r>
          </a:p>
          <a:p>
            <a:pPr lvl="3"/>
            <a:r>
              <a:rPr lang="en-US" dirty="0" smtClean="0"/>
              <a:t>Jefferson’s Virginia Statute for Religious Freedom</a:t>
            </a:r>
          </a:p>
          <a:p>
            <a:pPr lvl="1"/>
            <a:r>
              <a:rPr lang="en-US" dirty="0" smtClean="0"/>
              <a:t>Architecture:</a:t>
            </a:r>
          </a:p>
          <a:p>
            <a:pPr lvl="2"/>
            <a:r>
              <a:rPr lang="en-US" dirty="0" smtClean="0"/>
              <a:t>Jefferson and Monticello</a:t>
            </a:r>
          </a:p>
          <a:p>
            <a:pPr lvl="2"/>
            <a:r>
              <a:rPr lang="en-US" dirty="0" smtClean="0"/>
              <a:t>Pierre Charles L’Enfant and D.C.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82" y="2362200"/>
            <a:ext cx="2242318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85800"/>
            <a:ext cx="637953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81000"/>
            <a:ext cx="2667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Multiple-Choice and Short Answer Questions:</a:t>
            </a:r>
          </a:p>
          <a:p>
            <a:pPr lvl="1"/>
            <a:r>
              <a:rPr lang="en-US" dirty="0" smtClean="0"/>
              <a:t>Issues with the Articles of Confederation</a:t>
            </a:r>
          </a:p>
          <a:p>
            <a:pPr lvl="1"/>
            <a:r>
              <a:rPr lang="en-US" i="1" dirty="0" smtClean="0"/>
              <a:t>Common Sense</a:t>
            </a:r>
            <a:endParaRPr lang="en-US" dirty="0" smtClean="0"/>
          </a:p>
          <a:p>
            <a:pPr lvl="1"/>
            <a:r>
              <a:rPr lang="en-US" dirty="0" smtClean="0"/>
              <a:t>Constitutional compromises</a:t>
            </a:r>
          </a:p>
          <a:p>
            <a:pPr lvl="1"/>
            <a:r>
              <a:rPr lang="en-US" dirty="0" smtClean="0"/>
              <a:t>Social impacts of the Rev. War</a:t>
            </a:r>
          </a:p>
          <a:p>
            <a:pPr lvl="1"/>
            <a:r>
              <a:rPr lang="en-US" dirty="0" smtClean="0"/>
              <a:t>Reasons for the emergence of political parties</a:t>
            </a:r>
          </a:p>
          <a:p>
            <a:r>
              <a:rPr lang="en-US" dirty="0" smtClean="0"/>
              <a:t>Essay Questions:</a:t>
            </a:r>
          </a:p>
          <a:p>
            <a:pPr lvl="1"/>
            <a:r>
              <a:rPr lang="en-US" dirty="0" smtClean="0"/>
              <a:t>Revolutionary War as a turning point </a:t>
            </a:r>
          </a:p>
          <a:p>
            <a:pPr lvl="1"/>
            <a:r>
              <a:rPr lang="en-US" dirty="0" smtClean="0"/>
              <a:t>Causes for the creation and ratification of the Constitution and its impacts</a:t>
            </a:r>
          </a:p>
          <a:p>
            <a:pPr lvl="1"/>
            <a:r>
              <a:rPr lang="en-US" dirty="0" smtClean="0"/>
              <a:t>Reasons for supporting and opposing the Constitution (Compare and contrast)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4693</TotalTime>
  <Words>1197</Words>
  <Application>Microsoft Office PowerPoint</Application>
  <PresentationFormat>On-screen Show (4:3)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 2</vt:lpstr>
      <vt:lpstr>Essential</vt:lpstr>
      <vt:lpstr>APUSH Review: Key Concept 3.2 </vt:lpstr>
      <vt:lpstr>The New Curriculum</vt:lpstr>
      <vt:lpstr>Key Concept 3.2, I</vt:lpstr>
      <vt:lpstr>Key Concept 3.2, I Cont.</vt:lpstr>
      <vt:lpstr>Key Concept 3.2, II</vt:lpstr>
      <vt:lpstr>Key Concept 3.2, II Cont.</vt:lpstr>
      <vt:lpstr>Key Concept 3.2, III</vt:lpstr>
      <vt:lpstr>Key Concept 3.2, II Cont.</vt:lpstr>
      <vt:lpstr>Test Tips</vt:lpstr>
      <vt:lpstr>Short Answer Question</vt:lpstr>
      <vt:lpstr>See You Back Here For Key Concept 3.3!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188</cp:revision>
  <dcterms:created xsi:type="dcterms:W3CDTF">2013-11-22T00:02:11Z</dcterms:created>
  <dcterms:modified xsi:type="dcterms:W3CDTF">2015-10-08T01:42:29Z</dcterms:modified>
</cp:coreProperties>
</file>