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10"/>
  </p:notesMasterIdLst>
  <p:sldIdLst>
    <p:sldId id="257" r:id="rId2"/>
    <p:sldId id="262" r:id="rId3"/>
    <p:sldId id="263" r:id="rId4"/>
    <p:sldId id="274" r:id="rId5"/>
    <p:sldId id="275" r:id="rId6"/>
    <p:sldId id="276" r:id="rId7"/>
    <p:sldId id="26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  <p:sldLayoutId id="2147484027" r:id="rId18"/>
    <p:sldLayoutId id="2147484028" r:id="rId19"/>
    <p:sldLayoutId id="214748402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1"/>
            <a:ext cx="8610600" cy="2362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Key </a:t>
            </a:r>
            <a:r>
              <a:rPr lang="en-US" sz="5400" dirty="0"/>
              <a:t>Concept </a:t>
            </a:r>
            <a:r>
              <a:rPr lang="en-US" sz="5400" dirty="0" smtClean="0"/>
              <a:t>3.3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About Key Concept 3.3 To Succeed In APUSH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Period 3: 1754 – 1800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0" y="5410200"/>
            <a:ext cx="502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Updated for the 2015 revisions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New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 3.3 “</a:t>
            </a:r>
            <a:r>
              <a:rPr lang="en-US" dirty="0"/>
              <a:t>Migration within North America and competition over resources, boundaries, and trade intensified conflicts among peoples and nations. 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Page 41 of the Curriculum Framework</a:t>
            </a:r>
            <a:endParaRPr lang="en-US" dirty="0"/>
          </a:p>
          <a:p>
            <a:r>
              <a:rPr lang="en-US" sz="2800" dirty="0" smtClean="0"/>
              <a:t>Big ideas: </a:t>
            </a:r>
          </a:p>
          <a:p>
            <a:pPr lvl="1"/>
            <a:r>
              <a:rPr lang="en-US" sz="2400" dirty="0" smtClean="0"/>
              <a:t>What were achievements of the Northwest Land Ordinance?</a:t>
            </a:r>
          </a:p>
          <a:p>
            <a:pPr lvl="1"/>
            <a:r>
              <a:rPr lang="en-US" sz="2400" dirty="0" smtClean="0"/>
              <a:t>How did foreign policy debates impact America domestically?</a:t>
            </a:r>
          </a:p>
          <a:p>
            <a:pPr lvl="1"/>
            <a:r>
              <a:rPr lang="en-US" sz="2400" dirty="0" smtClean="0"/>
              <a:t>What was the message of George Washington’s Farewell Address?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3.3,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/>
              <a:t>“</a:t>
            </a:r>
            <a:r>
              <a:rPr lang="en-US" dirty="0"/>
              <a:t>In the decades after American independence, interactions among different groups resulted in competition for resources, shifting alliances, and cultural blending. </a:t>
            </a:r>
            <a:r>
              <a:rPr lang="en-US" sz="2200" dirty="0" smtClean="0"/>
              <a:t>.” </a:t>
            </a:r>
            <a:r>
              <a:rPr lang="en-US" sz="1200" dirty="0" smtClean="0"/>
              <a:t>- Page 41 of </a:t>
            </a:r>
            <a:r>
              <a:rPr lang="en-US" sz="1200" dirty="0"/>
              <a:t>the Curriculum Framework</a:t>
            </a:r>
          </a:p>
          <a:p>
            <a:r>
              <a:rPr lang="en-US" sz="2200" dirty="0" smtClean="0"/>
              <a:t>A) Relations with Natives post-Revolutionary War</a:t>
            </a:r>
          </a:p>
          <a:p>
            <a:pPr lvl="1"/>
            <a:r>
              <a:rPr lang="en-US" sz="2000" dirty="0"/>
              <a:t>Battle of Fallen Timbers (1794 - Ohio):</a:t>
            </a:r>
          </a:p>
          <a:p>
            <a:pPr lvl="2"/>
            <a:r>
              <a:rPr lang="en-US" sz="1800" dirty="0"/>
              <a:t>Native Americans, led by Little Turtle </a:t>
            </a:r>
            <a:r>
              <a:rPr lang="en-US" sz="1800" dirty="0" smtClean="0"/>
              <a:t>were defeated by </a:t>
            </a:r>
            <a:r>
              <a:rPr lang="en-US" sz="1800" dirty="0"/>
              <a:t>Americans – 630 Americans were killed</a:t>
            </a:r>
          </a:p>
          <a:p>
            <a:pPr lvl="2"/>
            <a:r>
              <a:rPr lang="en-US" sz="1800" dirty="0"/>
              <a:t>In 1794, the </a:t>
            </a:r>
            <a:r>
              <a:rPr lang="en-US" sz="1800" dirty="0" smtClean="0"/>
              <a:t>Indians </a:t>
            </a:r>
            <a:r>
              <a:rPr lang="en-US" sz="1800" dirty="0"/>
              <a:t>signed the Treaty of Greenville</a:t>
            </a:r>
          </a:p>
          <a:p>
            <a:pPr lvl="3"/>
            <a:r>
              <a:rPr lang="en-US" sz="1600" dirty="0"/>
              <a:t>Natives ceded a significant amount of land, were allowed to retain some land, which was later encroached </a:t>
            </a:r>
            <a:r>
              <a:rPr lang="en-US" sz="1600" dirty="0" smtClean="0"/>
              <a:t>upon</a:t>
            </a:r>
            <a:endParaRPr lang="en-US" sz="2200" dirty="0" smtClean="0"/>
          </a:p>
          <a:p>
            <a:pPr lvl="1"/>
            <a:r>
              <a:rPr lang="en-US" sz="2000" dirty="0" smtClean="0"/>
              <a:t>Britain and Natives’ relationship contributed to tensions with the US – War of 1812</a:t>
            </a:r>
          </a:p>
          <a:p>
            <a:r>
              <a:rPr lang="en-US" sz="2200" dirty="0" smtClean="0"/>
              <a:t>B) Frontier Cultures:</a:t>
            </a:r>
          </a:p>
          <a:p>
            <a:pPr marL="640080" lvl="3"/>
            <a:r>
              <a:rPr lang="en-US" dirty="0"/>
              <a:t>Scots-</a:t>
            </a:r>
            <a:r>
              <a:rPr lang="en-US" dirty="0" smtClean="0"/>
              <a:t>Irish (Paxton Boys):</a:t>
            </a:r>
            <a:endParaRPr lang="en-US" dirty="0"/>
          </a:p>
          <a:p>
            <a:pPr marL="868680" lvl="4"/>
            <a:r>
              <a:rPr lang="en-US" dirty="0"/>
              <a:t>Tended to settle on the frontier (edges of settlement)</a:t>
            </a:r>
          </a:p>
          <a:p>
            <a:pPr marL="868680" lvl="4"/>
            <a:r>
              <a:rPr lang="en-US" dirty="0"/>
              <a:t>Settled on land without regard for ownership (government, natives, etc.)</a:t>
            </a:r>
          </a:p>
          <a:p>
            <a:pPr marL="868680" lvl="4"/>
            <a:r>
              <a:rPr lang="en-US" dirty="0"/>
              <a:t>Displaced and suppressed Native Americans</a:t>
            </a:r>
          </a:p>
          <a:p>
            <a:pPr marL="640080" lvl="3"/>
            <a:r>
              <a:rPr lang="en-US" dirty="0"/>
              <a:t>Shays’ Rebellion:</a:t>
            </a:r>
          </a:p>
          <a:p>
            <a:pPr marL="868680" lvl="4"/>
            <a:r>
              <a:rPr lang="en-US" dirty="0"/>
              <a:t>Rebellion of farmers that demanded an end to foreclosures, imprisonment for debt, and paper currency</a:t>
            </a:r>
          </a:p>
          <a:p>
            <a:pPr marL="868680" lvl="4"/>
            <a:r>
              <a:rPr lang="en-US" dirty="0"/>
              <a:t>Closed courts</a:t>
            </a:r>
          </a:p>
          <a:p>
            <a:pPr marL="411480" lvl="2"/>
            <a:r>
              <a:rPr lang="en-US" dirty="0"/>
              <a:t>These illustrated tensions between poor (backcountry) and wealthy (interior)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" name="Picture 3" descr="File:Greenville Treaty Line Ma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38200"/>
            <a:ext cx="4371975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Fallen timber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41814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le:Paxton Boys march on Philadelphia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50292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7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3.3,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C) Northwest Land Ordinance (1787): </a:t>
            </a:r>
          </a:p>
          <a:p>
            <a:pPr lvl="1"/>
            <a:r>
              <a:rPr lang="en-US" sz="2000" dirty="0"/>
              <a:t>Created a process to admit new states (once a population of 60,000 was reached)</a:t>
            </a:r>
          </a:p>
          <a:p>
            <a:pPr lvl="1"/>
            <a:r>
              <a:rPr lang="en-US" sz="2000" dirty="0"/>
              <a:t>Guaranteed freedom of religion and trial by jury (this was before the Bill of Rights)</a:t>
            </a:r>
          </a:p>
          <a:p>
            <a:pPr lvl="1"/>
            <a:r>
              <a:rPr lang="en-US" sz="2000" dirty="0"/>
              <a:t>A portion of land sales went to fund </a:t>
            </a:r>
            <a:r>
              <a:rPr lang="en-US" sz="2000" dirty="0" smtClean="0"/>
              <a:t>education (16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square mile) </a:t>
            </a:r>
            <a:endParaRPr lang="en-US" sz="2000" dirty="0"/>
          </a:p>
          <a:p>
            <a:pPr lvl="1"/>
            <a:r>
              <a:rPr lang="en-US" sz="2000" dirty="0"/>
              <a:t>Slavery was abolished in the territory</a:t>
            </a:r>
          </a:p>
          <a:p>
            <a:pPr lvl="1"/>
            <a:r>
              <a:rPr lang="en-US" sz="2000" dirty="0" smtClean="0"/>
              <a:t>Protection of private property</a:t>
            </a:r>
            <a:endParaRPr lang="en-US" sz="2000" dirty="0"/>
          </a:p>
          <a:p>
            <a:r>
              <a:rPr lang="en-US" sz="2200" dirty="0" smtClean="0"/>
              <a:t>D) Government relations with Natives:</a:t>
            </a:r>
          </a:p>
          <a:p>
            <a:pPr lvl="1"/>
            <a:r>
              <a:rPr lang="en-US" dirty="0" smtClean="0"/>
              <a:t>In the Constitution, there was NO mention of treatment/relation with </a:t>
            </a:r>
            <a:r>
              <a:rPr lang="en-US" dirty="0"/>
              <a:t>Natives; did not have representation in </a:t>
            </a:r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This led to issues over land</a:t>
            </a:r>
          </a:p>
          <a:p>
            <a:pPr lvl="1"/>
            <a:r>
              <a:rPr lang="en-US" dirty="0" smtClean="0"/>
              <a:t>Treaty of Greenville – Discussed in 3.1, A</a:t>
            </a:r>
          </a:p>
          <a:p>
            <a:pPr marL="228600" lvl="1"/>
            <a:r>
              <a:rPr lang="en-US" sz="2200" dirty="0" smtClean="0"/>
              <a:t>E) </a:t>
            </a:r>
            <a:r>
              <a:rPr lang="en-US" sz="2200" dirty="0"/>
              <a:t>Spain expanded settlements into California (1760s):</a:t>
            </a:r>
          </a:p>
          <a:p>
            <a:pPr marL="411480" lvl="2"/>
            <a:r>
              <a:rPr lang="en-US" sz="2000" dirty="0"/>
              <a:t>Missions, or forts were created and trade expanded</a:t>
            </a:r>
          </a:p>
          <a:p>
            <a:pPr marL="411480" lvl="2"/>
            <a:r>
              <a:rPr lang="en-US" sz="2000" dirty="0"/>
              <a:t>Many natives died from disease, others were forced to convert to Christianity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" name="Picture 3" descr="File:Northwest-territory-usa-178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4419600" cy="3863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8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3.3,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“</a:t>
            </a:r>
            <a:r>
              <a:rPr lang="en-US" dirty="0"/>
              <a:t>The continued presence of European powers in North America challenged the United States to find ways to safeguard its borders, maintain neutral trading rights, and promote its economic </a:t>
            </a:r>
            <a:r>
              <a:rPr lang="en-US" dirty="0" smtClean="0"/>
              <a:t>interests</a:t>
            </a:r>
            <a:r>
              <a:rPr lang="en-US" sz="2200" dirty="0" smtClean="0"/>
              <a:t>.” </a:t>
            </a:r>
            <a:r>
              <a:rPr lang="en-US" sz="1200" dirty="0" smtClean="0"/>
              <a:t>- Page 42 of </a:t>
            </a:r>
            <a:r>
              <a:rPr lang="en-US" sz="1200" dirty="0"/>
              <a:t>the Curriculum Framework</a:t>
            </a:r>
          </a:p>
          <a:p>
            <a:r>
              <a:rPr lang="en-US" dirty="0" smtClean="0"/>
              <a:t>A) Diplomatic Initiatives:</a:t>
            </a:r>
          </a:p>
          <a:p>
            <a:pPr lvl="1"/>
            <a:r>
              <a:rPr lang="en-US" sz="2400" dirty="0" smtClean="0"/>
              <a:t>Jays’ Treaty (1795): </a:t>
            </a:r>
          </a:p>
          <a:p>
            <a:pPr lvl="2"/>
            <a:r>
              <a:rPr lang="en-US" sz="2400" dirty="0" smtClean="0"/>
              <a:t>Treaty </a:t>
            </a:r>
            <a:r>
              <a:rPr lang="en-US" sz="2400" dirty="0"/>
              <a:t>with Britain</a:t>
            </a:r>
          </a:p>
          <a:p>
            <a:pPr lvl="2"/>
            <a:r>
              <a:rPr lang="en-US" sz="2400" dirty="0"/>
              <a:t>US received compensation for damaged ships (upset the South)</a:t>
            </a:r>
          </a:p>
          <a:p>
            <a:pPr lvl="2"/>
            <a:r>
              <a:rPr lang="en-US" sz="2400" dirty="0"/>
              <a:t>Britain promised to leave posts (forts) </a:t>
            </a:r>
            <a:endParaRPr lang="en-US" sz="2400" dirty="0" smtClean="0"/>
          </a:p>
          <a:p>
            <a:pPr lvl="2"/>
            <a:r>
              <a:rPr lang="en-US" sz="2400" dirty="0" smtClean="0"/>
              <a:t>One cause of the development of political parties</a:t>
            </a:r>
            <a:endParaRPr lang="en-US" sz="2400" dirty="0"/>
          </a:p>
          <a:p>
            <a:pPr lvl="1"/>
            <a:r>
              <a:rPr lang="en-US" sz="2400" dirty="0"/>
              <a:t>Pinckney’s </a:t>
            </a:r>
            <a:r>
              <a:rPr lang="en-US" sz="2400" dirty="0" smtClean="0"/>
              <a:t>Treaty (1795): </a:t>
            </a:r>
            <a:endParaRPr lang="en-US" sz="2400" dirty="0"/>
          </a:p>
          <a:p>
            <a:pPr lvl="2"/>
            <a:r>
              <a:rPr lang="en-US" sz="2400" dirty="0"/>
              <a:t>Treaty with Spain</a:t>
            </a:r>
          </a:p>
          <a:p>
            <a:pPr lvl="2"/>
            <a:r>
              <a:rPr lang="en-US" sz="2400" dirty="0"/>
              <a:t>US granted navigation rights on the Mississippi River (Right of Deposit) in New </a:t>
            </a:r>
            <a:r>
              <a:rPr lang="en-US" sz="2400" dirty="0" smtClean="0"/>
              <a:t>Orleans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" name="Picture 3" descr="File:Mississippi River Watershed 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010400" cy="4812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3.3,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B) Impacts of the war between Britain and France?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Influenced </a:t>
            </a:r>
            <a:r>
              <a:rPr lang="en-US" sz="2400" dirty="0"/>
              <a:t>by American Revolution and Enlightenment ideas</a:t>
            </a:r>
          </a:p>
          <a:p>
            <a:pPr lvl="1"/>
            <a:r>
              <a:rPr lang="en-US" sz="2400" dirty="0"/>
              <a:t>US remained neutral in conflict between France and Britain</a:t>
            </a:r>
          </a:p>
          <a:p>
            <a:pPr lvl="1"/>
            <a:r>
              <a:rPr lang="en-US" sz="2400" dirty="0" smtClean="0"/>
              <a:t>France and Britain both sought to keep the US from trading with the other</a:t>
            </a:r>
          </a:p>
          <a:p>
            <a:pPr lvl="2"/>
            <a:r>
              <a:rPr lang="en-US" dirty="0" smtClean="0"/>
              <a:t>Impressment – forced taking of soldiers into the British navy (War of 1812)</a:t>
            </a:r>
          </a:p>
          <a:p>
            <a:pPr lvl="2"/>
            <a:r>
              <a:rPr lang="en-US" dirty="0" smtClean="0"/>
              <a:t>Another cause of the emergence of political parties…..</a:t>
            </a:r>
          </a:p>
          <a:p>
            <a:pPr lvl="3"/>
            <a:r>
              <a:rPr lang="en-US" dirty="0" smtClean="0"/>
              <a:t>Democratic</a:t>
            </a:r>
            <a:r>
              <a:rPr lang="en-US" dirty="0"/>
              <a:t>-Republicans (</a:t>
            </a:r>
            <a:r>
              <a:rPr lang="en-US" dirty="0" err="1"/>
              <a:t>Jeffersonians</a:t>
            </a:r>
            <a:r>
              <a:rPr lang="en-US" dirty="0"/>
              <a:t>) tended to support the French</a:t>
            </a:r>
          </a:p>
          <a:p>
            <a:pPr lvl="3"/>
            <a:r>
              <a:rPr lang="en-US" dirty="0"/>
              <a:t>Federalists (led by Hamilton) tended to support the </a:t>
            </a:r>
            <a:r>
              <a:rPr lang="en-US" dirty="0" smtClean="0"/>
              <a:t>British</a:t>
            </a:r>
            <a:endParaRPr lang="en-US" sz="2400" dirty="0" smtClean="0"/>
          </a:p>
          <a:p>
            <a:r>
              <a:rPr lang="en-US" dirty="0" smtClean="0"/>
              <a:t>C) Washington’s Farewell Address:</a:t>
            </a:r>
          </a:p>
          <a:p>
            <a:pPr lvl="1"/>
            <a:r>
              <a:rPr lang="en-US" sz="2400" dirty="0" smtClean="0"/>
              <a:t>Encouraged national unity</a:t>
            </a:r>
          </a:p>
          <a:p>
            <a:pPr lvl="1"/>
            <a:r>
              <a:rPr lang="en-US" sz="2400" dirty="0" smtClean="0"/>
              <a:t>Warned against:</a:t>
            </a:r>
          </a:p>
          <a:p>
            <a:pPr lvl="2"/>
            <a:r>
              <a:rPr lang="en-US" dirty="0" smtClean="0"/>
              <a:t>Political parties</a:t>
            </a:r>
          </a:p>
          <a:p>
            <a:pPr lvl="2"/>
            <a:r>
              <a:rPr lang="en-US" dirty="0" smtClean="0"/>
              <a:t>Permanent foreign alliances</a:t>
            </a:r>
          </a:p>
          <a:p>
            <a:pPr lvl="3"/>
            <a:r>
              <a:rPr lang="en-US" dirty="0" smtClean="0"/>
              <a:t>Make sure you can connect this to the failed Treaty of Versailles (1919) AND the US joining NATO after WWII</a:t>
            </a:r>
          </a:p>
          <a:p>
            <a:endParaRPr lang="en-US" sz="22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" name="Picture 3" descr="http://upload.wikimedia.org/wikipedia/commons/thumb/1/12/Gilbert_Stuart%2C_George_Washington_%28Lansdowne_portrait%2C_1796%29.jpg/220px-Gilbert_Stuart%2C_George_Washington_%28Lansdowne_portrait%2C_1796%2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1"/>
            <a:ext cx="1953491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ular Callout 4"/>
          <p:cNvSpPr/>
          <p:nvPr/>
        </p:nvSpPr>
        <p:spPr>
          <a:xfrm>
            <a:off x="5715000" y="226435"/>
            <a:ext cx="1905000" cy="1371600"/>
          </a:xfrm>
          <a:prstGeom prst="wedgeRoundRectCallout">
            <a:avLst>
              <a:gd name="adj1" fmla="val 80985"/>
              <a:gd name="adj2" fmla="val -3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Beware of foreign alliances and political parties</a:t>
            </a:r>
            <a:endParaRPr lang="en-US" dirty="0"/>
          </a:p>
        </p:txBody>
      </p:sp>
      <p:pic>
        <p:nvPicPr>
          <p:cNvPr id="6" name="Picture 2" descr="File:Thomas Jefferson by Rembrandt Peale 1805 crop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222"/>
            <a:ext cx="2903465" cy="332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33400" y="457200"/>
            <a:ext cx="2286000" cy="1524000"/>
          </a:xfrm>
          <a:prstGeom prst="wedgeRoundRectCallout">
            <a:avLst>
              <a:gd name="adj1" fmla="val 70076"/>
              <a:gd name="adj2" fmla="val 26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Viva La France!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27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Multiple-Choice and Short Answer Questions:</a:t>
            </a:r>
          </a:p>
          <a:p>
            <a:pPr lvl="1"/>
            <a:r>
              <a:rPr lang="en-US" sz="2400" dirty="0" smtClean="0"/>
              <a:t>Washington’s Farewell Address</a:t>
            </a:r>
          </a:p>
          <a:p>
            <a:pPr lvl="1"/>
            <a:r>
              <a:rPr lang="en-US" sz="2400" dirty="0" smtClean="0"/>
              <a:t>Northwest Land Ordinance – achievements, how could it be seen as sectional tension?</a:t>
            </a:r>
          </a:p>
          <a:p>
            <a:pPr lvl="1"/>
            <a:r>
              <a:rPr lang="en-US" sz="2400" dirty="0" smtClean="0"/>
              <a:t>Reasons for the development of political parties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Essay Questions:</a:t>
            </a:r>
          </a:p>
          <a:p>
            <a:pPr lvl="1"/>
            <a:r>
              <a:rPr lang="en-US" sz="2400" dirty="0" smtClean="0"/>
              <a:t>Issues that led to the creation of political parties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3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609599"/>
            <a:ext cx="8229600" cy="484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See You Back Here For Key Concept 4.1!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4510920" cy="4762033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3200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Thanks for watching</a:t>
            </a:r>
            <a:endParaRPr lang="en-US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Please subscribe and share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Good luck in May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You’re brilliant!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05000"/>
            <a:ext cx="2794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4261</TotalTime>
  <Words>756</Words>
  <Application>Microsoft Office PowerPoint</Application>
  <PresentationFormat>On-screen Show (4:3)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Impact</vt:lpstr>
      <vt:lpstr>Rockwell</vt:lpstr>
      <vt:lpstr>Wingdings 2</vt:lpstr>
      <vt:lpstr>Inkwell</vt:lpstr>
      <vt:lpstr>APUSH Review: Key Concept 3.3 </vt:lpstr>
      <vt:lpstr>The New Curriculum</vt:lpstr>
      <vt:lpstr>Key Concept 3.3, I</vt:lpstr>
      <vt:lpstr>Key Concept 3.3, I</vt:lpstr>
      <vt:lpstr>Key Concept 3.3, II</vt:lpstr>
      <vt:lpstr>Key Concept 3.3, II</vt:lpstr>
      <vt:lpstr>Test Tips</vt:lpstr>
      <vt:lpstr>See You Back Here For Key Concept 4.1!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Ashley E Cirbo</cp:lastModifiedBy>
  <cp:revision>203</cp:revision>
  <dcterms:created xsi:type="dcterms:W3CDTF">2013-11-22T00:02:11Z</dcterms:created>
  <dcterms:modified xsi:type="dcterms:W3CDTF">2015-10-08T01:45:26Z</dcterms:modified>
</cp:coreProperties>
</file>