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D887-8BE9-41C5-B418-10F3F525B4B3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91D7-7307-48AE-B259-720422560A9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D887-8BE9-41C5-B418-10F3F525B4B3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91D7-7307-48AE-B259-720422560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D887-8BE9-41C5-B418-10F3F525B4B3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91D7-7307-48AE-B259-720422560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D887-8BE9-41C5-B418-10F3F525B4B3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91D7-7307-48AE-B259-720422560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D887-8BE9-41C5-B418-10F3F525B4B3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91D7-7307-48AE-B259-720422560A9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D887-8BE9-41C5-B418-10F3F525B4B3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91D7-7307-48AE-B259-720422560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D887-8BE9-41C5-B418-10F3F525B4B3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91D7-7307-48AE-B259-720422560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D887-8BE9-41C5-B418-10F3F525B4B3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91D7-7307-48AE-B259-720422560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D887-8BE9-41C5-B418-10F3F525B4B3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91D7-7307-48AE-B259-720422560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D887-8BE9-41C5-B418-10F3F525B4B3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91D7-7307-48AE-B259-720422560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D887-8BE9-41C5-B418-10F3F525B4B3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ED591D7-7307-48AE-B259-720422560A9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33D887-8BE9-41C5-B418-10F3F525B4B3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D591D7-7307-48AE-B259-720422560A9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4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295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 Mingling of 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South:</a:t>
            </a:r>
          </a:p>
          <a:p>
            <a:pPr lvl="1" eaLnBrk="1" hangingPunct="1"/>
            <a:r>
              <a:rPr lang="en-US" dirty="0" smtClean="0"/>
              <a:t>Mainly Anglo-Saxon, with 20% of population as Africans in the form of slaves</a:t>
            </a:r>
          </a:p>
          <a:p>
            <a:pPr eaLnBrk="1" hangingPunct="1"/>
            <a:r>
              <a:rPr lang="en-US" dirty="0" smtClean="0"/>
              <a:t>New England Colonies:</a:t>
            </a:r>
          </a:p>
          <a:p>
            <a:pPr lvl="1" eaLnBrk="1" hangingPunct="1"/>
            <a:r>
              <a:rPr lang="en-US" dirty="0" smtClean="0"/>
              <a:t>Least diverse due to Puritan roots.</a:t>
            </a:r>
          </a:p>
          <a:p>
            <a:pPr eaLnBrk="1" hangingPunct="1"/>
            <a:r>
              <a:rPr lang="en-US" dirty="0" smtClean="0"/>
              <a:t>Middle Colonies:</a:t>
            </a:r>
          </a:p>
          <a:p>
            <a:pPr lvl="1" eaLnBrk="1" hangingPunct="1"/>
            <a:r>
              <a:rPr lang="en-US" dirty="0" smtClean="0"/>
              <a:t>Received the most amount of white immigrants, especially Pennsylvania</a:t>
            </a:r>
          </a:p>
          <a:p>
            <a:pPr eaLnBrk="1" hangingPunct="1"/>
            <a:r>
              <a:rPr lang="en-US" dirty="0" smtClean="0"/>
              <a:t>Why is the South not receiving a lot of white immigrants during this time?</a:t>
            </a:r>
          </a:p>
        </p:txBody>
      </p:sp>
    </p:spTree>
    <p:extLst>
      <p:ext uri="{BB962C8B-B14F-4D97-AF65-F5344CB8AC3E}">
        <p14:creationId xmlns:p14="http://schemas.microsoft.com/office/powerpoint/2010/main" val="305532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Workday America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Slow-Growing British Population</a:t>
            </a:r>
          </a:p>
          <a:p>
            <a:pPr eaLnBrk="1" hangingPunct="1"/>
            <a:r>
              <a:rPr lang="en-US" smtClean="0"/>
              <a:t>Leads to colonists to look elsewhere to sell their goods</a:t>
            </a:r>
          </a:p>
          <a:p>
            <a:pPr lvl="1" eaLnBrk="1" hangingPunct="1"/>
            <a:r>
              <a:rPr lang="en-US" smtClean="0"/>
              <a:t>By 1775, bulk of tobacco is being sold to France and other European countries</a:t>
            </a:r>
          </a:p>
          <a:p>
            <a:pPr eaLnBrk="1" hangingPunct="1"/>
            <a:r>
              <a:rPr lang="en-US" smtClean="0"/>
              <a:t>This goes against the idea of </a:t>
            </a:r>
            <a:r>
              <a:rPr lang="en-US" b="1" i="1" u="sng" smtClean="0"/>
              <a:t>mercantilism</a:t>
            </a:r>
          </a:p>
          <a:p>
            <a:pPr lvl="1" eaLnBrk="1" hangingPunct="1"/>
            <a:r>
              <a:rPr lang="en-US" smtClean="0"/>
              <a:t>How?</a:t>
            </a:r>
          </a:p>
          <a:p>
            <a:pPr eaLnBrk="1" hangingPunct="1"/>
            <a:r>
              <a:rPr lang="en-US" smtClean="0"/>
              <a:t>Adds to the conflict between the colonists and Britain</a:t>
            </a:r>
          </a:p>
        </p:txBody>
      </p:sp>
      <p:pic>
        <p:nvPicPr>
          <p:cNvPr id="3074" name="Picture 2" descr="https://encrypted-tbn0.gstatic.com/images?q=tbn:ANd9GcRs4T6FnUtV_wKz2wVLvAhmuj10R--8LJ0Fhv6WD7fou4tRALS_u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"/>
            <a:ext cx="4587875" cy="321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8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Great Awakening (Puritans)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More individuals “convert” and become active in religion again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Religious Revival in the 1730s &amp; 40s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i="1" u="sng" dirty="0" smtClean="0"/>
              <a:t>First mass social movement in American History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Causes: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Boring sermons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i="1" u="sng" dirty="0" err="1" smtClean="0"/>
              <a:t>Arminianism</a:t>
            </a:r>
            <a:endParaRPr lang="en-US" b="1" i="1" u="sng" dirty="0" smtClean="0"/>
          </a:p>
          <a:p>
            <a:pPr lvl="2" eaLnBrk="1" hangingPunct="1"/>
            <a:r>
              <a:rPr lang="en-US" sz="2200" dirty="0" smtClean="0"/>
              <a:t>Directly challenged Calvinism’s predestination doctrine </a:t>
            </a:r>
          </a:p>
          <a:p>
            <a:pPr lvl="2" eaLnBrk="1" hangingPunct="1"/>
            <a:r>
              <a:rPr lang="en-US" sz="2200" dirty="0" smtClean="0"/>
              <a:t>Belief that individual freewill, not God, determined a person’s eternal fate</a:t>
            </a:r>
          </a:p>
          <a:p>
            <a:pPr lvl="2" eaLnBrk="1" hangingPunct="1"/>
            <a:r>
              <a:rPr lang="en-US" sz="2200" dirty="0" smtClean="0"/>
              <a:t>This directly challenges Puritan beliefs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261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295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Key People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Jonathan Edwards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Credited with starting the Great Awakening in 1734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smtClean="0"/>
              <a:t>Sinners in the Hands of an Angry God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Hell was “paved with the skulls of unbaptized children”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George Whitefield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Used an electrifying new style of preaching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Many people were “saved” during his sermons</a:t>
            </a:r>
          </a:p>
          <a:p>
            <a:pPr eaLnBrk="1" hangingPunct="1"/>
            <a:endParaRPr lang="en-US" smtClean="0"/>
          </a:p>
        </p:txBody>
      </p:sp>
      <p:pic>
        <p:nvPicPr>
          <p:cNvPr id="1026" name="Picture 2" descr="http://ts1.mm.bing.net/th?id=H.4711854851031368&amp;pid=1.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52400"/>
            <a:ext cx="22193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s4.mm.bing.net/th?id=H.5004655627144435&amp;pid=1.7&amp;w=164&amp;h=155&amp;c=7&amp;rs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80" y="173182"/>
            <a:ext cx="1792720" cy="169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22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295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Effects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“Old light” vs. “New Light”</a:t>
            </a:r>
          </a:p>
          <a:p>
            <a:pPr lvl="1" eaLnBrk="1" hangingPunct="1"/>
            <a:r>
              <a:rPr lang="en-US" sz="2400" dirty="0" smtClean="0"/>
              <a:t>“New Light” centers: Princeton, Brown, Rutgers, and Dartmouth</a:t>
            </a:r>
          </a:p>
          <a:p>
            <a:pPr eaLnBrk="1" hangingPunct="1"/>
            <a:r>
              <a:rPr lang="en-US" sz="2800" dirty="0" smtClean="0"/>
              <a:t>Increasing competitiveness of churches</a:t>
            </a:r>
          </a:p>
          <a:p>
            <a:pPr lvl="1" eaLnBrk="1" hangingPunct="1"/>
            <a:r>
              <a:rPr lang="en-US" sz="2400" dirty="0" smtClean="0"/>
              <a:t>Strong democratic component</a:t>
            </a:r>
          </a:p>
          <a:p>
            <a:pPr lvl="1" eaLnBrk="1" hangingPunct="1"/>
            <a:r>
              <a:rPr lang="en-US" sz="2400" dirty="0" smtClean="0"/>
              <a:t>People increasingly had more choice with religion</a:t>
            </a:r>
          </a:p>
          <a:p>
            <a:pPr lvl="1" eaLnBrk="1" hangingPunct="1"/>
            <a:r>
              <a:rPr lang="en-US" sz="2400" dirty="0" smtClean="0"/>
              <a:t>Another important example of </a:t>
            </a:r>
            <a:r>
              <a:rPr lang="en-US" sz="2400" b="1" i="1" u="sng" dirty="0" smtClean="0"/>
              <a:t>resistance to established authority</a:t>
            </a:r>
          </a:p>
        </p:txBody>
      </p:sp>
    </p:spTree>
    <p:extLst>
      <p:ext uri="{BB962C8B-B14F-4D97-AF65-F5344CB8AC3E}">
        <p14:creationId xmlns:p14="http://schemas.microsoft.com/office/powerpoint/2010/main" val="207096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 during Colonial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i="1" dirty="0" smtClean="0"/>
              <a:t>Poor Richard’s Almanac</a:t>
            </a:r>
            <a:r>
              <a:rPr lang="en-US" dirty="0" smtClean="0"/>
              <a:t> (Ben Franklin)</a:t>
            </a:r>
            <a:endParaRPr lang="en-US" i="1" dirty="0" smtClean="0"/>
          </a:p>
          <a:p>
            <a:pPr lvl="1">
              <a:defRPr/>
            </a:pPr>
            <a:r>
              <a:rPr lang="en-US" dirty="0" smtClean="0"/>
              <a:t>Contained sayings from the thinkers of the age and emphasized virtues of thrift and common sense. </a:t>
            </a:r>
          </a:p>
          <a:p>
            <a:pPr lvl="1">
              <a:defRPr/>
            </a:pPr>
            <a:r>
              <a:rPr lang="en-US" dirty="0" smtClean="0"/>
              <a:t> The book was more widely read in America than anything except the Bible.</a:t>
            </a:r>
          </a:p>
          <a:p>
            <a:pPr>
              <a:defRPr/>
            </a:pPr>
            <a:r>
              <a:rPr lang="en-US" dirty="0" smtClean="0"/>
              <a:t>John Peter Zenger</a:t>
            </a:r>
          </a:p>
          <a:p>
            <a:pPr lvl="1">
              <a:defRPr/>
            </a:pPr>
            <a:r>
              <a:rPr lang="en-US" dirty="0" smtClean="0"/>
              <a:t>Newspaper printer, assailed the royal governor in the paper</a:t>
            </a:r>
          </a:p>
          <a:p>
            <a:pPr lvl="1">
              <a:defRPr/>
            </a:pPr>
            <a:r>
              <a:rPr lang="en-US" dirty="0" smtClean="0"/>
              <a:t>Charged with libel, defended by A. Hamilton, a former indentured servant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sz="2400" dirty="0" smtClean="0"/>
              <a:t>The decision was an achievement for </a:t>
            </a:r>
            <a:r>
              <a:rPr lang="en-US" sz="2400" b="1" i="1" u="sng" dirty="0" smtClean="0"/>
              <a:t>freedom of the press</a:t>
            </a:r>
            <a:r>
              <a:rPr lang="en-US" sz="2400" dirty="0" smtClean="0"/>
              <a:t> and for democracy. Newspapers were now </a:t>
            </a:r>
            <a:r>
              <a:rPr lang="en-US" sz="2400" b="1" i="1" u="sng" dirty="0" smtClean="0"/>
              <a:t>free to print responsible criticisms of powerful officials if they were true</a:t>
            </a:r>
            <a:r>
              <a:rPr lang="en-US" sz="2400" b="1" i="1" u="sng" dirty="0" smtClean="0"/>
              <a:t>.</a:t>
            </a:r>
            <a:r>
              <a:rPr lang="en-US" sz="2400" i="1" dirty="0" smtClean="0"/>
              <a:t> (see 1</a:t>
            </a:r>
            <a:r>
              <a:rPr lang="en-US" sz="2400" i="1" baseline="30000" dirty="0" smtClean="0"/>
              <a:t>st</a:t>
            </a:r>
            <a:r>
              <a:rPr lang="en-US" sz="2400" i="1" dirty="0" smtClean="0"/>
              <a:t> Amendment)</a:t>
            </a:r>
            <a:endParaRPr lang="en-US" sz="2400" b="1" i="1" u="sng" dirty="0" smtClean="0"/>
          </a:p>
          <a:p>
            <a:endParaRPr lang="en-US" dirty="0"/>
          </a:p>
        </p:txBody>
      </p:sp>
      <p:pic>
        <p:nvPicPr>
          <p:cNvPr id="2050" name="Picture 2" descr="https://encrypted-tbn0.gstatic.com/images?q=tbn:ANd9GcRYz2z2oAvM9S9AAKusfRN04Foe88jcMCW_InPB2TX5PkAXscyvFZhjDSiii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52400"/>
            <a:ext cx="2457450" cy="245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2.gstatic.com/images?q=tbn:ANd9GcQSgwFPuaeMeaiF-spPfVA0v3IkYkD_APkL-Yk3SudZzrEXTpl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990600"/>
            <a:ext cx="18669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4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 Comments? Suggestions?</a:t>
            </a:r>
          </a:p>
          <a:p>
            <a:pPr lvl="1"/>
            <a:r>
              <a:rPr lang="en-US" dirty="0" smtClean="0"/>
              <a:t>Email me (Cirbo)</a:t>
            </a:r>
          </a:p>
          <a:p>
            <a:r>
              <a:rPr lang="en-US" dirty="0" smtClean="0"/>
              <a:t>Good luck!</a:t>
            </a:r>
            <a:endParaRPr lang="en-US" dirty="0"/>
          </a:p>
        </p:txBody>
      </p:sp>
      <p:pic>
        <p:nvPicPr>
          <p:cNvPr id="4098" name="Picture 2" descr="https://encrypted-tbn3.gstatic.com/images?q=tbn:ANd9GcR8iGtrt9EkK972a0umJTMC-iJZgepAuRfDXVnqsdABPQ3nOYK1Z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352800"/>
            <a:ext cx="2590800" cy="338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4343400" y="3048000"/>
            <a:ext cx="3505200" cy="17526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You know what’s cooler than discovering electricity? Visiting Mr. Norris’ APUSHReview.com website for cool videos!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886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228</TotalTime>
  <Words>406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Constantia</vt:lpstr>
      <vt:lpstr>Wingdings 2</vt:lpstr>
      <vt:lpstr>Wingdings 3</vt:lpstr>
      <vt:lpstr>Flow</vt:lpstr>
      <vt:lpstr>Chapter 5</vt:lpstr>
      <vt:lpstr>A Mingling of Races</vt:lpstr>
      <vt:lpstr>Workday America</vt:lpstr>
      <vt:lpstr>The Great Awakening (Puritans)</vt:lpstr>
      <vt:lpstr>Key People</vt:lpstr>
      <vt:lpstr>Effects</vt:lpstr>
      <vt:lpstr>Press during Colonial Times</vt:lpstr>
      <vt:lpstr>That’s 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#5</dc:title>
  <dc:creator>Adam Norris</dc:creator>
  <cp:lastModifiedBy>Matthew Cirbo</cp:lastModifiedBy>
  <cp:revision>5</cp:revision>
  <dcterms:created xsi:type="dcterms:W3CDTF">2013-01-08T22:33:05Z</dcterms:created>
  <dcterms:modified xsi:type="dcterms:W3CDTF">2015-09-09T14:11:53Z</dcterms:modified>
</cp:coreProperties>
</file>