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notesMasterIdLst>
    <p:notesMasterId r:id="rId14"/>
  </p:notesMasterIdLst>
  <p:sldIdLst>
    <p:sldId id="257" r:id="rId2"/>
    <p:sldId id="262" r:id="rId3"/>
    <p:sldId id="263" r:id="rId4"/>
    <p:sldId id="268" r:id="rId5"/>
    <p:sldId id="264" r:id="rId6"/>
    <p:sldId id="270" r:id="rId7"/>
    <p:sldId id="271" r:id="rId8"/>
    <p:sldId id="265" r:id="rId9"/>
    <p:sldId id="272" r:id="rId10"/>
    <p:sldId id="273" r:id="rId11"/>
    <p:sldId id="261" r:id="rId12"/>
    <p:sldId id="25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A0CA6-8DE7-4347-8190-B847254007B5}" type="datetimeFigureOut">
              <a:rPr lang="en-US" smtClean="0"/>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E6764-CBA3-4FB9-BB65-97D2950C432C}" type="slidenum">
              <a:rPr lang="en-US" smtClean="0"/>
              <a:t>‹#›</a:t>
            </a:fld>
            <a:endParaRPr lang="en-US"/>
          </a:p>
        </p:txBody>
      </p:sp>
    </p:spTree>
    <p:extLst>
      <p:ext uri="{BB962C8B-B14F-4D97-AF65-F5344CB8AC3E}">
        <p14:creationId xmlns:p14="http://schemas.microsoft.com/office/powerpoint/2010/main" val="302857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1</a:t>
            </a:fld>
            <a:endParaRPr lang="en-US"/>
          </a:p>
        </p:txBody>
      </p:sp>
    </p:spTree>
    <p:extLst>
      <p:ext uri="{BB962C8B-B14F-4D97-AF65-F5344CB8AC3E}">
        <p14:creationId xmlns:p14="http://schemas.microsoft.com/office/powerpoint/2010/main" val="138502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10</a:t>
            </a:fld>
            <a:endParaRPr lang="en-US"/>
          </a:p>
        </p:txBody>
      </p:sp>
    </p:spTree>
    <p:extLst>
      <p:ext uri="{BB962C8B-B14F-4D97-AF65-F5344CB8AC3E}">
        <p14:creationId xmlns:p14="http://schemas.microsoft.com/office/powerpoint/2010/main" val="2792135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11</a:t>
            </a:fld>
            <a:endParaRPr lang="en-US"/>
          </a:p>
        </p:txBody>
      </p:sp>
    </p:spTree>
    <p:extLst>
      <p:ext uri="{BB962C8B-B14F-4D97-AF65-F5344CB8AC3E}">
        <p14:creationId xmlns:p14="http://schemas.microsoft.com/office/powerpoint/2010/main" val="3390591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12</a:t>
            </a:fld>
            <a:endParaRPr lang="en-US"/>
          </a:p>
        </p:txBody>
      </p:sp>
    </p:spTree>
    <p:extLst>
      <p:ext uri="{BB962C8B-B14F-4D97-AF65-F5344CB8AC3E}">
        <p14:creationId xmlns:p14="http://schemas.microsoft.com/office/powerpoint/2010/main" val="104563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2</a:t>
            </a:fld>
            <a:endParaRPr lang="en-US"/>
          </a:p>
        </p:txBody>
      </p:sp>
    </p:spTree>
    <p:extLst>
      <p:ext uri="{BB962C8B-B14F-4D97-AF65-F5344CB8AC3E}">
        <p14:creationId xmlns:p14="http://schemas.microsoft.com/office/powerpoint/2010/main" val="87831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3</a:t>
            </a:fld>
            <a:endParaRPr lang="en-US"/>
          </a:p>
        </p:txBody>
      </p:sp>
    </p:spTree>
    <p:extLst>
      <p:ext uri="{BB962C8B-B14F-4D97-AF65-F5344CB8AC3E}">
        <p14:creationId xmlns:p14="http://schemas.microsoft.com/office/powerpoint/2010/main" val="101108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4</a:t>
            </a:fld>
            <a:endParaRPr lang="en-US"/>
          </a:p>
        </p:txBody>
      </p:sp>
    </p:spTree>
    <p:extLst>
      <p:ext uri="{BB962C8B-B14F-4D97-AF65-F5344CB8AC3E}">
        <p14:creationId xmlns:p14="http://schemas.microsoft.com/office/powerpoint/2010/main" val="2921100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5</a:t>
            </a:fld>
            <a:endParaRPr lang="en-US"/>
          </a:p>
        </p:txBody>
      </p:sp>
    </p:spTree>
    <p:extLst>
      <p:ext uri="{BB962C8B-B14F-4D97-AF65-F5344CB8AC3E}">
        <p14:creationId xmlns:p14="http://schemas.microsoft.com/office/powerpoint/2010/main" val="3751309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6</a:t>
            </a:fld>
            <a:endParaRPr lang="en-US"/>
          </a:p>
        </p:txBody>
      </p:sp>
    </p:spTree>
    <p:extLst>
      <p:ext uri="{BB962C8B-B14F-4D97-AF65-F5344CB8AC3E}">
        <p14:creationId xmlns:p14="http://schemas.microsoft.com/office/powerpoint/2010/main" val="215060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7</a:t>
            </a:fld>
            <a:endParaRPr lang="en-US"/>
          </a:p>
        </p:txBody>
      </p:sp>
    </p:spTree>
    <p:extLst>
      <p:ext uri="{BB962C8B-B14F-4D97-AF65-F5344CB8AC3E}">
        <p14:creationId xmlns:p14="http://schemas.microsoft.com/office/powerpoint/2010/main" val="2357593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8</a:t>
            </a:fld>
            <a:endParaRPr lang="en-US"/>
          </a:p>
        </p:txBody>
      </p:sp>
    </p:spTree>
    <p:extLst>
      <p:ext uri="{BB962C8B-B14F-4D97-AF65-F5344CB8AC3E}">
        <p14:creationId xmlns:p14="http://schemas.microsoft.com/office/powerpoint/2010/main" val="1223453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9</a:t>
            </a:fld>
            <a:endParaRPr lang="en-US"/>
          </a:p>
        </p:txBody>
      </p:sp>
    </p:spTree>
    <p:extLst>
      <p:ext uri="{BB962C8B-B14F-4D97-AF65-F5344CB8AC3E}">
        <p14:creationId xmlns:p14="http://schemas.microsoft.com/office/powerpoint/2010/main" val="368843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CE85ECF-9851-4026-B03A-BBA29FF78CD3}" type="datetimeFigureOut">
              <a:rPr lang="en-US" smtClean="0"/>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CE85ECF-9851-4026-B03A-BBA29FF78CD3}" type="datetimeFigureOut">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85ECF-9851-4026-B03A-BBA29FF78CD3}" type="datetimeFigureOut">
              <a:rPr lang="en-US" smtClean="0"/>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ACE85ECF-9851-4026-B03A-BBA29FF78CD3}" type="datetimeFigureOut">
              <a:rPr lang="en-US" smtClean="0"/>
              <a:t>10/7/2015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EB744767-E251-4230-A169-9459BFC010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0"/>
            <a:ext cx="8610600" cy="2595025"/>
          </a:xfrm>
        </p:spPr>
        <p:txBody>
          <a:bodyPr>
            <a:noAutofit/>
          </a:bodyPr>
          <a:lstStyle/>
          <a:p>
            <a:pPr algn="ctr"/>
            <a:r>
              <a:rPr lang="en-US" sz="5400" dirty="0" smtClean="0"/>
              <a:t>APUSH Review: Key </a:t>
            </a:r>
            <a:r>
              <a:rPr lang="en-US" sz="5400" dirty="0"/>
              <a:t>Concept </a:t>
            </a:r>
            <a:r>
              <a:rPr lang="en-US" sz="5400" dirty="0" smtClean="0"/>
              <a:t>2.1</a:t>
            </a:r>
            <a:r>
              <a:rPr lang="en-US" sz="5400" dirty="0"/>
              <a:t/>
            </a:r>
            <a:br>
              <a:rPr lang="en-US" sz="5400" dirty="0"/>
            </a:br>
            <a:endParaRPr lang="en-US" sz="5400" dirty="0"/>
          </a:p>
        </p:txBody>
      </p:sp>
      <p:sp>
        <p:nvSpPr>
          <p:cNvPr id="3" name="Subtitle 2"/>
          <p:cNvSpPr>
            <a:spLocks noGrp="1"/>
          </p:cNvSpPr>
          <p:nvPr>
            <p:ph type="subTitle" idx="1"/>
          </p:nvPr>
        </p:nvSpPr>
        <p:spPr>
          <a:xfrm>
            <a:off x="1676400" y="4495800"/>
            <a:ext cx="6553200" cy="838200"/>
          </a:xfrm>
        </p:spPr>
        <p:txBody>
          <a:bodyPr>
            <a:noAutofit/>
          </a:bodyPr>
          <a:lstStyle/>
          <a:p>
            <a:r>
              <a:rPr lang="en-US" dirty="0" smtClean="0"/>
              <a:t>Everything You Need To </a:t>
            </a:r>
            <a:r>
              <a:rPr lang="en-US" dirty="0"/>
              <a:t>K</a:t>
            </a:r>
            <a:r>
              <a:rPr lang="en-US" dirty="0" smtClean="0"/>
              <a:t>now About Key Concept 2.1 To Succeed In APUSH</a:t>
            </a:r>
            <a:endParaRPr lang="en-US" dirty="0"/>
          </a:p>
        </p:txBody>
      </p:sp>
      <p:sp>
        <p:nvSpPr>
          <p:cNvPr id="5" name="Title 3"/>
          <p:cNvSpPr txBox="1">
            <a:spLocks/>
          </p:cNvSpPr>
          <p:nvPr/>
        </p:nvSpPr>
        <p:spPr>
          <a:xfrm>
            <a:off x="457200" y="762000"/>
            <a:ext cx="8229600" cy="1295400"/>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dirty="0" smtClean="0">
                <a:solidFill>
                  <a:srgbClr val="00B050"/>
                </a:solidFill>
              </a:rPr>
              <a:t>Period 2: 1607 - 1754</a:t>
            </a:r>
            <a:endParaRPr lang="en-US" dirty="0">
              <a:solidFill>
                <a:srgbClr val="00B050"/>
              </a:solidFill>
            </a:endParaRPr>
          </a:p>
        </p:txBody>
      </p:sp>
      <p:sp>
        <p:nvSpPr>
          <p:cNvPr id="6" name="Oval 5"/>
          <p:cNvSpPr/>
          <p:nvPr/>
        </p:nvSpPr>
        <p:spPr>
          <a:xfrm>
            <a:off x="2209800" y="5410200"/>
            <a:ext cx="5029200" cy="1219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FF0000"/>
                </a:solidFill>
              </a:rPr>
              <a:t>Updated for the 2015 revisions</a:t>
            </a:r>
            <a:endParaRPr lang="en-US" sz="3200" dirty="0">
              <a:solidFill>
                <a:srgbClr val="FF0000"/>
              </a:solidFill>
            </a:endParaRPr>
          </a:p>
        </p:txBody>
      </p:sp>
    </p:spTree>
    <p:extLst>
      <p:ext uri="{BB962C8B-B14F-4D97-AF65-F5344CB8AC3E}">
        <p14:creationId xmlns:p14="http://schemas.microsoft.com/office/powerpoint/2010/main" val="3630598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pPr algn="ctr"/>
            <a:r>
              <a:rPr lang="en-US" dirty="0" smtClean="0"/>
              <a:t>Key Concept 2.1, III</a:t>
            </a:r>
            <a:endParaRPr lang="en-US" dirty="0"/>
          </a:p>
        </p:txBody>
      </p:sp>
      <p:sp>
        <p:nvSpPr>
          <p:cNvPr id="3" name="Content Placeholder 2"/>
          <p:cNvSpPr>
            <a:spLocks noGrp="1"/>
          </p:cNvSpPr>
          <p:nvPr>
            <p:ph idx="1"/>
          </p:nvPr>
        </p:nvSpPr>
        <p:spPr>
          <a:xfrm>
            <a:off x="0" y="990600"/>
            <a:ext cx="9144000" cy="5867400"/>
          </a:xfrm>
        </p:spPr>
        <p:txBody>
          <a:bodyPr>
            <a:noAutofit/>
          </a:bodyPr>
          <a:lstStyle/>
          <a:p>
            <a:r>
              <a:rPr lang="en-US" dirty="0" smtClean="0"/>
              <a:t>E) British and Native American conflicts:</a:t>
            </a:r>
          </a:p>
          <a:p>
            <a:pPr lvl="1"/>
            <a:r>
              <a:rPr lang="en-US" sz="2000" dirty="0" smtClean="0"/>
              <a:t>Were caused by:</a:t>
            </a:r>
          </a:p>
          <a:p>
            <a:pPr lvl="2"/>
            <a:r>
              <a:rPr lang="en-US" sz="1800" dirty="0" smtClean="0"/>
              <a:t>Competition over land, resources, and boundaries</a:t>
            </a:r>
          </a:p>
          <a:p>
            <a:pPr lvl="1"/>
            <a:r>
              <a:rPr lang="en-US" sz="2000" dirty="0" smtClean="0"/>
              <a:t>Led to military conflicts:</a:t>
            </a:r>
          </a:p>
          <a:p>
            <a:pPr lvl="2"/>
            <a:r>
              <a:rPr lang="en-US" sz="1800" b="1" dirty="0" err="1" smtClean="0"/>
              <a:t>Metacom’s</a:t>
            </a:r>
            <a:r>
              <a:rPr lang="en-US" sz="1800" dirty="0" smtClean="0"/>
              <a:t> War (King Philip’s War) – see video in description</a:t>
            </a:r>
          </a:p>
          <a:p>
            <a:pPr lvl="3"/>
            <a:r>
              <a:rPr lang="en-US" sz="1600" dirty="0" smtClean="0"/>
              <a:t>Conflict between Natives and British colonists in New England</a:t>
            </a:r>
          </a:p>
          <a:p>
            <a:pPr lvl="3"/>
            <a:r>
              <a:rPr lang="en-US" sz="1600" dirty="0" smtClean="0"/>
              <a:t>Natives were defeated, not much of a threat thereafter in New England</a:t>
            </a:r>
          </a:p>
          <a:p>
            <a:endParaRPr lang="en-US" sz="2000" dirty="0" smtClean="0"/>
          </a:p>
          <a:p>
            <a:r>
              <a:rPr lang="en-US" sz="2000" dirty="0" smtClean="0"/>
              <a:t>F) Spanish and Native American resistance:</a:t>
            </a:r>
          </a:p>
          <a:p>
            <a:pPr lvl="1"/>
            <a:r>
              <a:rPr lang="en-US" sz="2000" dirty="0" smtClean="0"/>
              <a:t>Pueblo Revolt: Pueblo Indians successfully overthrew the Spanish for 12 years</a:t>
            </a:r>
          </a:p>
          <a:p>
            <a:pPr lvl="1"/>
            <a:r>
              <a:rPr lang="en-US" sz="2000" dirty="0" smtClean="0"/>
              <a:t>After the Spanish regained control, they became more accommodating to Native American culture, particularly religion</a:t>
            </a:r>
          </a:p>
          <a:p>
            <a:endParaRPr lang="en-US" sz="1800" dirty="0" smtClean="0"/>
          </a:p>
        </p:txBody>
      </p:sp>
      <p:pic>
        <p:nvPicPr>
          <p:cNvPr id="4" name="Picture 2" descr="http://upload.wikimedia.org/wikipedia/commons/a/a9/Ansel_Adams_-_National_Archives_79-AA-A0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1278"/>
            <a:ext cx="5638800" cy="39710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8849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4"/>
                                        </p:tgtEl>
                                        <p:attrNameLst>
                                          <p:attrName>ppt_x</p:attrName>
                                        </p:attrNameLst>
                                      </p:cBhvr>
                                      <p:tavLst>
                                        <p:tav tm="0">
                                          <p:val>
                                            <p:strVal val="ppt_x"/>
                                          </p:val>
                                        </p:tav>
                                        <p:tav tm="100000">
                                          <p:val>
                                            <p:strVal val="ppt_x"/>
                                          </p:val>
                                        </p:tav>
                                      </p:tavLst>
                                    </p:anim>
                                    <p:anim calcmode="lin" valueType="num">
                                      <p:cBhvr additive="base">
                                        <p:cTn id="49" dur="500"/>
                                        <p:tgtEl>
                                          <p:spTgt spid="4"/>
                                        </p:tgtEl>
                                        <p:attrNameLst>
                                          <p:attrName>ppt_y</p:attrName>
                                        </p:attrNameLst>
                                      </p:cBhvr>
                                      <p:tavLst>
                                        <p:tav tm="0">
                                          <p:val>
                                            <p:strVal val="ppt_y"/>
                                          </p:val>
                                        </p:tav>
                                        <p:tav tm="100000">
                                          <p:val>
                                            <p:strVal val="1+ppt_h/2"/>
                                          </p:val>
                                        </p:tav>
                                      </p:tavLst>
                                    </p:anim>
                                    <p:set>
                                      <p:cBhvr>
                                        <p:cTn id="5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Tips</a:t>
            </a:r>
            <a:endParaRPr lang="en-US" dirty="0"/>
          </a:p>
        </p:txBody>
      </p:sp>
      <p:sp>
        <p:nvSpPr>
          <p:cNvPr id="3" name="Content Placeholder 2"/>
          <p:cNvSpPr>
            <a:spLocks noGrp="1"/>
          </p:cNvSpPr>
          <p:nvPr>
            <p:ph idx="1"/>
          </p:nvPr>
        </p:nvSpPr>
        <p:spPr>
          <a:xfrm>
            <a:off x="549275" y="1600200"/>
            <a:ext cx="8042276" cy="4800599"/>
          </a:xfrm>
        </p:spPr>
        <p:txBody>
          <a:bodyPr>
            <a:normAutofit/>
          </a:bodyPr>
          <a:lstStyle/>
          <a:p>
            <a:r>
              <a:rPr lang="en-US" dirty="0" smtClean="0"/>
              <a:t>Multiple-Choice and Short Answer Questions:</a:t>
            </a:r>
          </a:p>
          <a:p>
            <a:pPr lvl="1"/>
            <a:r>
              <a:rPr lang="en-US" dirty="0" smtClean="0"/>
              <a:t>Goals of European colonization</a:t>
            </a:r>
          </a:p>
          <a:p>
            <a:pPr lvl="1"/>
            <a:r>
              <a:rPr lang="en-US" dirty="0" smtClean="0"/>
              <a:t>Differences between British and other colonies</a:t>
            </a:r>
          </a:p>
          <a:p>
            <a:pPr lvl="1"/>
            <a:r>
              <a:rPr lang="en-US" dirty="0" smtClean="0"/>
              <a:t>Comparing British colonies (geography, religion, economy)</a:t>
            </a:r>
          </a:p>
          <a:p>
            <a:r>
              <a:rPr lang="en-US" dirty="0" smtClean="0"/>
              <a:t>Essay Questions:</a:t>
            </a:r>
          </a:p>
          <a:p>
            <a:pPr lvl="1"/>
            <a:r>
              <a:rPr lang="en-US" dirty="0" smtClean="0"/>
              <a:t>Reasons for the development of slavery</a:t>
            </a:r>
          </a:p>
          <a:p>
            <a:pPr lvl="1"/>
            <a:r>
              <a:rPr lang="en-US" dirty="0" smtClean="0"/>
              <a:t>Comparing and Contrasting European colonization – French, Spanish, and English</a:t>
            </a:r>
          </a:p>
          <a:p>
            <a:pPr lvl="1"/>
            <a:endParaRPr lang="en-US" dirty="0" smtClean="0"/>
          </a:p>
          <a:p>
            <a:endParaRPr lang="en-US" dirty="0"/>
          </a:p>
          <a:p>
            <a:endParaRPr lang="en-US" dirty="0"/>
          </a:p>
        </p:txBody>
      </p:sp>
    </p:spTree>
    <p:extLst>
      <p:ext uri="{BB962C8B-B14F-4D97-AF65-F5344CB8AC3E}">
        <p14:creationId xmlns:p14="http://schemas.microsoft.com/office/powerpoint/2010/main" val="59082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0"/>
            <a:ext cx="8229600" cy="1066800"/>
          </a:xfrm>
        </p:spPr>
        <p:txBody>
          <a:bodyPr/>
          <a:lstStyle/>
          <a:p>
            <a:pPr algn="ctr"/>
            <a:r>
              <a:rPr lang="en-US" dirty="0" smtClean="0"/>
              <a:t>See You Back Here For Key Concept 2.2!</a:t>
            </a:r>
            <a:endParaRPr lang="en-US" dirty="0"/>
          </a:p>
        </p:txBody>
      </p:sp>
      <p:sp>
        <p:nvSpPr>
          <p:cNvPr id="2" name="Content Placeholder 1"/>
          <p:cNvSpPr>
            <a:spLocks noGrp="1"/>
          </p:cNvSpPr>
          <p:nvPr>
            <p:ph idx="1"/>
          </p:nvPr>
        </p:nvSpPr>
        <p:spPr>
          <a:xfrm>
            <a:off x="442080" y="1524000"/>
            <a:ext cx="3672720" cy="4762033"/>
          </a:xfrm>
        </p:spPr>
        <p:txBody>
          <a:bodyPr>
            <a:normAutofit/>
          </a:bodyPr>
          <a:lstStyle/>
          <a:p>
            <a:r>
              <a:rPr lang="en-US" dirty="0"/>
              <a:t>Good luck in May</a:t>
            </a:r>
          </a:p>
          <a:p>
            <a:r>
              <a:rPr lang="en-US" dirty="0"/>
              <a:t>Please subscribe and share</a:t>
            </a:r>
          </a:p>
          <a:p>
            <a:r>
              <a:rPr lang="en-US" dirty="0"/>
              <a:t>Check out </a:t>
            </a:r>
            <a:r>
              <a:rPr lang="en-US" dirty="0" err="1"/>
              <a:t>APUSHReview.com</a:t>
            </a:r>
            <a:r>
              <a:rPr lang="en-US" dirty="0"/>
              <a:t> for many </a:t>
            </a:r>
            <a:r>
              <a:rPr lang="en-US"/>
              <a:t>more </a:t>
            </a:r>
            <a:r>
              <a:rPr lang="en-US" smtClean="0"/>
              <a:t>resources</a:t>
            </a:r>
            <a:endParaRPr lang="en-US" dirty="0" smtClean="0"/>
          </a:p>
        </p:txBody>
      </p:sp>
      <p:pic>
        <p:nvPicPr>
          <p:cNvPr id="5" name="Picture 4"/>
          <p:cNvPicPr>
            <a:picLocks noChangeAspect="1"/>
          </p:cNvPicPr>
          <p:nvPr/>
        </p:nvPicPr>
        <p:blipFill>
          <a:blip r:embed="rId3"/>
          <a:stretch>
            <a:fillRect/>
          </a:stretch>
        </p:blipFill>
        <p:spPr>
          <a:xfrm>
            <a:off x="4343400" y="1600200"/>
            <a:ext cx="4487150" cy="4931748"/>
          </a:xfrm>
          <a:prstGeom prst="rect">
            <a:avLst/>
          </a:prstGeom>
        </p:spPr>
      </p:pic>
    </p:spTree>
    <p:extLst>
      <p:ext uri="{BB962C8B-B14F-4D97-AF65-F5344CB8AC3E}">
        <p14:creationId xmlns:p14="http://schemas.microsoft.com/office/powerpoint/2010/main" val="221405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a:bodyPr>
          <a:lstStyle/>
          <a:p>
            <a:pPr algn="ctr"/>
            <a:r>
              <a:rPr lang="en-US" dirty="0" smtClean="0"/>
              <a:t>The New Curriculum</a:t>
            </a:r>
            <a:endParaRPr lang="en-US" dirty="0"/>
          </a:p>
        </p:txBody>
      </p:sp>
      <p:sp>
        <p:nvSpPr>
          <p:cNvPr id="3" name="Content Placeholder 2"/>
          <p:cNvSpPr>
            <a:spLocks noGrp="1"/>
          </p:cNvSpPr>
          <p:nvPr>
            <p:ph idx="1"/>
          </p:nvPr>
        </p:nvSpPr>
        <p:spPr>
          <a:xfrm>
            <a:off x="533400" y="1447800"/>
            <a:ext cx="8305800" cy="4648200"/>
          </a:xfrm>
        </p:spPr>
        <p:txBody>
          <a:bodyPr>
            <a:normAutofit fontScale="92500" lnSpcReduction="10000"/>
          </a:bodyPr>
          <a:lstStyle/>
          <a:p>
            <a:r>
              <a:rPr lang="en-US" dirty="0" smtClean="0"/>
              <a:t>Key Concept 2.1 “Europeans developed a variety of colonization and migration patterns, influenced by different imperial goals, cultures, and the varied North American environments where they settled, and the competed with each other and American Indian for resources.”</a:t>
            </a:r>
          </a:p>
          <a:p>
            <a:pPr lvl="1"/>
            <a:r>
              <a:rPr lang="en-US" dirty="0" smtClean="0"/>
              <a:t>Page 30 of the Curriculum Framework</a:t>
            </a:r>
            <a:endParaRPr lang="en-US" dirty="0"/>
          </a:p>
          <a:p>
            <a:r>
              <a:rPr lang="en-US" dirty="0" smtClean="0"/>
              <a:t>Big ideas: </a:t>
            </a:r>
          </a:p>
          <a:p>
            <a:pPr lvl="1"/>
            <a:r>
              <a:rPr lang="en-US" dirty="0" smtClean="0">
                <a:solidFill>
                  <a:schemeClr val="tx1"/>
                </a:solidFill>
              </a:rPr>
              <a:t>What were similarities in colonization among the Spanish, French, Dutch, and English?</a:t>
            </a:r>
          </a:p>
          <a:p>
            <a:pPr lvl="1"/>
            <a:r>
              <a:rPr lang="en-US" dirty="0" smtClean="0"/>
              <a:t>What were the experiences like with Native Americans with these European countries?</a:t>
            </a:r>
          </a:p>
          <a:p>
            <a:pPr lvl="1"/>
            <a:r>
              <a:rPr lang="en-US" dirty="0" smtClean="0"/>
              <a:t>How and why did slavery evolve in these colonies?</a:t>
            </a:r>
          </a:p>
          <a:p>
            <a:pPr lvl="1"/>
            <a:r>
              <a:rPr lang="en-US" dirty="0" smtClean="0"/>
              <a:t>How did climate and geography affect British colonies?</a:t>
            </a:r>
          </a:p>
          <a:p>
            <a:pPr lvl="1"/>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374887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algn="ctr"/>
            <a:r>
              <a:rPr lang="en-US" dirty="0" smtClean="0"/>
              <a:t>Key Concept 2.1, I</a:t>
            </a:r>
            <a:endParaRPr lang="en-US" dirty="0"/>
          </a:p>
        </p:txBody>
      </p:sp>
      <p:sp>
        <p:nvSpPr>
          <p:cNvPr id="3" name="Content Placeholder 2"/>
          <p:cNvSpPr>
            <a:spLocks noGrp="1"/>
          </p:cNvSpPr>
          <p:nvPr>
            <p:ph idx="1"/>
          </p:nvPr>
        </p:nvSpPr>
        <p:spPr>
          <a:xfrm>
            <a:off x="0" y="685800"/>
            <a:ext cx="9144000" cy="6172200"/>
          </a:xfrm>
        </p:spPr>
        <p:txBody>
          <a:bodyPr>
            <a:normAutofit fontScale="62500" lnSpcReduction="20000"/>
          </a:bodyPr>
          <a:lstStyle/>
          <a:p>
            <a:r>
              <a:rPr lang="en-US" sz="2000" dirty="0" smtClean="0"/>
              <a:t>“</a:t>
            </a:r>
            <a:r>
              <a:rPr lang="en-US" dirty="0" smtClean="0"/>
              <a:t>Spanish, French, Dutch, and British colonizers had different economic and imperial goals involving land and labor that shaped the social and political development of their colonies as well as their relationships with native populations.” </a:t>
            </a:r>
            <a:r>
              <a:rPr lang="en-US" sz="2000" dirty="0" smtClean="0"/>
              <a:t>- Page 30of </a:t>
            </a:r>
            <a:r>
              <a:rPr lang="en-US" sz="2000" dirty="0"/>
              <a:t>the Curriculum Framework</a:t>
            </a:r>
          </a:p>
          <a:p>
            <a:r>
              <a:rPr lang="en-US" sz="3400" dirty="0" smtClean="0"/>
              <a:t>A) Spain established strict control over colonization and converted and exploited many natives</a:t>
            </a:r>
          </a:p>
          <a:p>
            <a:pPr lvl="1"/>
            <a:r>
              <a:rPr lang="en-US" sz="2900" dirty="0" smtClean="0"/>
              <a:t>A major goal of Spain was to make $</a:t>
            </a:r>
          </a:p>
          <a:p>
            <a:pPr lvl="2"/>
            <a:r>
              <a:rPr lang="en-US" sz="2600" dirty="0" smtClean="0"/>
              <a:t>All trade must go through a few Spanish controlled ports</a:t>
            </a:r>
          </a:p>
          <a:p>
            <a:pPr lvl="1"/>
            <a:r>
              <a:rPr lang="en-US" sz="2900" dirty="0" smtClean="0"/>
              <a:t>Small amount of Spaniards ruled indigenous population</a:t>
            </a:r>
          </a:p>
          <a:p>
            <a:pPr lvl="1"/>
            <a:r>
              <a:rPr lang="en-US" sz="2900" dirty="0" smtClean="0"/>
              <a:t>Spain sought to convert natives to Christianity, forced many into the </a:t>
            </a:r>
            <a:r>
              <a:rPr lang="en-US" sz="2900" dirty="0" err="1" smtClean="0"/>
              <a:t>encomienda</a:t>
            </a:r>
            <a:r>
              <a:rPr lang="en-US" sz="2900" dirty="0" smtClean="0"/>
              <a:t> system, and used as trading partners</a:t>
            </a:r>
          </a:p>
          <a:p>
            <a:r>
              <a:rPr lang="en-US" sz="3400" dirty="0" smtClean="0"/>
              <a:t>B) French and Dutch colonization:</a:t>
            </a:r>
          </a:p>
          <a:p>
            <a:pPr lvl="1"/>
            <a:r>
              <a:rPr lang="en-US" sz="3200" dirty="0"/>
              <a:t>Both countries sent few Europeans and built relationships with the </a:t>
            </a:r>
            <a:r>
              <a:rPr lang="en-US" sz="3200" dirty="0" smtClean="0"/>
              <a:t>Natives</a:t>
            </a:r>
            <a:endParaRPr lang="en-US" sz="2900" dirty="0" smtClean="0"/>
          </a:p>
          <a:p>
            <a:pPr lvl="1"/>
            <a:r>
              <a:rPr lang="en-US" sz="2900" dirty="0" smtClean="0"/>
              <a:t>French – intermarried with natives and built extensive trading partnerships</a:t>
            </a:r>
          </a:p>
          <a:p>
            <a:pPr lvl="2"/>
            <a:r>
              <a:rPr lang="en-US" sz="2600" i="1" dirty="0" err="1" smtClean="0"/>
              <a:t>Coureurs</a:t>
            </a:r>
            <a:r>
              <a:rPr lang="en-US" sz="2600" i="1" dirty="0" smtClean="0"/>
              <a:t> de bois</a:t>
            </a:r>
            <a:r>
              <a:rPr lang="en-US" sz="2600" dirty="0" smtClean="0"/>
              <a:t> – French fur traders – trade beaver furs; would live among natives</a:t>
            </a:r>
          </a:p>
          <a:p>
            <a:pPr lvl="1"/>
            <a:r>
              <a:rPr lang="en-US" sz="3100" dirty="0" smtClean="0"/>
              <a:t>Dutch – Like the French, the Dutch build extensive trade routes – mostly in NY</a:t>
            </a:r>
          </a:p>
          <a:p>
            <a:pPr lvl="2"/>
            <a:r>
              <a:rPr lang="en-US" sz="2600" dirty="0" smtClean="0"/>
              <a:t>Encouraged settlement of the New World – New Netherland</a:t>
            </a:r>
            <a:endParaRPr lang="en-US" dirty="0" smtClean="0"/>
          </a:p>
          <a:p>
            <a:pPr marL="0" indent="0">
              <a:buNone/>
            </a:pPr>
            <a:endParaRPr lang="en-US" dirty="0"/>
          </a:p>
          <a:p>
            <a:endParaRPr lang="en-US" dirty="0"/>
          </a:p>
        </p:txBody>
      </p:sp>
      <p:pic>
        <p:nvPicPr>
          <p:cNvPr id="7" name="Picture 6"/>
          <p:cNvPicPr>
            <a:picLocks noChangeAspect="1"/>
          </p:cNvPicPr>
          <p:nvPr/>
        </p:nvPicPr>
        <p:blipFill>
          <a:blip r:embed="rId3"/>
          <a:stretch>
            <a:fillRect/>
          </a:stretch>
        </p:blipFill>
        <p:spPr>
          <a:xfrm>
            <a:off x="2209800" y="685800"/>
            <a:ext cx="4729480" cy="3656814"/>
          </a:xfrm>
          <a:prstGeom prst="rect">
            <a:avLst/>
          </a:prstGeom>
        </p:spPr>
      </p:pic>
    </p:spTree>
    <p:extLst>
      <p:ext uri="{BB962C8B-B14F-4D97-AF65-F5344CB8AC3E}">
        <p14:creationId xmlns:p14="http://schemas.microsoft.com/office/powerpoint/2010/main" val="43576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algn="ctr"/>
            <a:r>
              <a:rPr lang="en-US" dirty="0" smtClean="0"/>
              <a:t>Key Concept 2.1, I</a:t>
            </a:r>
            <a:endParaRPr lang="en-US" dirty="0"/>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sz="3400" dirty="0"/>
              <a:t>C)English Colonization:</a:t>
            </a:r>
          </a:p>
          <a:p>
            <a:pPr lvl="1"/>
            <a:r>
              <a:rPr lang="en-US" sz="2900" dirty="0"/>
              <a:t>L</a:t>
            </a:r>
            <a:r>
              <a:rPr lang="en-US" sz="2900" dirty="0" smtClean="0"/>
              <a:t>arge </a:t>
            </a:r>
            <a:r>
              <a:rPr lang="en-US" sz="2900" dirty="0"/>
              <a:t>number of </a:t>
            </a:r>
            <a:r>
              <a:rPr lang="en-US" sz="2900" dirty="0" smtClean="0"/>
              <a:t>immigrants </a:t>
            </a:r>
          </a:p>
          <a:p>
            <a:pPr lvl="2"/>
            <a:r>
              <a:rPr lang="en-US" sz="2700" dirty="0"/>
              <a:t>B</a:t>
            </a:r>
            <a:r>
              <a:rPr lang="en-US" sz="2700" dirty="0" smtClean="0"/>
              <a:t>oth male and female – unlike other European countries</a:t>
            </a:r>
          </a:p>
          <a:p>
            <a:pPr lvl="3"/>
            <a:r>
              <a:rPr lang="en-US" sz="2500" dirty="0" smtClean="0"/>
              <a:t>Sought economic prosperity, religious freedom (Puritans), and better living conditions (England was overcrowded)</a:t>
            </a:r>
          </a:p>
          <a:p>
            <a:pPr lvl="3"/>
            <a:r>
              <a:rPr lang="en-US" sz="2500" dirty="0" smtClean="0"/>
              <a:t>English colonies also welcome immigrants from other countries</a:t>
            </a:r>
          </a:p>
          <a:p>
            <a:pPr lvl="2"/>
            <a:r>
              <a:rPr lang="en-US" sz="3000" dirty="0"/>
              <a:t>Colonies were based on </a:t>
            </a:r>
            <a:r>
              <a:rPr lang="en-US" sz="3000" dirty="0" smtClean="0"/>
              <a:t>agriculture </a:t>
            </a:r>
          </a:p>
          <a:p>
            <a:pPr lvl="3"/>
            <a:r>
              <a:rPr lang="en-US" sz="2400" dirty="0" smtClean="0"/>
              <a:t>Tobacco </a:t>
            </a:r>
            <a:r>
              <a:rPr lang="en-US" sz="2400" dirty="0"/>
              <a:t>became a large cash crop</a:t>
            </a:r>
          </a:p>
          <a:p>
            <a:pPr lvl="3"/>
            <a:r>
              <a:rPr lang="en-US" sz="2400" dirty="0" err="1"/>
              <a:t>Headright</a:t>
            </a:r>
            <a:r>
              <a:rPr lang="en-US" sz="2400" dirty="0"/>
              <a:t> system encouraged immigrants – benefitted the </a:t>
            </a:r>
            <a:r>
              <a:rPr lang="en-US" sz="2400" dirty="0" smtClean="0"/>
              <a:t>wealthy</a:t>
            </a:r>
            <a:endParaRPr lang="en-US" sz="2900" dirty="0"/>
          </a:p>
          <a:p>
            <a:pPr lvl="1"/>
            <a:r>
              <a:rPr lang="en-US" sz="2900" dirty="0" smtClean="0"/>
              <a:t>Unlike the French and Spanish, English colonists sought to live separately from Native Americans</a:t>
            </a:r>
            <a:endParaRPr lang="en-US" sz="2800" dirty="0" smtClean="0"/>
          </a:p>
          <a:p>
            <a:pPr lvl="2"/>
            <a:r>
              <a:rPr lang="en-US" sz="2600" dirty="0" smtClean="0"/>
              <a:t>Conflicts </a:t>
            </a:r>
            <a:r>
              <a:rPr lang="en-US" sz="2600" dirty="0"/>
              <a:t>with natives – </a:t>
            </a:r>
            <a:r>
              <a:rPr lang="en-US" sz="2600" dirty="0" err="1"/>
              <a:t>Powhatans</a:t>
            </a:r>
            <a:r>
              <a:rPr lang="en-US" sz="2600" dirty="0"/>
              <a:t>, Bacon’s Rebellion, Pequot War, King Philip’s War</a:t>
            </a:r>
          </a:p>
          <a:p>
            <a:pPr marL="0" indent="0">
              <a:buNone/>
            </a:pPr>
            <a:endParaRPr lang="en-US" dirty="0"/>
          </a:p>
          <a:p>
            <a:endParaRPr lang="en-US" dirty="0"/>
          </a:p>
        </p:txBody>
      </p:sp>
      <p:pic>
        <p:nvPicPr>
          <p:cNvPr id="4" name="Picture 3" descr="File:Chute tobacco.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2400"/>
            <a:ext cx="4167186" cy="3962400"/>
          </a:xfrm>
          <a:prstGeom prst="rect">
            <a:avLst/>
          </a:prstGeom>
          <a:noFill/>
          <a:ln>
            <a:noFill/>
          </a:ln>
        </p:spPr>
      </p:pic>
    </p:spTree>
    <p:extLst>
      <p:ext uri="{BB962C8B-B14F-4D97-AF65-F5344CB8AC3E}">
        <p14:creationId xmlns:p14="http://schemas.microsoft.com/office/powerpoint/2010/main" val="294013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par>
                                <p:cTn id="45" presetID="2" presetClass="exit" presetSubtype="4" fill="hold" nodeType="withEffect">
                                  <p:stCondLst>
                                    <p:cond delay="0"/>
                                  </p:stCondLst>
                                  <p:childTnLst>
                                    <p:anim calcmode="lin" valueType="num">
                                      <p:cBhvr additive="base">
                                        <p:cTn id="46" dur="500"/>
                                        <p:tgtEl>
                                          <p:spTgt spid="4"/>
                                        </p:tgtEl>
                                        <p:attrNameLst>
                                          <p:attrName>ppt_x</p:attrName>
                                        </p:attrNameLst>
                                      </p:cBhvr>
                                      <p:tavLst>
                                        <p:tav tm="0">
                                          <p:val>
                                            <p:strVal val="ppt_x"/>
                                          </p:val>
                                        </p:tav>
                                        <p:tav tm="100000">
                                          <p:val>
                                            <p:strVal val="ppt_x"/>
                                          </p:val>
                                        </p:tav>
                                      </p:tavLst>
                                    </p:anim>
                                    <p:anim calcmode="lin" valueType="num">
                                      <p:cBhvr additive="base">
                                        <p:cTn id="47" dur="500"/>
                                        <p:tgtEl>
                                          <p:spTgt spid="4"/>
                                        </p:tgtEl>
                                        <p:attrNameLst>
                                          <p:attrName>ppt_y</p:attrName>
                                        </p:attrNameLst>
                                      </p:cBhvr>
                                      <p:tavLst>
                                        <p:tav tm="0">
                                          <p:val>
                                            <p:strVal val="ppt_y"/>
                                          </p:val>
                                        </p:tav>
                                        <p:tav tm="100000">
                                          <p:val>
                                            <p:strVal val="1+ppt_h/2"/>
                                          </p:val>
                                        </p:tav>
                                      </p:tavLst>
                                    </p:anim>
                                    <p:set>
                                      <p:cBhvr>
                                        <p:cTn id="4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pPr algn="ctr"/>
            <a:r>
              <a:rPr lang="en-US" dirty="0" smtClean="0"/>
              <a:t>Key Concept 2.1, II</a:t>
            </a:r>
            <a:endParaRPr lang="en-US" dirty="0"/>
          </a:p>
        </p:txBody>
      </p:sp>
      <p:sp>
        <p:nvSpPr>
          <p:cNvPr id="3" name="Content Placeholder 2"/>
          <p:cNvSpPr>
            <a:spLocks noGrp="1"/>
          </p:cNvSpPr>
          <p:nvPr>
            <p:ph idx="1"/>
          </p:nvPr>
        </p:nvSpPr>
        <p:spPr>
          <a:xfrm>
            <a:off x="0" y="762000"/>
            <a:ext cx="9144000" cy="6096000"/>
          </a:xfrm>
        </p:spPr>
        <p:txBody>
          <a:bodyPr>
            <a:noAutofit/>
          </a:bodyPr>
          <a:lstStyle/>
          <a:p>
            <a:r>
              <a:rPr lang="en-US" sz="1600" dirty="0" smtClean="0"/>
              <a:t>“In the 17</a:t>
            </a:r>
            <a:r>
              <a:rPr lang="en-US" sz="1600" baseline="30000" dirty="0" smtClean="0"/>
              <a:t>th</a:t>
            </a:r>
            <a:r>
              <a:rPr lang="en-US" sz="1600" dirty="0" smtClean="0"/>
              <a:t> century, early British colonies developed along the Atlantic coast, with regional differences that reflected various environmental, economic, cultural, and demographic factors.” - Page 31of </a:t>
            </a:r>
            <a:r>
              <a:rPr lang="en-US" sz="1600" dirty="0"/>
              <a:t>the Curriculum Framework</a:t>
            </a:r>
          </a:p>
          <a:p>
            <a:r>
              <a:rPr lang="en-US" sz="2000" dirty="0"/>
              <a:t>A) Chesapeake colonies (MD and VA) and North Carolina:</a:t>
            </a:r>
          </a:p>
          <a:p>
            <a:pPr lvl="1"/>
            <a:r>
              <a:rPr lang="en-US" sz="1800" dirty="0" smtClean="0"/>
              <a:t>Relied heavily </a:t>
            </a:r>
            <a:r>
              <a:rPr lang="en-US" sz="1800" dirty="0"/>
              <a:t>on tobacco – plantations developed – long work days and growing seasons </a:t>
            </a:r>
          </a:p>
          <a:p>
            <a:pPr lvl="2"/>
            <a:r>
              <a:rPr lang="en-US" sz="1600" dirty="0"/>
              <a:t>Exhausted land – led to expansion and conflicts with natives (Bacon’s again!)</a:t>
            </a:r>
          </a:p>
          <a:p>
            <a:pPr lvl="1"/>
            <a:r>
              <a:rPr lang="en-US" sz="1800" dirty="0"/>
              <a:t>Up to the late 17</a:t>
            </a:r>
            <a:r>
              <a:rPr lang="en-US" sz="1800" baseline="30000" dirty="0"/>
              <a:t>th</a:t>
            </a:r>
            <a:r>
              <a:rPr lang="en-US" sz="1800" dirty="0"/>
              <a:t> century, most labor was made up of indentured servants </a:t>
            </a:r>
          </a:p>
          <a:p>
            <a:pPr lvl="2"/>
            <a:r>
              <a:rPr lang="en-US" sz="1600" dirty="0"/>
              <a:t>After Bacon’s Rebellion (1676), there was a switch to African slavery</a:t>
            </a:r>
          </a:p>
          <a:p>
            <a:r>
              <a:rPr lang="en-US" sz="2000" dirty="0" smtClean="0"/>
              <a:t>B) New England colonies:</a:t>
            </a:r>
          </a:p>
          <a:p>
            <a:pPr lvl="1"/>
            <a:r>
              <a:rPr lang="en-US" sz="1800" dirty="0" smtClean="0"/>
              <a:t>Established by Puritans (wanted to purify the Anglican Church – John Winthrop)</a:t>
            </a:r>
          </a:p>
          <a:p>
            <a:pPr lvl="1"/>
            <a:r>
              <a:rPr lang="en-US" sz="1800" dirty="0" smtClean="0"/>
              <a:t>Established small towns with small farms </a:t>
            </a:r>
          </a:p>
          <a:p>
            <a:pPr lvl="2"/>
            <a:r>
              <a:rPr lang="en-US" sz="1600" dirty="0" smtClean="0"/>
              <a:t>Schools were established for towns with 50 families; extended families were common</a:t>
            </a:r>
          </a:p>
          <a:p>
            <a:pPr lvl="1"/>
            <a:r>
              <a:rPr lang="en-US" sz="1800" dirty="0"/>
              <a:t>Some agriculture, fishing, commerce – Boston becomes a major port city</a:t>
            </a:r>
          </a:p>
          <a:p>
            <a:pPr lvl="1"/>
            <a:r>
              <a:rPr lang="en-US" sz="1800" dirty="0"/>
              <a:t>Colder climate, rocky terrain did not allow large plantations</a:t>
            </a:r>
          </a:p>
          <a:p>
            <a:pPr lvl="1"/>
            <a:endParaRPr lang="en-US" sz="1800" dirty="0" smtClean="0"/>
          </a:p>
        </p:txBody>
      </p:sp>
      <p:pic>
        <p:nvPicPr>
          <p:cNvPr id="4" name="Picture 3" descr="File:Howard Pyle - The Burning of Jamestown.jpg"/>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
            <a:ext cx="3419475" cy="5164221"/>
          </a:xfrm>
          <a:prstGeom prst="rect">
            <a:avLst/>
          </a:prstGeom>
          <a:noFill/>
          <a:ln>
            <a:noFill/>
          </a:ln>
        </p:spPr>
      </p:pic>
      <p:pic>
        <p:nvPicPr>
          <p:cNvPr id="5" name="Picture 4" descr="File:JohnWinthropColorPortrait.jpg"/>
          <p:cNvPicPr/>
          <p:nvPr/>
        </p:nvPicPr>
        <p:blipFill>
          <a:blip r:embed="rId4">
            <a:extLst>
              <a:ext uri="{28A0092B-C50C-407E-A947-70E740481C1C}">
                <a14:useLocalDpi xmlns:a14="http://schemas.microsoft.com/office/drawing/2010/main" val="0"/>
              </a:ext>
            </a:extLst>
          </a:blip>
          <a:srcRect/>
          <a:stretch>
            <a:fillRect/>
          </a:stretch>
        </p:blipFill>
        <p:spPr bwMode="auto">
          <a:xfrm>
            <a:off x="5715000" y="0"/>
            <a:ext cx="3276600" cy="3726873"/>
          </a:xfrm>
          <a:prstGeom prst="rect">
            <a:avLst/>
          </a:prstGeom>
          <a:noFill/>
          <a:ln>
            <a:noFill/>
          </a:ln>
        </p:spPr>
      </p:pic>
    </p:spTree>
    <p:extLst>
      <p:ext uri="{BB962C8B-B14F-4D97-AF65-F5344CB8AC3E}">
        <p14:creationId xmlns:p14="http://schemas.microsoft.com/office/powerpoint/2010/main" val="280620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4"/>
                                        </p:tgtEl>
                                        <p:attrNameLst>
                                          <p:attrName>ppt_x</p:attrName>
                                        </p:attrNameLst>
                                      </p:cBhvr>
                                      <p:tavLst>
                                        <p:tav tm="0">
                                          <p:val>
                                            <p:strVal val="ppt_x"/>
                                          </p:val>
                                        </p:tav>
                                        <p:tav tm="100000">
                                          <p:val>
                                            <p:strVal val="ppt_x"/>
                                          </p:val>
                                        </p:tav>
                                      </p:tavLst>
                                    </p:anim>
                                    <p:anim calcmode="lin" valueType="num">
                                      <p:cBhvr additive="base">
                                        <p:cTn id="33" dur="500"/>
                                        <p:tgtEl>
                                          <p:spTgt spid="4"/>
                                        </p:tgtEl>
                                        <p:attrNameLst>
                                          <p:attrName>ppt_y</p:attrName>
                                        </p:attrNameLst>
                                      </p:cBhvr>
                                      <p:tavLst>
                                        <p:tav tm="0">
                                          <p:val>
                                            <p:strVal val="ppt_y"/>
                                          </p:val>
                                        </p:tav>
                                        <p:tav tm="100000">
                                          <p:val>
                                            <p:strVal val="1+ppt_h/2"/>
                                          </p:val>
                                        </p:tav>
                                      </p:tavLst>
                                    </p:anim>
                                    <p:set>
                                      <p:cBhvr>
                                        <p:cTn id="34" dur="1" fill="hold">
                                          <p:stCondLst>
                                            <p:cond delay="499"/>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pPr algn="ctr"/>
            <a:r>
              <a:rPr lang="en-US" dirty="0" smtClean="0"/>
              <a:t>Key Concept 2.1, II</a:t>
            </a:r>
            <a:endParaRPr lang="en-US" dirty="0"/>
          </a:p>
        </p:txBody>
      </p:sp>
      <p:sp>
        <p:nvSpPr>
          <p:cNvPr id="3" name="Content Placeholder 2"/>
          <p:cNvSpPr>
            <a:spLocks noGrp="1"/>
          </p:cNvSpPr>
          <p:nvPr>
            <p:ph idx="1"/>
          </p:nvPr>
        </p:nvSpPr>
        <p:spPr>
          <a:xfrm>
            <a:off x="0" y="609600"/>
            <a:ext cx="9144000" cy="6248400"/>
          </a:xfrm>
        </p:spPr>
        <p:txBody>
          <a:bodyPr>
            <a:noAutofit/>
          </a:bodyPr>
          <a:lstStyle/>
          <a:p>
            <a:r>
              <a:rPr lang="en-US" sz="2000" dirty="0" smtClean="0"/>
              <a:t>C) </a:t>
            </a:r>
            <a:r>
              <a:rPr lang="en-US" sz="2000" dirty="0"/>
              <a:t>Middle Colonies:</a:t>
            </a:r>
          </a:p>
          <a:p>
            <a:pPr lvl="1"/>
            <a:r>
              <a:rPr lang="en-US" sz="1800" dirty="0"/>
              <a:t>Tended to be the most diverse demographically, religiously, and ethnically</a:t>
            </a:r>
          </a:p>
          <a:p>
            <a:pPr lvl="2"/>
            <a:r>
              <a:rPr lang="en-US" sz="1600" dirty="0"/>
              <a:t>Quakers in Pennsylvania (William Penn) – religiously tolerant</a:t>
            </a:r>
          </a:p>
          <a:p>
            <a:pPr lvl="2"/>
            <a:r>
              <a:rPr lang="en-US" sz="1600" dirty="0"/>
              <a:t>Women in Pennsylvania had more rights – Quakers allowed women equal positions in church</a:t>
            </a:r>
          </a:p>
          <a:p>
            <a:pPr lvl="2"/>
            <a:r>
              <a:rPr lang="en-US" sz="1600" dirty="0"/>
              <a:t>Immigrants from </a:t>
            </a:r>
            <a:r>
              <a:rPr lang="en-US" sz="1600" dirty="0" smtClean="0"/>
              <a:t>Germany</a:t>
            </a:r>
          </a:p>
          <a:p>
            <a:pPr lvl="1"/>
            <a:r>
              <a:rPr lang="en-US" sz="1800" dirty="0" smtClean="0"/>
              <a:t>Economy was based on the exportation of cereal crops - wheat</a:t>
            </a:r>
            <a:endParaRPr lang="en-US" sz="1800" dirty="0"/>
          </a:p>
          <a:p>
            <a:r>
              <a:rPr lang="en-US" sz="2000" dirty="0" smtClean="0"/>
              <a:t>D) </a:t>
            </a:r>
            <a:r>
              <a:rPr lang="en-US" dirty="0"/>
              <a:t>Southern colonies and West Indies:</a:t>
            </a:r>
          </a:p>
          <a:p>
            <a:pPr lvl="1"/>
            <a:r>
              <a:rPr lang="en-US" sz="1800" dirty="0"/>
              <a:t>In South Carolina and Georgia, rice was a major staple crop</a:t>
            </a:r>
          </a:p>
          <a:p>
            <a:pPr lvl="2"/>
            <a:r>
              <a:rPr lang="en-US" sz="1600" dirty="0"/>
              <a:t>Very arduous labor – long days and long growing season</a:t>
            </a:r>
          </a:p>
          <a:p>
            <a:pPr lvl="2"/>
            <a:r>
              <a:rPr lang="en-US" sz="1600" dirty="0"/>
              <a:t>Many white laborers refused to work in rice fields – led to an increase in slave labor</a:t>
            </a:r>
          </a:p>
          <a:p>
            <a:pPr lvl="1"/>
            <a:r>
              <a:rPr lang="en-US" sz="1800" dirty="0"/>
              <a:t>In the West Indies (Barbados) sugar cultivation was a major part of the economy</a:t>
            </a:r>
          </a:p>
          <a:p>
            <a:pPr lvl="2"/>
            <a:r>
              <a:rPr lang="en-US" sz="1600" dirty="0"/>
              <a:t>Like South Carolina and Georgia, slave labor was heavily used</a:t>
            </a:r>
            <a:endParaRPr lang="en-US" sz="2800" dirty="0"/>
          </a:p>
          <a:p>
            <a:pPr lvl="1"/>
            <a:r>
              <a:rPr lang="en-US" sz="1800" dirty="0"/>
              <a:t>In many instances, slaves made up a </a:t>
            </a:r>
            <a:r>
              <a:rPr lang="en-US" sz="1800" dirty="0" smtClean="0"/>
              <a:t>majority </a:t>
            </a:r>
            <a:r>
              <a:rPr lang="en-US" sz="1800" dirty="0"/>
              <a:t>of the population</a:t>
            </a:r>
          </a:p>
          <a:p>
            <a:pPr lvl="2"/>
            <a:r>
              <a:rPr lang="en-US" sz="1600" dirty="0"/>
              <a:t>Led to the development of slave codes – laws to regulate slave behavior</a:t>
            </a:r>
          </a:p>
          <a:p>
            <a:pPr lvl="3"/>
            <a:r>
              <a:rPr lang="en-US" sz="1600" dirty="0"/>
              <a:t>Gave incredible power to slave owners</a:t>
            </a:r>
          </a:p>
          <a:p>
            <a:endParaRPr lang="en-US" sz="2000" dirty="0"/>
          </a:p>
          <a:p>
            <a:pPr lvl="1"/>
            <a:endParaRPr lang="en-US" sz="1800" dirty="0" smtClean="0"/>
          </a:p>
        </p:txBody>
      </p:sp>
      <p:pic>
        <p:nvPicPr>
          <p:cNvPr id="4" name="Picture 3" descr="File:William Penn.png"/>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045326"/>
            <a:ext cx="3200400" cy="3810000"/>
          </a:xfrm>
          <a:prstGeom prst="rect">
            <a:avLst/>
          </a:prstGeom>
          <a:noFill/>
          <a:ln>
            <a:noFill/>
          </a:ln>
        </p:spPr>
      </p:pic>
    </p:spTree>
    <p:extLst>
      <p:ext uri="{BB962C8B-B14F-4D97-AF65-F5344CB8AC3E}">
        <p14:creationId xmlns:p14="http://schemas.microsoft.com/office/powerpoint/2010/main" val="162042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2" presetClass="exit" presetSubtype="4" fill="hold" nodeType="withEffect">
                                  <p:stCondLst>
                                    <p:cond delay="0"/>
                                  </p:stCondLst>
                                  <p:childTnLst>
                                    <p:anim calcmode="lin" valueType="num">
                                      <p:cBhvr additive="base">
                                        <p:cTn id="34" dur="500"/>
                                        <p:tgtEl>
                                          <p:spTgt spid="4"/>
                                        </p:tgtEl>
                                        <p:attrNameLst>
                                          <p:attrName>ppt_x</p:attrName>
                                        </p:attrNameLst>
                                      </p:cBhvr>
                                      <p:tavLst>
                                        <p:tav tm="0">
                                          <p:val>
                                            <p:strVal val="ppt_x"/>
                                          </p:val>
                                        </p:tav>
                                        <p:tav tm="100000">
                                          <p:val>
                                            <p:strVal val="ppt_x"/>
                                          </p:val>
                                        </p:tav>
                                      </p:tavLst>
                                    </p:anim>
                                    <p:anim calcmode="lin" valueType="num">
                                      <p:cBhvr additive="base">
                                        <p:cTn id="35" dur="500"/>
                                        <p:tgtEl>
                                          <p:spTgt spid="4"/>
                                        </p:tgtEl>
                                        <p:attrNameLst>
                                          <p:attrName>ppt_y</p:attrName>
                                        </p:attrNameLst>
                                      </p:cBhvr>
                                      <p:tavLst>
                                        <p:tav tm="0">
                                          <p:val>
                                            <p:strVal val="ppt_y"/>
                                          </p:val>
                                        </p:tav>
                                        <p:tav tm="100000">
                                          <p:val>
                                            <p:strVal val="1+ppt_h/2"/>
                                          </p:val>
                                        </p:tav>
                                      </p:tavLst>
                                    </p:anim>
                                    <p:set>
                                      <p:cBhvr>
                                        <p:cTn id="36" dur="1" fill="hold">
                                          <p:stCondLst>
                                            <p:cond delay="499"/>
                                          </p:stCondLst>
                                        </p:cTn>
                                        <p:tgtEl>
                                          <p:spTgt spid="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pPr algn="ctr"/>
            <a:r>
              <a:rPr lang="en-US" dirty="0" smtClean="0"/>
              <a:t>Key Concept 2.1, II</a:t>
            </a:r>
            <a:endParaRPr lang="en-US" dirty="0"/>
          </a:p>
        </p:txBody>
      </p:sp>
      <p:sp>
        <p:nvSpPr>
          <p:cNvPr id="3" name="Content Placeholder 2"/>
          <p:cNvSpPr>
            <a:spLocks noGrp="1"/>
          </p:cNvSpPr>
          <p:nvPr>
            <p:ph idx="1"/>
          </p:nvPr>
        </p:nvSpPr>
        <p:spPr>
          <a:xfrm>
            <a:off x="0" y="609600"/>
            <a:ext cx="9144000" cy="6248400"/>
          </a:xfrm>
        </p:spPr>
        <p:txBody>
          <a:bodyPr>
            <a:noAutofit/>
          </a:bodyPr>
          <a:lstStyle/>
          <a:p>
            <a:r>
              <a:rPr lang="en-US" sz="2000" dirty="0"/>
              <a:t>E</a:t>
            </a:r>
            <a:r>
              <a:rPr lang="en-US" sz="2000" dirty="0" smtClean="0"/>
              <a:t>) </a:t>
            </a:r>
            <a:r>
              <a:rPr lang="en-US" dirty="0" smtClean="0"/>
              <a:t>Emergence of democratic, self-government in the British colonies:</a:t>
            </a:r>
          </a:p>
          <a:p>
            <a:pPr lvl="1"/>
            <a:r>
              <a:rPr lang="en-US" sz="2000" dirty="0" smtClean="0"/>
              <a:t>Caused by: </a:t>
            </a:r>
          </a:p>
          <a:p>
            <a:pPr lvl="2"/>
            <a:r>
              <a:rPr lang="en-US" sz="1800" dirty="0" smtClean="0"/>
              <a:t>Distance from Britain</a:t>
            </a:r>
          </a:p>
          <a:p>
            <a:pPr lvl="2"/>
            <a:r>
              <a:rPr lang="en-US" sz="1800" dirty="0" smtClean="0"/>
              <a:t>Lax attention (Salutary Neglect – “hands-off” approach to the colonies)</a:t>
            </a:r>
          </a:p>
          <a:p>
            <a:pPr lvl="1"/>
            <a:r>
              <a:rPr lang="en-US" sz="2000" dirty="0" smtClean="0"/>
              <a:t>New England colonial government:</a:t>
            </a:r>
          </a:p>
          <a:p>
            <a:pPr lvl="2"/>
            <a:r>
              <a:rPr lang="en-US" sz="1800" dirty="0" smtClean="0"/>
              <a:t>Town meetings -&gt; elected legislatures</a:t>
            </a:r>
          </a:p>
          <a:p>
            <a:pPr lvl="3"/>
            <a:r>
              <a:rPr lang="en-US" sz="1600" dirty="0" smtClean="0"/>
              <a:t>White, land-owning, church members could vote</a:t>
            </a:r>
          </a:p>
          <a:p>
            <a:pPr lvl="1"/>
            <a:r>
              <a:rPr lang="en-US" sz="2000" dirty="0" smtClean="0"/>
              <a:t>Southern colonial government:</a:t>
            </a:r>
          </a:p>
          <a:p>
            <a:pPr lvl="2"/>
            <a:r>
              <a:rPr lang="en-US" sz="1800" dirty="0" smtClean="0"/>
              <a:t>Planters dominated assemblies</a:t>
            </a:r>
          </a:p>
          <a:p>
            <a:pPr lvl="2"/>
            <a:r>
              <a:rPr lang="en-US" sz="1800" dirty="0" smtClean="0"/>
              <a:t>Virginia House of Burgesses – 1</a:t>
            </a:r>
            <a:r>
              <a:rPr lang="en-US" sz="1800" baseline="30000" dirty="0" smtClean="0"/>
              <a:t>st</a:t>
            </a:r>
            <a:r>
              <a:rPr lang="en-US" sz="1800" dirty="0" smtClean="0"/>
              <a:t> representative government in British colonies, many members were elite plantation owners</a:t>
            </a:r>
            <a:endParaRPr lang="en-US" sz="1800" dirty="0"/>
          </a:p>
          <a:p>
            <a:endParaRPr lang="en-US" sz="2000" dirty="0"/>
          </a:p>
          <a:p>
            <a:pPr lvl="1"/>
            <a:endParaRPr lang="en-US" sz="1800" dirty="0" smtClean="0"/>
          </a:p>
        </p:txBody>
      </p:sp>
      <p:pic>
        <p:nvPicPr>
          <p:cNvPr id="4" name="Picture 3"/>
          <p:cNvPicPr>
            <a:picLocks noChangeAspect="1"/>
          </p:cNvPicPr>
          <p:nvPr/>
        </p:nvPicPr>
        <p:blipFill>
          <a:blip r:embed="rId3"/>
          <a:stretch>
            <a:fillRect/>
          </a:stretch>
        </p:blipFill>
        <p:spPr>
          <a:xfrm>
            <a:off x="4114800" y="304800"/>
            <a:ext cx="4657090" cy="3662194"/>
          </a:xfrm>
          <a:prstGeom prst="rect">
            <a:avLst/>
          </a:prstGeom>
        </p:spPr>
      </p:pic>
    </p:spTree>
    <p:extLst>
      <p:ext uri="{BB962C8B-B14F-4D97-AF65-F5344CB8AC3E}">
        <p14:creationId xmlns:p14="http://schemas.microsoft.com/office/powerpoint/2010/main" val="218737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pPr algn="ctr"/>
            <a:r>
              <a:rPr lang="en-US" dirty="0" smtClean="0"/>
              <a:t>Key Concept 2.1, III</a:t>
            </a:r>
            <a:endParaRPr lang="en-US" dirty="0"/>
          </a:p>
        </p:txBody>
      </p:sp>
      <p:sp>
        <p:nvSpPr>
          <p:cNvPr id="3" name="Content Placeholder 2"/>
          <p:cNvSpPr>
            <a:spLocks noGrp="1"/>
          </p:cNvSpPr>
          <p:nvPr>
            <p:ph idx="1"/>
          </p:nvPr>
        </p:nvSpPr>
        <p:spPr>
          <a:xfrm>
            <a:off x="0" y="990600"/>
            <a:ext cx="9144000" cy="5867400"/>
          </a:xfrm>
        </p:spPr>
        <p:txBody>
          <a:bodyPr>
            <a:noAutofit/>
          </a:bodyPr>
          <a:lstStyle/>
          <a:p>
            <a:r>
              <a:rPr lang="en-US" sz="1600" dirty="0" smtClean="0"/>
              <a:t>“Competition over resources between European rivals and American Indians encouraged industry and trade and led to conflict in the Americas.” </a:t>
            </a:r>
            <a:r>
              <a:rPr lang="en-US" sz="1200" dirty="0" smtClean="0"/>
              <a:t>- Page 32of </a:t>
            </a:r>
            <a:r>
              <a:rPr lang="en-US" sz="1200" dirty="0"/>
              <a:t>the Curriculum Framework</a:t>
            </a:r>
          </a:p>
          <a:p>
            <a:r>
              <a:rPr lang="en-US" sz="2000" dirty="0" smtClean="0"/>
              <a:t>A) Atlantic economy:</a:t>
            </a:r>
          </a:p>
          <a:p>
            <a:pPr lvl="1"/>
            <a:r>
              <a:rPr lang="en-US" sz="1800" dirty="0" smtClean="0"/>
              <a:t>Exchange of goods, African Americans, and Native Americans between Europe, Africa, and the Americas</a:t>
            </a:r>
            <a:endParaRPr lang="en-US" sz="1800" dirty="0"/>
          </a:p>
          <a:p>
            <a:r>
              <a:rPr lang="en-US" sz="2000" dirty="0" smtClean="0"/>
              <a:t>European colonies focused on producing goods to Europe (Mercantilism)</a:t>
            </a:r>
          </a:p>
          <a:p>
            <a:pPr lvl="1"/>
            <a:r>
              <a:rPr lang="en-US" sz="1800" dirty="0" smtClean="0"/>
              <a:t>Goods that were valued in Europe were exported from the colonies (fur, tobacco, etc.)</a:t>
            </a:r>
          </a:p>
          <a:p>
            <a:pPr lvl="1"/>
            <a:r>
              <a:rPr lang="en-US" sz="1800" dirty="0" smtClean="0"/>
              <a:t>New sources of labor -&gt; Native American labor, indentured servants, and African slave labor</a:t>
            </a:r>
          </a:p>
          <a:p>
            <a:r>
              <a:rPr lang="en-US" sz="2000" dirty="0" smtClean="0"/>
              <a:t>B) Impacts of trade on Natives:</a:t>
            </a:r>
          </a:p>
          <a:p>
            <a:pPr lvl="1"/>
            <a:r>
              <a:rPr lang="en-US" sz="1800" dirty="0" smtClean="0"/>
              <a:t>Cultural changes – Natives lost land, many Europeans sought to assimilate them</a:t>
            </a:r>
          </a:p>
          <a:p>
            <a:pPr lvl="1"/>
            <a:r>
              <a:rPr lang="en-US" sz="1800" dirty="0" smtClean="0"/>
              <a:t>Economic changes – Land was lost and altered by Europeans</a:t>
            </a:r>
          </a:p>
          <a:p>
            <a:pPr lvl="1"/>
            <a:r>
              <a:rPr lang="en-US" sz="1800" dirty="0" smtClean="0"/>
              <a:t>Demographic changes – drastic decrease in population due to diseases</a:t>
            </a:r>
          </a:p>
        </p:txBody>
      </p:sp>
    </p:spTree>
    <p:extLst>
      <p:ext uri="{BB962C8B-B14F-4D97-AF65-F5344CB8AC3E}">
        <p14:creationId xmlns:p14="http://schemas.microsoft.com/office/powerpoint/2010/main" val="324069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pPr algn="ctr"/>
            <a:r>
              <a:rPr lang="en-US" dirty="0" smtClean="0"/>
              <a:t>Key Concept 2.1, III</a:t>
            </a:r>
            <a:endParaRPr lang="en-US" dirty="0"/>
          </a:p>
        </p:txBody>
      </p:sp>
      <p:sp>
        <p:nvSpPr>
          <p:cNvPr id="3" name="Content Placeholder 2"/>
          <p:cNvSpPr>
            <a:spLocks noGrp="1"/>
          </p:cNvSpPr>
          <p:nvPr>
            <p:ph idx="1"/>
          </p:nvPr>
        </p:nvSpPr>
        <p:spPr>
          <a:xfrm>
            <a:off x="0" y="990600"/>
            <a:ext cx="9144000" cy="5867400"/>
          </a:xfrm>
        </p:spPr>
        <p:txBody>
          <a:bodyPr>
            <a:noAutofit/>
          </a:bodyPr>
          <a:lstStyle/>
          <a:p>
            <a:r>
              <a:rPr lang="en-US" sz="2000" dirty="0"/>
              <a:t>C</a:t>
            </a:r>
            <a:r>
              <a:rPr lang="en-US" sz="2000" dirty="0" smtClean="0"/>
              <a:t>) Interactions between Natives and Europeans:</a:t>
            </a:r>
          </a:p>
          <a:p>
            <a:pPr lvl="1"/>
            <a:r>
              <a:rPr lang="en-US" sz="1800" b="1" dirty="0" smtClean="0"/>
              <a:t>Fostered</a:t>
            </a:r>
            <a:r>
              <a:rPr lang="en-US" sz="1800" dirty="0" smtClean="0"/>
              <a:t> (promoted the growth of) both accommodation and conflict </a:t>
            </a:r>
          </a:p>
          <a:p>
            <a:pPr lvl="1"/>
            <a:r>
              <a:rPr lang="en-US" sz="1800" dirty="0" smtClean="0"/>
              <a:t>Europeans allied with Native groups against opposing Native groups</a:t>
            </a:r>
          </a:p>
          <a:p>
            <a:pPr lvl="2"/>
            <a:r>
              <a:rPr lang="en-US" sz="1600" dirty="0" smtClean="0"/>
              <a:t>Pequot War, </a:t>
            </a:r>
            <a:r>
              <a:rPr lang="en-US" sz="1600" dirty="0" err="1" smtClean="0"/>
              <a:t>Metacom’s</a:t>
            </a:r>
            <a:r>
              <a:rPr lang="en-US" sz="1600" dirty="0" smtClean="0"/>
              <a:t> War</a:t>
            </a:r>
          </a:p>
          <a:p>
            <a:pPr lvl="1"/>
            <a:r>
              <a:rPr lang="en-US" sz="1800" dirty="0"/>
              <a:t>British were able to offer more goods to natives, whereas the French were more tolerant of natives (and intermarried with natives)</a:t>
            </a:r>
          </a:p>
          <a:p>
            <a:pPr lvl="1"/>
            <a:r>
              <a:rPr lang="en-US" sz="1800" dirty="0"/>
              <a:t>During the French and Indian (7 Years) War, almost all natives were allied with the French – not the Iroquois </a:t>
            </a:r>
          </a:p>
          <a:p>
            <a:r>
              <a:rPr lang="en-US" sz="2000" dirty="0" smtClean="0"/>
              <a:t>D) </a:t>
            </a:r>
            <a:r>
              <a:rPr lang="en-US" sz="2000" dirty="0"/>
              <a:t>European and colonial interests often varied:</a:t>
            </a:r>
          </a:p>
          <a:p>
            <a:pPr lvl="1"/>
            <a:r>
              <a:rPr lang="en-US" sz="1800" dirty="0" smtClean="0"/>
              <a:t>Both sides increasingly distrusted each other</a:t>
            </a:r>
          </a:p>
          <a:p>
            <a:pPr lvl="1"/>
            <a:r>
              <a:rPr lang="en-US" sz="1800" dirty="0" smtClean="0"/>
              <a:t>British colonists sought to expand (especially post 7 Years’ War), Britain forbade it</a:t>
            </a:r>
          </a:p>
          <a:p>
            <a:pPr lvl="1"/>
            <a:r>
              <a:rPr lang="en-US" sz="1800" dirty="0" smtClean="0"/>
              <a:t>Frontier defense became a major issue –seen in Bacon’s Rebellion</a:t>
            </a:r>
          </a:p>
          <a:p>
            <a:pPr lvl="1"/>
            <a:r>
              <a:rPr lang="en-US" sz="1800" dirty="0" smtClean="0"/>
              <a:t>Trade divided the two groups – colonists smuggled to get around British taxes</a:t>
            </a:r>
            <a:endParaRPr lang="en-US" sz="2000" dirty="0"/>
          </a:p>
        </p:txBody>
      </p:sp>
      <p:pic>
        <p:nvPicPr>
          <p:cNvPr id="4" name="Picture 2" descr="File:Map of territorial growth 1775.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0"/>
            <a:ext cx="5181600" cy="6776810"/>
          </a:xfrm>
          <a:prstGeom prst="rect">
            <a:avLst/>
          </a:prstGeom>
          <a:solidFill>
            <a:schemeClr val="bg1"/>
          </a:solidFill>
        </p:spPr>
      </p:pic>
    </p:spTree>
    <p:extLst>
      <p:ext uri="{BB962C8B-B14F-4D97-AF65-F5344CB8AC3E}">
        <p14:creationId xmlns:p14="http://schemas.microsoft.com/office/powerpoint/2010/main" val="372871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4"/>
                                        </p:tgtEl>
                                        <p:attrNameLst>
                                          <p:attrName>ppt_x</p:attrName>
                                        </p:attrNameLst>
                                      </p:cBhvr>
                                      <p:tavLst>
                                        <p:tav tm="0">
                                          <p:val>
                                            <p:strVal val="ppt_x"/>
                                          </p:val>
                                        </p:tav>
                                        <p:tav tm="100000">
                                          <p:val>
                                            <p:strVal val="ppt_x"/>
                                          </p:val>
                                        </p:tav>
                                      </p:tavLst>
                                    </p:anim>
                                    <p:anim calcmode="lin" valueType="num">
                                      <p:cBhvr additive="base">
                                        <p:cTn id="43" dur="500"/>
                                        <p:tgtEl>
                                          <p:spTgt spid="4"/>
                                        </p:tgtEl>
                                        <p:attrNameLst>
                                          <p:attrName>ppt_y</p:attrName>
                                        </p:attrNameLst>
                                      </p:cBhvr>
                                      <p:tavLst>
                                        <p:tav tm="0">
                                          <p:val>
                                            <p:strVal val="ppt_y"/>
                                          </p:val>
                                        </p:tav>
                                        <p:tav tm="100000">
                                          <p:val>
                                            <p:strVal val="1+ppt_h/2"/>
                                          </p:val>
                                        </p:tav>
                                      </p:tavLst>
                                    </p:anim>
                                    <p:set>
                                      <p:cBhvr>
                                        <p:cTn id="44" dur="1" fill="hold">
                                          <p:stCondLst>
                                            <p:cond delay="499"/>
                                          </p:stCondLst>
                                        </p:cTn>
                                        <p:tgtEl>
                                          <p:spTgt spid="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4115</TotalTime>
  <Words>1295</Words>
  <Application>Microsoft Office PowerPoint</Application>
  <PresentationFormat>On-screen Show (4:3)</PresentationFormat>
  <Paragraphs>137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News Gothic MT</vt:lpstr>
      <vt:lpstr>Wingdings 2</vt:lpstr>
      <vt:lpstr>Breeze</vt:lpstr>
      <vt:lpstr>APUSH Review: Key Concept 2.1 </vt:lpstr>
      <vt:lpstr>The New Curriculum</vt:lpstr>
      <vt:lpstr>Key Concept 2.1, I</vt:lpstr>
      <vt:lpstr>Key Concept 2.1, I</vt:lpstr>
      <vt:lpstr>Key Concept 2.1, II</vt:lpstr>
      <vt:lpstr>Key Concept 2.1, II</vt:lpstr>
      <vt:lpstr>Key Concept 2.1, II</vt:lpstr>
      <vt:lpstr>Key Concept 2.1, III</vt:lpstr>
      <vt:lpstr>Key Concept 2.1, III</vt:lpstr>
      <vt:lpstr>Key Concept 2.1, III</vt:lpstr>
      <vt:lpstr>Test Tips</vt:lpstr>
      <vt:lpstr>See You Back Here For Key Concept 2.2!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APUSH Review: The Election of 1844</dc:title>
  <dc:creator>Adam</dc:creator>
  <cp:lastModifiedBy>Ashley E Cirbo</cp:lastModifiedBy>
  <cp:revision>131</cp:revision>
  <dcterms:created xsi:type="dcterms:W3CDTF">2013-11-22T00:02:11Z</dcterms:created>
  <dcterms:modified xsi:type="dcterms:W3CDTF">2015-10-08T01:43:28Z</dcterms:modified>
</cp:coreProperties>
</file>