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2"/>
  </p:notesMasterIdLst>
  <p:sldIdLst>
    <p:sldId id="257" r:id="rId2"/>
    <p:sldId id="262" r:id="rId3"/>
    <p:sldId id="263" r:id="rId4"/>
    <p:sldId id="267" r:id="rId5"/>
    <p:sldId id="268" r:id="rId6"/>
    <p:sldId id="269" r:id="rId7"/>
    <p:sldId id="270" r:id="rId8"/>
    <p:sldId id="261" r:id="rId9"/>
    <p:sldId id="271"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A0CA6-8DE7-4347-8190-B847254007B5}"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E6764-CBA3-4FB9-BB65-97D2950C432C}" type="slidenum">
              <a:rPr lang="en-US" smtClean="0"/>
              <a:t>‹#›</a:t>
            </a:fld>
            <a:endParaRPr lang="en-US"/>
          </a:p>
        </p:txBody>
      </p:sp>
    </p:spTree>
    <p:extLst>
      <p:ext uri="{BB962C8B-B14F-4D97-AF65-F5344CB8AC3E}">
        <p14:creationId xmlns:p14="http://schemas.microsoft.com/office/powerpoint/2010/main" val="30285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EB744767-E251-4230-A169-9459BFC010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CE85ECF-9851-4026-B03A-BBA29FF78CD3}"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5ECF-9851-4026-B03A-BBA29FF78CD3}"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EB744767-E251-4230-A169-9459BFC010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CE85ECF-9851-4026-B03A-BBA29FF78CD3}"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44767-E251-4230-A169-9459BFC01010}"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ACE85ECF-9851-4026-B03A-BBA29FF78CD3}" type="datetimeFigureOut">
              <a:rPr lang="en-US" smtClean="0"/>
              <a:t>10/7/2015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EB744767-E251-4230-A169-9459BFC010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 id="2147483940" r:id="rId19"/>
    <p:sldLayoutId id="2147483941"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8610600" cy="2595025"/>
          </a:xfrm>
        </p:spPr>
        <p:txBody>
          <a:bodyPr>
            <a:noAutofit/>
          </a:bodyPr>
          <a:lstStyle/>
          <a:p>
            <a:pPr algn="ctr"/>
            <a:r>
              <a:rPr lang="en-US" sz="5400" dirty="0" smtClean="0"/>
              <a:t>APUSH Review: Key </a:t>
            </a:r>
            <a:r>
              <a:rPr lang="en-US" sz="5400" dirty="0"/>
              <a:t>Concept </a:t>
            </a:r>
            <a:r>
              <a:rPr lang="en-US" sz="5400" dirty="0" smtClean="0"/>
              <a:t>2.2</a:t>
            </a:r>
            <a:r>
              <a:rPr lang="en-US" sz="5400" dirty="0"/>
              <a:t/>
            </a:r>
            <a:br>
              <a:rPr lang="en-US" sz="5400" dirty="0"/>
            </a:br>
            <a:endParaRPr lang="en-US" sz="5400" dirty="0"/>
          </a:p>
        </p:txBody>
      </p:sp>
      <p:sp>
        <p:nvSpPr>
          <p:cNvPr id="3" name="Subtitle 2"/>
          <p:cNvSpPr>
            <a:spLocks noGrp="1"/>
          </p:cNvSpPr>
          <p:nvPr>
            <p:ph type="subTitle" idx="1"/>
          </p:nvPr>
        </p:nvSpPr>
        <p:spPr>
          <a:xfrm>
            <a:off x="1524000" y="4114800"/>
            <a:ext cx="6553200" cy="838200"/>
          </a:xfrm>
        </p:spPr>
        <p:txBody>
          <a:bodyPr>
            <a:noAutofit/>
          </a:bodyPr>
          <a:lstStyle/>
          <a:p>
            <a:pPr algn="ctr"/>
            <a:r>
              <a:rPr lang="en-US" dirty="0" smtClean="0"/>
              <a:t>Everything You Need To </a:t>
            </a:r>
            <a:r>
              <a:rPr lang="en-US" dirty="0"/>
              <a:t>K</a:t>
            </a:r>
            <a:r>
              <a:rPr lang="en-US" dirty="0" smtClean="0"/>
              <a:t>now About Key Concept 2.2 To Succeed In APUSH</a:t>
            </a:r>
            <a:endParaRPr lang="en-US" dirty="0"/>
          </a:p>
        </p:txBody>
      </p:sp>
      <p:sp>
        <p:nvSpPr>
          <p:cNvPr id="5" name="Title 3"/>
          <p:cNvSpPr txBox="1">
            <a:spLocks/>
          </p:cNvSpPr>
          <p:nvPr/>
        </p:nvSpPr>
        <p:spPr>
          <a:xfrm>
            <a:off x="457200" y="685800"/>
            <a:ext cx="8229600" cy="11430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dirty="0" smtClean="0">
                <a:solidFill>
                  <a:srgbClr val="00B050"/>
                </a:solidFill>
              </a:rPr>
              <a:t>Period 2: 1607- 1754</a:t>
            </a:r>
            <a:endParaRPr lang="en-US" dirty="0">
              <a:solidFill>
                <a:srgbClr val="00B050"/>
              </a:solidFill>
            </a:endParaRPr>
          </a:p>
        </p:txBody>
      </p:sp>
      <p:sp>
        <p:nvSpPr>
          <p:cNvPr id="7" name="Oval 6"/>
          <p:cNvSpPr/>
          <p:nvPr/>
        </p:nvSpPr>
        <p:spPr>
          <a:xfrm>
            <a:off x="2286000" y="5105400"/>
            <a:ext cx="50292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Updated for the 2015 revisions</a:t>
            </a:r>
            <a:endParaRPr lang="en-US" sz="3200" dirty="0">
              <a:solidFill>
                <a:srgbClr val="FF0000"/>
              </a:solidFill>
            </a:endParaRPr>
          </a:p>
        </p:txBody>
      </p:sp>
    </p:spTree>
    <p:extLst>
      <p:ext uri="{BB962C8B-B14F-4D97-AF65-F5344CB8AC3E}">
        <p14:creationId xmlns:p14="http://schemas.microsoft.com/office/powerpoint/2010/main" val="3630598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457200"/>
            <a:ext cx="8229600" cy="637308"/>
          </a:xfrm>
        </p:spPr>
        <p:txBody>
          <a:bodyPr/>
          <a:lstStyle/>
          <a:p>
            <a:pPr algn="ctr"/>
            <a:r>
              <a:rPr lang="en-US" dirty="0" smtClean="0"/>
              <a:t>See You Back Here For Key Concept 3.1!</a:t>
            </a:r>
            <a:endParaRPr lang="en-US" dirty="0"/>
          </a:p>
        </p:txBody>
      </p:sp>
      <p:sp>
        <p:nvSpPr>
          <p:cNvPr id="2" name="Content Placeholder 1"/>
          <p:cNvSpPr>
            <a:spLocks noGrp="1"/>
          </p:cNvSpPr>
          <p:nvPr>
            <p:ph idx="1"/>
          </p:nvPr>
        </p:nvSpPr>
        <p:spPr>
          <a:xfrm>
            <a:off x="442080" y="1524000"/>
            <a:ext cx="4510920" cy="4762033"/>
          </a:xfrm>
        </p:spPr>
        <p:txBody>
          <a:bodyPr/>
          <a:lstStyle/>
          <a:p>
            <a:pPr marL="274320" lvl="1">
              <a:buClr>
                <a:schemeClr val="accent1"/>
              </a:buClr>
              <a:buSzPct val="85000"/>
              <a:buFont typeface="Wingdings 2"/>
              <a:buChar char=""/>
            </a:pPr>
            <a:r>
              <a:rPr lang="en-US" sz="3200" dirty="0" smtClean="0"/>
              <a:t>Thanks for watching</a:t>
            </a:r>
            <a:endParaRPr lang="en-US" dirty="0"/>
          </a:p>
          <a:p>
            <a:pPr marL="274320" lvl="1">
              <a:buClr>
                <a:schemeClr val="accent1"/>
              </a:buClr>
              <a:buSzPct val="85000"/>
              <a:buFont typeface="Wingdings 2"/>
              <a:buChar char=""/>
            </a:pPr>
            <a:r>
              <a:rPr lang="en-US" sz="2800" dirty="0" smtClean="0"/>
              <a:t>Please subscribe and share</a:t>
            </a:r>
          </a:p>
          <a:p>
            <a:pPr marL="274320" lvl="1">
              <a:buClr>
                <a:schemeClr val="accent1"/>
              </a:buClr>
              <a:buSzPct val="85000"/>
              <a:buFont typeface="Wingdings 2"/>
              <a:buChar char=""/>
            </a:pPr>
            <a:r>
              <a:rPr lang="en-US" sz="2800" dirty="0" smtClean="0"/>
              <a:t>Check out APUSHReview.com for many more </a:t>
            </a:r>
            <a:r>
              <a:rPr lang="en-US" sz="2800" dirty="0" err="1" smtClean="0"/>
              <a:t>resuources</a:t>
            </a:r>
            <a:endParaRPr lang="en-US" sz="2800" dirty="0" smtClean="0"/>
          </a:p>
        </p:txBody>
      </p:sp>
      <p:pic>
        <p:nvPicPr>
          <p:cNvPr id="5" name="Picture 4"/>
          <p:cNvPicPr>
            <a:picLocks noChangeAspect="1"/>
          </p:cNvPicPr>
          <p:nvPr/>
        </p:nvPicPr>
        <p:blipFill>
          <a:blip r:embed="rId2"/>
          <a:stretch>
            <a:fillRect/>
          </a:stretch>
        </p:blipFill>
        <p:spPr>
          <a:xfrm>
            <a:off x="5181600" y="1600200"/>
            <a:ext cx="3757295" cy="4648200"/>
          </a:xfrm>
          <a:prstGeom prst="rect">
            <a:avLst/>
          </a:prstGeom>
        </p:spPr>
      </p:pic>
    </p:spTree>
    <p:extLst>
      <p:ext uri="{BB962C8B-B14F-4D97-AF65-F5344CB8AC3E}">
        <p14:creationId xmlns:p14="http://schemas.microsoft.com/office/powerpoint/2010/main" val="221405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85800"/>
          </a:xfrm>
        </p:spPr>
        <p:txBody>
          <a:bodyPr>
            <a:normAutofit fontScale="90000"/>
          </a:bodyPr>
          <a:lstStyle/>
          <a:p>
            <a:pPr algn="ctr"/>
            <a:r>
              <a:rPr lang="en-US" dirty="0" smtClean="0"/>
              <a:t>The New Curriculum</a:t>
            </a:r>
            <a:endParaRPr lang="en-US" dirty="0"/>
          </a:p>
        </p:txBody>
      </p:sp>
      <p:sp>
        <p:nvSpPr>
          <p:cNvPr id="3" name="Content Placeholder 2"/>
          <p:cNvSpPr>
            <a:spLocks noGrp="1"/>
          </p:cNvSpPr>
          <p:nvPr>
            <p:ph idx="1"/>
          </p:nvPr>
        </p:nvSpPr>
        <p:spPr>
          <a:xfrm>
            <a:off x="301752" y="838200"/>
            <a:ext cx="8503920" cy="5715000"/>
          </a:xfrm>
        </p:spPr>
        <p:txBody>
          <a:bodyPr>
            <a:normAutofit lnSpcReduction="10000"/>
          </a:bodyPr>
          <a:lstStyle/>
          <a:p>
            <a:r>
              <a:rPr lang="en-US" dirty="0" smtClean="0"/>
              <a:t>Key Concept 2.2 “The British colonies participated in political, cultural, and economic exchanges with Great Britain that encouraged both stronger bonds with Britain and resistance to Britain’s control.”</a:t>
            </a:r>
          </a:p>
          <a:p>
            <a:pPr lvl="1"/>
            <a:r>
              <a:rPr lang="en-US" dirty="0" smtClean="0"/>
              <a:t>Page 33 of the Curriculum Framework</a:t>
            </a:r>
            <a:endParaRPr lang="en-US" dirty="0"/>
          </a:p>
          <a:p>
            <a:endParaRPr lang="en-US" dirty="0" smtClean="0"/>
          </a:p>
          <a:p>
            <a:endParaRPr lang="en-US" dirty="0"/>
          </a:p>
          <a:p>
            <a:r>
              <a:rPr lang="en-US" dirty="0" smtClean="0"/>
              <a:t>Big ideas: </a:t>
            </a:r>
          </a:p>
          <a:p>
            <a:pPr lvl="1"/>
            <a:r>
              <a:rPr lang="en-US" sz="2400" dirty="0"/>
              <a:t>How did the colonists begin to develop an identity during this time?</a:t>
            </a:r>
          </a:p>
          <a:p>
            <a:pPr lvl="1"/>
            <a:r>
              <a:rPr lang="en-US" sz="2400" dirty="0"/>
              <a:t>What impact did religion have on the colonies</a:t>
            </a:r>
            <a:r>
              <a:rPr lang="en-US" sz="2400" dirty="0" smtClean="0"/>
              <a:t>?</a:t>
            </a:r>
          </a:p>
          <a:p>
            <a:pPr lvl="1"/>
            <a:r>
              <a:rPr lang="en-US" sz="2400" dirty="0" smtClean="0"/>
              <a:t>Why did slavery develop in the British colonies? How did Africans resist their conditions?</a:t>
            </a:r>
            <a:endParaRPr lang="en-US" sz="2400" dirty="0"/>
          </a:p>
          <a:p>
            <a:pPr lvl="1"/>
            <a:endParaRPr lang="en-US" dirty="0" smtClean="0"/>
          </a:p>
          <a:p>
            <a:pPr marL="0" indent="0">
              <a:buNone/>
            </a:pPr>
            <a:endParaRPr lang="en-US" dirty="0"/>
          </a:p>
          <a:p>
            <a:endParaRPr lang="en-US" dirty="0"/>
          </a:p>
        </p:txBody>
      </p:sp>
      <p:sp>
        <p:nvSpPr>
          <p:cNvPr id="4" name="Oval 3"/>
          <p:cNvSpPr/>
          <p:nvPr/>
        </p:nvSpPr>
        <p:spPr>
          <a:xfrm>
            <a:off x="6019800" y="2362200"/>
            <a:ext cx="2667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screams change and continuity!</a:t>
            </a:r>
            <a:endParaRPr lang="en-US" dirty="0"/>
          </a:p>
        </p:txBody>
      </p:sp>
      <p:cxnSp>
        <p:nvCxnSpPr>
          <p:cNvPr id="6" name="Straight Arrow Connector 5"/>
          <p:cNvCxnSpPr/>
          <p:nvPr/>
        </p:nvCxnSpPr>
        <p:spPr>
          <a:xfrm flipV="1">
            <a:off x="6553200" y="1981200"/>
            <a:ext cx="685800" cy="5334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38200" y="1905000"/>
            <a:ext cx="396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858000" y="1905000"/>
            <a:ext cx="121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800600" y="1905000"/>
            <a:ext cx="1447800" cy="7620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8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uiExpan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2.2, I</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000" dirty="0" smtClean="0"/>
              <a:t>“</a:t>
            </a:r>
            <a:r>
              <a:rPr lang="en-US" dirty="0" smtClean="0"/>
              <a:t>Transatlantic commercial, religious, philosophical, and political exchanges led residents of the British colonies to evolve in their political and cultural attitudes as they became increasingly tied to Britain and one another.” </a:t>
            </a:r>
            <a:r>
              <a:rPr lang="en-US" sz="2000" dirty="0" smtClean="0"/>
              <a:t>- Page 33of </a:t>
            </a:r>
            <a:r>
              <a:rPr lang="en-US" sz="2000" dirty="0"/>
              <a:t>the Curriculum Framework</a:t>
            </a:r>
          </a:p>
          <a:p>
            <a:r>
              <a:rPr lang="en-US" dirty="0" smtClean="0"/>
              <a:t>A) Diverse religious and ethnic groups (Catholics, Quakers, Puritans, etc.) led to….</a:t>
            </a:r>
          </a:p>
          <a:p>
            <a:pPr lvl="1"/>
            <a:r>
              <a:rPr lang="en-US" dirty="0" smtClean="0"/>
              <a:t>Pluralism – multiple groups existing together</a:t>
            </a:r>
          </a:p>
          <a:p>
            <a:pPr lvl="1"/>
            <a:r>
              <a:rPr lang="en-US" dirty="0" smtClean="0"/>
              <a:t>Intellectual exchange from different European groups</a:t>
            </a:r>
          </a:p>
          <a:p>
            <a:r>
              <a:rPr lang="en-US" dirty="0" smtClean="0"/>
              <a:t>Which were strengthened by:</a:t>
            </a:r>
          </a:p>
          <a:p>
            <a:pPr lvl="1"/>
            <a:r>
              <a:rPr lang="en-US" sz="2000" dirty="0" smtClean="0"/>
              <a:t>1</a:t>
            </a:r>
            <a:r>
              <a:rPr lang="en-US" sz="2000" baseline="30000" dirty="0" smtClean="0"/>
              <a:t>st</a:t>
            </a:r>
            <a:r>
              <a:rPr lang="en-US" sz="2000" dirty="0" smtClean="0"/>
              <a:t> Great Awakening – (Edwards and Whitefield – led to increase in conversions, new branches of Christianity)</a:t>
            </a:r>
          </a:p>
          <a:p>
            <a:pPr lvl="1"/>
            <a:r>
              <a:rPr lang="en-US" sz="2000" dirty="0" smtClean="0"/>
              <a:t>Enlightenment – questioning of government (Locke – natural rights, Montesquieu – separation of powers)</a:t>
            </a:r>
          </a:p>
        </p:txBody>
      </p:sp>
      <p:pic>
        <p:nvPicPr>
          <p:cNvPr id="5" name="Picture 4"/>
          <p:cNvPicPr>
            <a:picLocks noChangeAspect="1"/>
          </p:cNvPicPr>
          <p:nvPr/>
        </p:nvPicPr>
        <p:blipFill>
          <a:blip r:embed="rId2"/>
          <a:stretch>
            <a:fillRect/>
          </a:stretch>
        </p:blipFill>
        <p:spPr>
          <a:xfrm>
            <a:off x="3810000" y="0"/>
            <a:ext cx="2104444" cy="2620989"/>
          </a:xfrm>
          <a:prstGeom prst="rect">
            <a:avLst/>
          </a:prstGeom>
        </p:spPr>
      </p:pic>
      <p:pic>
        <p:nvPicPr>
          <p:cNvPr id="6" name="Picture 5"/>
          <p:cNvPicPr>
            <a:picLocks noChangeAspect="1"/>
          </p:cNvPicPr>
          <p:nvPr/>
        </p:nvPicPr>
        <p:blipFill>
          <a:blip r:embed="rId3"/>
          <a:stretch>
            <a:fillRect/>
          </a:stretch>
        </p:blipFill>
        <p:spPr>
          <a:xfrm>
            <a:off x="1981200" y="23278"/>
            <a:ext cx="1651000" cy="2499014"/>
          </a:xfrm>
          <a:prstGeom prst="rect">
            <a:avLst/>
          </a:prstGeom>
        </p:spPr>
      </p:pic>
      <p:pic>
        <p:nvPicPr>
          <p:cNvPr id="7" name="Picture 6"/>
          <p:cNvPicPr>
            <a:picLocks noChangeAspect="1"/>
          </p:cNvPicPr>
          <p:nvPr/>
        </p:nvPicPr>
        <p:blipFill>
          <a:blip r:embed="rId4"/>
          <a:stretch>
            <a:fillRect/>
          </a:stretch>
        </p:blipFill>
        <p:spPr>
          <a:xfrm>
            <a:off x="6400800" y="31462"/>
            <a:ext cx="2078836" cy="2504052"/>
          </a:xfrm>
          <a:prstGeom prst="rect">
            <a:avLst/>
          </a:prstGeom>
        </p:spPr>
      </p:pic>
      <p:pic>
        <p:nvPicPr>
          <p:cNvPr id="8" name="Picture 7"/>
          <p:cNvPicPr>
            <a:picLocks noChangeAspect="1"/>
          </p:cNvPicPr>
          <p:nvPr/>
        </p:nvPicPr>
        <p:blipFill>
          <a:blip r:embed="rId5"/>
          <a:stretch>
            <a:fillRect/>
          </a:stretch>
        </p:blipFill>
        <p:spPr>
          <a:xfrm>
            <a:off x="4267200" y="1371600"/>
            <a:ext cx="2233018" cy="3035300"/>
          </a:xfrm>
          <a:prstGeom prst="rect">
            <a:avLst/>
          </a:prstGeom>
        </p:spPr>
      </p:pic>
    </p:spTree>
    <p:extLst>
      <p:ext uri="{BB962C8B-B14F-4D97-AF65-F5344CB8AC3E}">
        <p14:creationId xmlns:p14="http://schemas.microsoft.com/office/powerpoint/2010/main" val="43576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2.2, I</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dirty="0" smtClean="0"/>
              <a:t>B) How did the British colonies experience </a:t>
            </a:r>
            <a:r>
              <a:rPr lang="en-US" b="1" dirty="0" smtClean="0"/>
              <a:t>Anglicization</a:t>
            </a:r>
            <a:r>
              <a:rPr lang="en-US" dirty="0"/>
              <a:t> (using more English norms and customs</a:t>
            </a:r>
            <a:r>
              <a:rPr lang="en-US" dirty="0" smtClean="0"/>
              <a:t>) over time? </a:t>
            </a:r>
            <a:endParaRPr lang="en-US" sz="2000" dirty="0" smtClean="0"/>
          </a:p>
          <a:p>
            <a:pPr lvl="1"/>
            <a:r>
              <a:rPr lang="en-US" sz="2000" dirty="0" smtClean="0"/>
              <a:t>Colonial governments were based on English models</a:t>
            </a:r>
          </a:p>
          <a:p>
            <a:pPr lvl="1"/>
            <a:r>
              <a:rPr lang="en-US" sz="2000" dirty="0" smtClean="0"/>
              <a:t>Frequent contact with Britain via trans-Atlantic print culture – spread of ideas, and goods via trade and newspapers</a:t>
            </a:r>
          </a:p>
          <a:p>
            <a:pPr lvl="1"/>
            <a:r>
              <a:rPr lang="en-US" sz="2000" dirty="0" smtClean="0"/>
              <a:t>Spread of Protestant Evangelicalism – George Whitefield, from England, and others traveled across the colonies to spread his message </a:t>
            </a:r>
            <a:endParaRPr lang="en-US" sz="2000" dirty="0"/>
          </a:p>
          <a:p>
            <a:r>
              <a:rPr lang="en-US" dirty="0" smtClean="0"/>
              <a:t>C) The British sought to increase control of its colonies through its pursuit of </a:t>
            </a:r>
            <a:r>
              <a:rPr lang="en-US" b="1" dirty="0" smtClean="0"/>
              <a:t>mercantilism </a:t>
            </a:r>
          </a:p>
          <a:p>
            <a:pPr lvl="1"/>
            <a:r>
              <a:rPr lang="en-US" sz="2000" dirty="0" smtClean="0"/>
              <a:t>Conflicts with colonists and Natives led to erratic (inconsistent) enforcement</a:t>
            </a:r>
          </a:p>
          <a:p>
            <a:pPr lvl="2"/>
            <a:r>
              <a:rPr lang="en-US" sz="1800" dirty="0" smtClean="0"/>
              <a:t>Britain sought to limit colonial expansion to limit conflict with Natives (especially post 7 Years’ War – 1763)</a:t>
            </a:r>
          </a:p>
          <a:p>
            <a:pPr lvl="1"/>
            <a:r>
              <a:rPr lang="en-US" sz="2000" dirty="0"/>
              <a:t>Navigation Acts – required colonists to export specific goods only to England or English colonies – tobacco</a:t>
            </a:r>
          </a:p>
          <a:p>
            <a:pPr lvl="2"/>
            <a:r>
              <a:rPr lang="en-US" dirty="0"/>
              <a:t>Led to widespread smuggling from colonial merchants</a:t>
            </a:r>
          </a:p>
          <a:p>
            <a:pPr lvl="1"/>
            <a:r>
              <a:rPr lang="en-US" sz="2000" dirty="0"/>
              <a:t>Dominion of New England – combined Massachusetts with the rest of New England, and later New Jersey and New York</a:t>
            </a:r>
          </a:p>
          <a:p>
            <a:pPr lvl="2"/>
            <a:r>
              <a:rPr lang="en-US" dirty="0"/>
              <a:t>Assemblies were eliminated and a new governor was appointed – Sir Edmund Andros who was very </a:t>
            </a:r>
            <a:r>
              <a:rPr lang="en-US" dirty="0" smtClean="0"/>
              <a:t>unpopular</a:t>
            </a:r>
            <a:endParaRPr lang="en-US" dirty="0"/>
          </a:p>
        </p:txBody>
      </p:sp>
    </p:spTree>
    <p:extLst>
      <p:ext uri="{BB962C8B-B14F-4D97-AF65-F5344CB8AC3E}">
        <p14:creationId xmlns:p14="http://schemas.microsoft.com/office/powerpoint/2010/main" val="311205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2.2, I</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800" dirty="0" smtClean="0"/>
              <a:t>D) Colonial resistance to the British stemmed from:</a:t>
            </a:r>
          </a:p>
          <a:p>
            <a:pPr lvl="1"/>
            <a:r>
              <a:rPr lang="en-US" sz="2400" dirty="0" smtClean="0"/>
              <a:t>Colonial self-government – Colonists (white, land-owning men in most cases) were able to vote for colonial representatives; had no say in Parliament</a:t>
            </a:r>
          </a:p>
          <a:p>
            <a:pPr lvl="1"/>
            <a:r>
              <a:rPr lang="en-US" sz="2400" dirty="0" smtClean="0"/>
              <a:t>Ideas of liberty – Colonists saw themselves as British and wanted the same rights</a:t>
            </a:r>
          </a:p>
          <a:p>
            <a:pPr lvl="1"/>
            <a:r>
              <a:rPr lang="en-US" sz="2400" dirty="0" smtClean="0"/>
              <a:t>Enlightenment – Challenged traditional ideas of government, encouraged limiting the power of government</a:t>
            </a:r>
          </a:p>
          <a:p>
            <a:pPr lvl="1"/>
            <a:r>
              <a:rPr lang="en-US" sz="2400" dirty="0" smtClean="0"/>
              <a:t>Religious independence and diversity – 1</a:t>
            </a:r>
            <a:r>
              <a:rPr lang="en-US" sz="2400" baseline="30000" dirty="0" smtClean="0"/>
              <a:t>st</a:t>
            </a:r>
            <a:r>
              <a:rPr lang="en-US" sz="2400" dirty="0" smtClean="0"/>
              <a:t> Great Awakening challenged traditional church authority; led to challenging authority in other areas (government(</a:t>
            </a:r>
          </a:p>
          <a:p>
            <a:pPr lvl="1"/>
            <a:r>
              <a:rPr lang="en-US" sz="2400" dirty="0" smtClean="0"/>
              <a:t>Perceived corruption in the imperial system </a:t>
            </a:r>
          </a:p>
          <a:p>
            <a:pPr lvl="2"/>
            <a:r>
              <a:rPr lang="en-US" dirty="0" smtClean="0"/>
              <a:t>Corrupt rulers like Sir Edmond Andros of the Dominion of New England; he eliminated colonial assemblies </a:t>
            </a:r>
          </a:p>
          <a:p>
            <a:pPr marL="457200" lvl="1" indent="0">
              <a:buNone/>
            </a:pPr>
            <a:r>
              <a:rPr lang="en-US" dirty="0" smtClean="0"/>
              <a:t> </a:t>
            </a:r>
            <a:endParaRPr lang="en-US" dirty="0"/>
          </a:p>
        </p:txBody>
      </p:sp>
      <p:pic>
        <p:nvPicPr>
          <p:cNvPr id="4" name="Picture 3" descr="File:Sir Edmund Andros.jpg"/>
          <p:cNvPicPr/>
          <p:nvPr/>
        </p:nvPicPr>
        <p:blipFill>
          <a:blip r:embed="rId2">
            <a:extLst>
              <a:ext uri="{28A0092B-C50C-407E-A947-70E740481C1C}">
                <a14:useLocalDpi xmlns:a14="http://schemas.microsoft.com/office/drawing/2010/main" val="0"/>
              </a:ext>
            </a:extLst>
          </a:blip>
          <a:srcRect/>
          <a:stretch>
            <a:fillRect/>
          </a:stretch>
        </p:blipFill>
        <p:spPr bwMode="auto">
          <a:xfrm>
            <a:off x="5410200" y="838200"/>
            <a:ext cx="3324225" cy="3962400"/>
          </a:xfrm>
          <a:prstGeom prst="rect">
            <a:avLst/>
          </a:prstGeom>
          <a:noFill/>
          <a:ln>
            <a:noFill/>
          </a:ln>
        </p:spPr>
      </p:pic>
    </p:spTree>
    <p:extLst>
      <p:ext uri="{BB962C8B-B14F-4D97-AF65-F5344CB8AC3E}">
        <p14:creationId xmlns:p14="http://schemas.microsoft.com/office/powerpoint/2010/main" val="847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4"/>
                                        </p:tgtEl>
                                        <p:attrNameLst>
                                          <p:attrName>ppt_x</p:attrName>
                                        </p:attrNameLst>
                                      </p:cBhvr>
                                      <p:tavLst>
                                        <p:tav tm="0">
                                          <p:val>
                                            <p:strVal val="ppt_x"/>
                                          </p:val>
                                        </p:tav>
                                        <p:tav tm="100000">
                                          <p:val>
                                            <p:strVal val="ppt_x"/>
                                          </p:val>
                                        </p:tav>
                                      </p:tavLst>
                                    </p:anim>
                                    <p:anim calcmode="lin" valueType="num">
                                      <p:cBhvr additive="base">
                                        <p:cTn id="41" dur="500"/>
                                        <p:tgtEl>
                                          <p:spTgt spid="4"/>
                                        </p:tgtEl>
                                        <p:attrNameLst>
                                          <p:attrName>ppt_y</p:attrName>
                                        </p:attrNameLst>
                                      </p:cBhvr>
                                      <p:tavLst>
                                        <p:tav tm="0">
                                          <p:val>
                                            <p:strVal val="ppt_y"/>
                                          </p:val>
                                        </p:tav>
                                        <p:tav tm="100000">
                                          <p:val>
                                            <p:strVal val="1+ppt_h/2"/>
                                          </p:val>
                                        </p:tav>
                                      </p:tavLst>
                                    </p:anim>
                                    <p:set>
                                      <p:cBhvr>
                                        <p:cTn id="4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2.2, II</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000" dirty="0" smtClean="0"/>
              <a:t>“</a:t>
            </a:r>
            <a:r>
              <a:rPr lang="en-US" dirty="0" smtClean="0"/>
              <a:t>Like other European empires in the Americas that participated in the Atlantic slave trade, the English colonies developed a system of slavery that reflected the specific economic, demographic, and geographic characteristics of those colonies.” </a:t>
            </a:r>
            <a:r>
              <a:rPr lang="en-US" sz="2000" dirty="0" smtClean="0"/>
              <a:t>- Page 34 of </a:t>
            </a:r>
            <a:r>
              <a:rPr lang="en-US" sz="2000" dirty="0"/>
              <a:t>the Curriculum Framework</a:t>
            </a:r>
          </a:p>
          <a:p>
            <a:r>
              <a:rPr lang="en-US" dirty="0" smtClean="0"/>
              <a:t>A) Why did all the British colonies participate in the slave trade to some degree?</a:t>
            </a:r>
          </a:p>
          <a:p>
            <a:pPr lvl="1"/>
            <a:r>
              <a:rPr lang="en-US" sz="2000" dirty="0" smtClean="0"/>
              <a:t>Large amounts of land</a:t>
            </a:r>
          </a:p>
          <a:p>
            <a:pPr lvl="1"/>
            <a:r>
              <a:rPr lang="en-US" sz="2000" dirty="0" smtClean="0"/>
              <a:t>High demand in Europe for colonial goods, particularly tobacco</a:t>
            </a:r>
          </a:p>
          <a:p>
            <a:pPr lvl="1"/>
            <a:r>
              <a:rPr lang="en-US" sz="2000" dirty="0" smtClean="0"/>
              <a:t>Shortage of indentured servants, especially post-Bacon’s Rebellion</a:t>
            </a:r>
          </a:p>
          <a:p>
            <a:r>
              <a:rPr lang="en-US" dirty="0" smtClean="0"/>
              <a:t>Where was slavery found in the British colonies?</a:t>
            </a:r>
          </a:p>
          <a:p>
            <a:pPr lvl="1"/>
            <a:r>
              <a:rPr lang="en-US" sz="2000" dirty="0" smtClean="0"/>
              <a:t>Small farms in New England had some slaves</a:t>
            </a:r>
          </a:p>
          <a:p>
            <a:pPr lvl="1"/>
            <a:r>
              <a:rPr lang="en-US" sz="2000" dirty="0" smtClean="0"/>
              <a:t>Port cities in the north and south</a:t>
            </a:r>
          </a:p>
          <a:p>
            <a:pPr lvl="1"/>
            <a:r>
              <a:rPr lang="en-US" sz="2000" dirty="0" smtClean="0"/>
              <a:t>Plantations in the Chesapeake (MD and VA) and the South (NC, SC, GA)</a:t>
            </a:r>
          </a:p>
          <a:p>
            <a:pPr lvl="1"/>
            <a:r>
              <a:rPr lang="en-US" sz="2000" dirty="0" smtClean="0"/>
              <a:t>Most African slaves were sent to the Caribbean</a:t>
            </a:r>
          </a:p>
        </p:txBody>
      </p:sp>
      <p:pic>
        <p:nvPicPr>
          <p:cNvPr id="4" name="Picture 3" descr="File:A Westerly View of the Colledges in Cambridge New England by Paul Revere.jpe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
            <a:ext cx="5943600" cy="4160520"/>
          </a:xfrm>
          <a:prstGeom prst="rect">
            <a:avLst/>
          </a:prstGeom>
          <a:noFill/>
          <a:ln>
            <a:noFill/>
          </a:ln>
        </p:spPr>
      </p:pic>
    </p:spTree>
    <p:extLst>
      <p:ext uri="{BB962C8B-B14F-4D97-AF65-F5344CB8AC3E}">
        <p14:creationId xmlns:p14="http://schemas.microsoft.com/office/powerpoint/2010/main" val="18390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4"/>
                                        </p:tgtEl>
                                        <p:attrNameLst>
                                          <p:attrName>ppt_x</p:attrName>
                                        </p:attrNameLst>
                                      </p:cBhvr>
                                      <p:tavLst>
                                        <p:tav tm="0">
                                          <p:val>
                                            <p:strVal val="ppt_x"/>
                                          </p:val>
                                        </p:tav>
                                        <p:tav tm="100000">
                                          <p:val>
                                            <p:strVal val="ppt_x"/>
                                          </p:val>
                                        </p:tav>
                                      </p:tavLst>
                                    </p:anim>
                                    <p:anim calcmode="lin" valueType="num">
                                      <p:cBhvr additive="base">
                                        <p:cTn id="45" dur="500"/>
                                        <p:tgtEl>
                                          <p:spTgt spid="4"/>
                                        </p:tgtEl>
                                        <p:attrNameLst>
                                          <p:attrName>ppt_y</p:attrName>
                                        </p:attrNameLst>
                                      </p:cBhvr>
                                      <p:tavLst>
                                        <p:tav tm="0">
                                          <p:val>
                                            <p:strVal val="ppt_y"/>
                                          </p:val>
                                        </p:tav>
                                        <p:tav tm="100000">
                                          <p:val>
                                            <p:strVal val="1+ppt_h/2"/>
                                          </p:val>
                                        </p:tav>
                                      </p:tavLst>
                                    </p:anim>
                                    <p:set>
                                      <p:cBhvr>
                                        <p:cTn id="4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2.2, II</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dirty="0" smtClean="0"/>
              <a:t>B) Impact of slavery in the south?</a:t>
            </a:r>
          </a:p>
          <a:p>
            <a:pPr lvl="1"/>
            <a:r>
              <a:rPr lang="en-US" sz="2000" dirty="0" smtClean="0"/>
              <a:t>Emergence of a strict, racial system</a:t>
            </a:r>
          </a:p>
          <a:p>
            <a:pPr lvl="1"/>
            <a:r>
              <a:rPr lang="en-US" sz="2000" dirty="0" smtClean="0"/>
              <a:t>Prohibition of interracial relationships (again, contrast with Spanish colonies)</a:t>
            </a:r>
          </a:p>
          <a:p>
            <a:pPr lvl="1"/>
            <a:r>
              <a:rPr lang="en-US" sz="2000" dirty="0" smtClean="0"/>
              <a:t>Children of mothers that were slaves were enslaved (didn’t matter who the father was)</a:t>
            </a:r>
          </a:p>
          <a:p>
            <a:r>
              <a:rPr lang="en-US" dirty="0" smtClean="0"/>
              <a:t>C) Africans resisted slavery and sought to maintain some levels of autonomy (family, culture, religion) </a:t>
            </a:r>
            <a:r>
              <a:rPr lang="en-US" sz="2000" dirty="0" smtClean="0"/>
              <a:t>How did Africans resist slavery?</a:t>
            </a:r>
          </a:p>
          <a:p>
            <a:pPr lvl="2"/>
            <a:r>
              <a:rPr lang="en-US" sz="1800" dirty="0" smtClean="0"/>
              <a:t>Overtly – through rebellion (</a:t>
            </a:r>
            <a:r>
              <a:rPr lang="en-US" sz="1800" dirty="0" err="1" smtClean="0"/>
              <a:t>Stono</a:t>
            </a:r>
            <a:r>
              <a:rPr lang="en-US" sz="1800" dirty="0" smtClean="0"/>
              <a:t> Rebellion, 1739)</a:t>
            </a:r>
          </a:p>
          <a:p>
            <a:pPr lvl="2"/>
            <a:r>
              <a:rPr lang="en-US" sz="1800" dirty="0" smtClean="0"/>
              <a:t>Covertly – breaking tools, running away, working slowly</a:t>
            </a:r>
          </a:p>
          <a:p>
            <a:pPr lvl="1"/>
            <a:r>
              <a:rPr lang="en-US" sz="2000" dirty="0" smtClean="0"/>
              <a:t>How did Africans maintain some levels of autonomy?</a:t>
            </a:r>
          </a:p>
          <a:p>
            <a:pPr lvl="2"/>
            <a:r>
              <a:rPr lang="en-US" sz="1800" dirty="0" smtClean="0"/>
              <a:t>Family – surrogate families for slaves that were sold</a:t>
            </a:r>
          </a:p>
          <a:p>
            <a:pPr lvl="2"/>
            <a:r>
              <a:rPr lang="en-US" sz="1800" dirty="0" smtClean="0"/>
              <a:t>Culture – language and music</a:t>
            </a:r>
          </a:p>
          <a:p>
            <a:pPr lvl="2"/>
            <a:r>
              <a:rPr lang="en-US" sz="1800" dirty="0" smtClean="0"/>
              <a:t>Religion – Combined elements of African religions with Christianity</a:t>
            </a:r>
          </a:p>
        </p:txBody>
      </p:sp>
      <p:pic>
        <p:nvPicPr>
          <p:cNvPr id="4" name="Picture 3" descr="800px-SlaveDanceand_Mus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676400"/>
            <a:ext cx="5080000" cy="3238500"/>
          </a:xfrm>
          <a:prstGeom prst="rect">
            <a:avLst/>
          </a:prstGeom>
        </p:spPr>
      </p:pic>
    </p:spTree>
    <p:extLst>
      <p:ext uri="{BB962C8B-B14F-4D97-AF65-F5344CB8AC3E}">
        <p14:creationId xmlns:p14="http://schemas.microsoft.com/office/powerpoint/2010/main" val="263644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Tips</a:t>
            </a:r>
            <a:endParaRPr lang="en-US" dirty="0"/>
          </a:p>
        </p:txBody>
      </p:sp>
      <p:sp>
        <p:nvSpPr>
          <p:cNvPr id="3" name="Content Placeholder 2"/>
          <p:cNvSpPr>
            <a:spLocks noGrp="1"/>
          </p:cNvSpPr>
          <p:nvPr>
            <p:ph idx="1"/>
          </p:nvPr>
        </p:nvSpPr>
        <p:spPr>
          <a:xfrm>
            <a:off x="914400" y="1735138"/>
            <a:ext cx="7313613" cy="4665662"/>
          </a:xfrm>
        </p:spPr>
        <p:txBody>
          <a:bodyPr>
            <a:normAutofit/>
          </a:bodyPr>
          <a:lstStyle/>
          <a:p>
            <a:r>
              <a:rPr lang="en-US" dirty="0" smtClean="0"/>
              <a:t>Multiple-Choice and </a:t>
            </a:r>
            <a:r>
              <a:rPr lang="en-US" dirty="0"/>
              <a:t>Short </a:t>
            </a:r>
            <a:r>
              <a:rPr lang="en-US" smtClean="0"/>
              <a:t>Answer Questions:</a:t>
            </a:r>
            <a:endParaRPr lang="en-US" dirty="0" smtClean="0"/>
          </a:p>
          <a:p>
            <a:pPr lvl="1"/>
            <a:r>
              <a:rPr lang="en-US" dirty="0" smtClean="0"/>
              <a:t>Impact of </a:t>
            </a:r>
            <a:r>
              <a:rPr lang="en-US" dirty="0"/>
              <a:t>the </a:t>
            </a:r>
            <a:r>
              <a:rPr lang="en-US" dirty="0" smtClean="0"/>
              <a:t>Enlightenment and the First Great Awakening </a:t>
            </a:r>
          </a:p>
          <a:p>
            <a:pPr lvl="1"/>
            <a:r>
              <a:rPr lang="en-US" dirty="0" smtClean="0"/>
              <a:t>Goals of mercantilism and colonial economic goals</a:t>
            </a:r>
          </a:p>
          <a:p>
            <a:pPr lvl="1"/>
            <a:r>
              <a:rPr lang="en-US" dirty="0" smtClean="0"/>
              <a:t>Growth of slavery </a:t>
            </a:r>
          </a:p>
          <a:p>
            <a:r>
              <a:rPr lang="en-US" dirty="0" smtClean="0"/>
              <a:t>Essay Questions:</a:t>
            </a:r>
          </a:p>
          <a:p>
            <a:pPr lvl="1"/>
            <a:r>
              <a:rPr lang="en-US" dirty="0" smtClean="0"/>
              <a:t>Reasons for the growth of slavery and its impact (including ways Africans resisted their plight)</a:t>
            </a:r>
          </a:p>
          <a:p>
            <a:pPr lvl="1"/>
            <a:r>
              <a:rPr lang="en-US" dirty="0" smtClean="0"/>
              <a:t>Change and continuity of British imperial control and relations with colonies</a:t>
            </a:r>
          </a:p>
          <a:p>
            <a:endParaRPr lang="en-US" dirty="0"/>
          </a:p>
          <a:p>
            <a:endParaRPr lang="en-US" dirty="0"/>
          </a:p>
        </p:txBody>
      </p:sp>
    </p:spTree>
    <p:extLst>
      <p:ext uri="{BB962C8B-B14F-4D97-AF65-F5344CB8AC3E}">
        <p14:creationId xmlns:p14="http://schemas.microsoft.com/office/powerpoint/2010/main" val="59082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Short Answer Question</a:t>
            </a:r>
            <a:endParaRPr lang="en-US" dirty="0"/>
          </a:p>
        </p:txBody>
      </p:sp>
      <p:sp>
        <p:nvSpPr>
          <p:cNvPr id="3" name="Content Placeholder 2"/>
          <p:cNvSpPr>
            <a:spLocks noGrp="1"/>
          </p:cNvSpPr>
          <p:nvPr>
            <p:ph idx="1"/>
          </p:nvPr>
        </p:nvSpPr>
        <p:spPr>
          <a:xfrm>
            <a:off x="152400" y="1981200"/>
            <a:ext cx="7313613" cy="4665662"/>
          </a:xfrm>
        </p:spPr>
        <p:txBody>
          <a:bodyPr>
            <a:normAutofit/>
          </a:bodyPr>
          <a:lstStyle/>
          <a:p>
            <a:r>
              <a:rPr lang="en-US" dirty="0" smtClean="0"/>
              <a:t>The late 17</a:t>
            </a:r>
            <a:r>
              <a:rPr lang="en-US" baseline="30000" dirty="0" smtClean="0"/>
              <a:t>th</a:t>
            </a:r>
            <a:r>
              <a:rPr lang="en-US" dirty="0"/>
              <a:t> </a:t>
            </a:r>
            <a:r>
              <a:rPr lang="en-US" dirty="0" smtClean="0"/>
              <a:t>and early 18</a:t>
            </a:r>
            <a:r>
              <a:rPr lang="en-US" baseline="30000" dirty="0" smtClean="0"/>
              <a:t>th</a:t>
            </a:r>
            <a:r>
              <a:rPr lang="en-US" dirty="0" smtClean="0"/>
              <a:t> centuries saw a rise in African </a:t>
            </a:r>
            <a:r>
              <a:rPr lang="en-US" dirty="0"/>
              <a:t>s</a:t>
            </a:r>
            <a:r>
              <a:rPr lang="en-US" dirty="0" smtClean="0"/>
              <a:t>lave </a:t>
            </a:r>
            <a:r>
              <a:rPr lang="en-US" dirty="0"/>
              <a:t>l</a:t>
            </a:r>
            <a:r>
              <a:rPr lang="en-US" dirty="0" smtClean="0"/>
              <a:t>abor in the British colonies. </a:t>
            </a:r>
          </a:p>
          <a:p>
            <a:r>
              <a:rPr lang="en-US" dirty="0" smtClean="0"/>
              <a:t>A) Briefly explain one reason for the rise of African slavery in the British colonies.</a:t>
            </a:r>
          </a:p>
          <a:p>
            <a:r>
              <a:rPr lang="en-US" dirty="0" smtClean="0"/>
              <a:t>B) Briefly explain one impact for the rise of African slavery in the British colonies on Africans. </a:t>
            </a:r>
          </a:p>
          <a:p>
            <a:r>
              <a:rPr lang="en-US" dirty="0" smtClean="0"/>
              <a:t>C) Briefly explain one way African slaves resisted slavery.</a:t>
            </a:r>
            <a:endParaRPr lang="en-US" dirty="0"/>
          </a:p>
          <a:p>
            <a:endParaRPr lang="en-US" dirty="0"/>
          </a:p>
        </p:txBody>
      </p:sp>
      <p:sp>
        <p:nvSpPr>
          <p:cNvPr id="4" name="Oval 3"/>
          <p:cNvSpPr/>
          <p:nvPr/>
        </p:nvSpPr>
        <p:spPr>
          <a:xfrm>
            <a:off x="6629400" y="304800"/>
            <a:ext cx="2514600" cy="2667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Remember, each part (a, b, c) must be AT LEAST 2-3 sentences.</a:t>
            </a:r>
            <a:endParaRPr lang="en-US" sz="2400" dirty="0"/>
          </a:p>
        </p:txBody>
      </p:sp>
    </p:spTree>
    <p:extLst>
      <p:ext uri="{BB962C8B-B14F-4D97-AF65-F5344CB8AC3E}">
        <p14:creationId xmlns:p14="http://schemas.microsoft.com/office/powerpoint/2010/main" val="128611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3844</TotalTime>
  <Words>972</Words>
  <Application>Microsoft Office PowerPoint</Application>
  <PresentationFormat>On-screen Show (4:3)</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Goudy Old Style</vt:lpstr>
      <vt:lpstr>Impact</vt:lpstr>
      <vt:lpstr>Rockwell</vt:lpstr>
      <vt:lpstr>Wingdings 2</vt:lpstr>
      <vt:lpstr>Inkwell</vt:lpstr>
      <vt:lpstr>APUSH Review: Key Concept 2.2 </vt:lpstr>
      <vt:lpstr>The New Curriculum</vt:lpstr>
      <vt:lpstr>Key Concept 2.2, I</vt:lpstr>
      <vt:lpstr>Key Concept 2.2, I</vt:lpstr>
      <vt:lpstr>Key Concept 2.2, I</vt:lpstr>
      <vt:lpstr>Key Concept 2.2, II</vt:lpstr>
      <vt:lpstr>Key Concept 2.2, II</vt:lpstr>
      <vt:lpstr>Test Tips</vt:lpstr>
      <vt:lpstr>Short Answer Question</vt:lpstr>
      <vt:lpstr>See You Back Here For Key Concept 3.1!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The Election of 1844</dc:title>
  <dc:creator>Adam</dc:creator>
  <cp:lastModifiedBy>Ashley E Cirbo</cp:lastModifiedBy>
  <cp:revision>140</cp:revision>
  <dcterms:created xsi:type="dcterms:W3CDTF">2013-11-22T00:02:11Z</dcterms:created>
  <dcterms:modified xsi:type="dcterms:W3CDTF">2015-10-08T01:37:53Z</dcterms:modified>
</cp:coreProperties>
</file>