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392" y="6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625896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>
            <a:lvl1pPr defTabSz="457200">
              <a:defRPr sz="7200" b="0">
                <a:latin typeface="+mn-lt"/>
                <a:ea typeface="+mn-ea"/>
                <a:cs typeface="+mn-cs"/>
                <a:sym typeface="Chalkdus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marL="0" indent="2286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marL="0" indent="4572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marL="0" indent="6858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marL="0" indent="9144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>
            <a:lvl1pPr defTabSz="457200">
              <a:defRPr sz="7200" b="0">
                <a:latin typeface="+mn-lt"/>
                <a:ea typeface="+mn-ea"/>
                <a:cs typeface="+mn-cs"/>
                <a:sym typeface="Chalkdus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marL="0" indent="2286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marL="0" indent="4572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marL="0" indent="6858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marL="0" indent="9144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>
            <a:lvl1pPr defTabSz="457200">
              <a:defRPr sz="7200" b="0">
                <a:latin typeface="+mn-lt"/>
                <a:ea typeface="+mn-ea"/>
                <a:cs typeface="+mn-cs"/>
                <a:sym typeface="Chalkdus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 defTabSz="457200">
              <a:defRPr sz="5800" b="0">
                <a:latin typeface="+mn-lt"/>
                <a:ea typeface="+mn-ea"/>
                <a:cs typeface="+mn-cs"/>
                <a:sym typeface="Chalkdus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marL="0" indent="2286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marL="0" indent="4572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marL="0" indent="6858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marL="0" indent="914400" algn="ctr" defTabSz="457200">
              <a:spcBef>
                <a:spcPts val="0"/>
              </a:spcBef>
              <a:buSzTx/>
              <a:buNone/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</p:spPr>
        <p:txBody>
          <a:bodyPr/>
          <a:lstStyle>
            <a:lvl1pPr defTabSz="457200">
              <a:defRPr sz="7200" b="0">
                <a:latin typeface="+mn-lt"/>
                <a:ea typeface="+mn-ea"/>
                <a:cs typeface="+mn-cs"/>
                <a:sym typeface="Chalkdus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</p:spPr>
        <p:txBody>
          <a:bodyPr/>
          <a:lstStyle>
            <a:lvl1pPr defTabSz="457200">
              <a:defRPr sz="7200" b="0">
                <a:latin typeface="+mn-lt"/>
                <a:ea typeface="+mn-ea"/>
                <a:cs typeface="+mn-cs"/>
                <a:sym typeface="Chalkdus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 marL="5715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marL="11430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marL="17145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marL="22860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marL="28575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</p:spPr>
        <p:txBody>
          <a:bodyPr/>
          <a:lstStyle>
            <a:lvl1pPr defTabSz="457200">
              <a:defRPr sz="7200" b="0">
                <a:latin typeface="+mn-lt"/>
                <a:ea typeface="+mn-ea"/>
                <a:cs typeface="+mn-cs"/>
                <a:sym typeface="Chalkduster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 defTabSz="457200">
              <a:spcBef>
                <a:spcPts val="3200"/>
              </a:spcBef>
              <a:buSzPct val="43000"/>
              <a:buFont typeface="Gill Sans"/>
              <a:buBlip>
                <a:blip r:embed="rId3"/>
              </a:buBlip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marL="965200" indent="-482600" defTabSz="457200">
              <a:spcBef>
                <a:spcPts val="3200"/>
              </a:spcBef>
              <a:buSzPct val="43000"/>
              <a:buFont typeface="Gill Sans"/>
              <a:buBlip>
                <a:blip r:embed="rId3"/>
              </a:buBlip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marL="1447800" indent="-482600" defTabSz="457200">
              <a:spcBef>
                <a:spcPts val="3200"/>
              </a:spcBef>
              <a:buSzPct val="43000"/>
              <a:buFont typeface="Gill Sans"/>
              <a:buBlip>
                <a:blip r:embed="rId3"/>
              </a:buBlip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marL="1930400" indent="-482600" defTabSz="457200">
              <a:spcBef>
                <a:spcPts val="3200"/>
              </a:spcBef>
              <a:buSzPct val="43000"/>
              <a:buFont typeface="Gill Sans"/>
              <a:buBlip>
                <a:blip r:embed="rId3"/>
              </a:buBlip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marL="2413000" indent="-482600" defTabSz="457200">
              <a:spcBef>
                <a:spcPts val="3200"/>
              </a:spcBef>
              <a:buSzPct val="43000"/>
              <a:buFont typeface="Gill Sans"/>
              <a:buBlip>
                <a:blip r:embed="rId3"/>
              </a:buBlip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 marL="5715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1pPr>
            <a:lvl2pPr marL="11430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2pPr>
            <a:lvl3pPr marL="17145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3pPr>
            <a:lvl4pPr marL="22860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4pPr>
            <a:lvl5pPr marL="2857500" indent="-571500" defTabSz="457200">
              <a:spcBef>
                <a:spcPts val="3600"/>
              </a:spcBef>
              <a:buSzPct val="43000"/>
              <a:buBlip>
                <a:blip r:embed="rId3"/>
              </a:buBlip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Chalkduster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6400" b="1">
                <a:solidFill>
                  <a:srgbClr val="FFFFFF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1pPr>
      <a:lvl2pPr indent="228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2pPr>
      <a:lvl3pPr indent="457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3pPr>
      <a:lvl4pPr indent="685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4pPr>
      <a:lvl5pPr indent="9144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5pPr>
      <a:lvl6pPr indent="11430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6pPr>
      <a:lvl7pPr indent="13716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7pPr>
      <a:lvl8pPr indent="16002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8pPr>
      <a:lvl9pPr indent="1828800" algn="ctr" defTabSz="584200">
        <a:defRPr sz="6400" b="1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55323" y="2616200"/>
            <a:ext cx="11430228" cy="2540000"/>
          </a:xfrm>
          <a:prstGeom prst="rect">
            <a:avLst/>
          </a:prstGeom>
        </p:spPr>
        <p:txBody>
          <a:bodyPr/>
          <a:lstStyle>
            <a:lvl1pPr defTabSz="320039">
              <a:defRPr sz="504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40" dirty="0" smtClean="0">
                <a:solidFill>
                  <a:srgbClr val="FFFFFF"/>
                </a:solidFill>
              </a:rPr>
              <a:t>Period 2</a:t>
            </a:r>
            <a:r>
              <a:rPr lang="en-US" sz="5040" dirty="0" smtClean="0">
                <a:solidFill>
                  <a:srgbClr val="FFFFFF"/>
                </a:solidFill>
              </a:rPr>
              <a:t> Review </a:t>
            </a:r>
            <a:r>
              <a:rPr sz="5040" dirty="0" smtClean="0">
                <a:solidFill>
                  <a:srgbClr val="FFFFFF"/>
                </a:solidFill>
              </a:rPr>
              <a:t>(</a:t>
            </a:r>
            <a:r>
              <a:rPr sz="5040" dirty="0">
                <a:solidFill>
                  <a:srgbClr val="FFFFFF"/>
                </a:solidFill>
              </a:rPr>
              <a:t>1607 - 1754</a:t>
            </a:r>
            <a:r>
              <a:rPr sz="5040" dirty="0" smtClean="0">
                <a:solidFill>
                  <a:srgbClr val="FFFFFF"/>
                </a:solidFill>
              </a:rPr>
              <a:t>)</a:t>
            </a:r>
            <a:r>
              <a:rPr lang="en-US" sz="5040" dirty="0" smtClean="0">
                <a:solidFill>
                  <a:srgbClr val="FFFFFF"/>
                </a:solidFill>
              </a:rPr>
              <a:t> in</a:t>
            </a:r>
            <a:r>
              <a:rPr sz="5040" dirty="0" smtClean="0">
                <a:solidFill>
                  <a:srgbClr val="FFFFFF"/>
                </a:solidFill>
              </a:rPr>
              <a:t> </a:t>
            </a:r>
            <a:r>
              <a:rPr sz="5040" dirty="0">
                <a:solidFill>
                  <a:srgbClr val="FFFFFF"/>
                </a:solidFill>
              </a:rPr>
              <a:t>10 Minutes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lang="en-US" sz="36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 dirty="0" smtClean="0">
                <a:solidFill>
                  <a:srgbClr val="FFFFFF"/>
                </a:solidFill>
              </a:rPr>
              <a:t>Everything </a:t>
            </a:r>
            <a:r>
              <a:rPr sz="3600" dirty="0">
                <a:solidFill>
                  <a:srgbClr val="FFFFFF"/>
                </a:solidFill>
              </a:rPr>
              <a:t>You Need To Know </a:t>
            </a:r>
            <a:r>
              <a:rPr lang="en-US" sz="3600" dirty="0" smtClean="0">
                <a:solidFill>
                  <a:srgbClr val="FFFFFF"/>
                </a:solidFill>
              </a:rPr>
              <a:t>About Period 2 To Succeed in APUSH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Short Answer Practice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5780" lvl="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Answer all 3 parts:</a:t>
            </a:r>
          </a:p>
          <a:p>
            <a:pPr marL="525780" lvl="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a) Briefly explain one goal of English colonization</a:t>
            </a:r>
          </a:p>
          <a:p>
            <a:pPr marL="525780" lvl="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b) Briefly explain one English goal that differed from other European powers</a:t>
            </a:r>
          </a:p>
          <a:p>
            <a:pPr marL="525780" lvl="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c) Briefly explain one impact of English colonization in the Americas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4904">
              <a:defRPr sz="5904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904">
                <a:solidFill>
                  <a:srgbClr val="FFFFFF"/>
                </a:solidFill>
              </a:rPr>
              <a:t>See You Back Here For Period 3 In 10 Minutes!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109" lvl="0" indent="-368109" defTabSz="514095">
              <a:spcBef>
                <a:spcPts val="3600"/>
              </a:spcBef>
              <a:buSzPct val="75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EBEBEB"/>
                </a:solidFill>
                <a:effectLst>
                  <a:outerShdw blurRad="44704" dist="22352" dir="5400000" rotWithShape="0">
                    <a:srgbClr val="000000"/>
                  </a:outerShdw>
                </a:effectLst>
              </a:rPr>
              <a:t>Thanks for Watching</a:t>
            </a:r>
          </a:p>
          <a:p>
            <a:pPr marL="368109" lvl="0" indent="-368109" defTabSz="514095">
              <a:spcBef>
                <a:spcPts val="3600"/>
              </a:spcBef>
              <a:buSzPct val="75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EBEBEB"/>
                </a:solidFill>
                <a:effectLst>
                  <a:outerShdw blurRad="44704" dist="22352" dir="5400000" rotWithShape="0">
                    <a:srgbClr val="000000"/>
                  </a:outerShdw>
                </a:effectLst>
              </a:rPr>
              <a:t>Please subscribe, share with others</a:t>
            </a:r>
          </a:p>
          <a:p>
            <a:pPr marL="368109" lvl="0" indent="-368109" defTabSz="514095">
              <a:spcBef>
                <a:spcPts val="3600"/>
              </a:spcBef>
              <a:buSzPct val="75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EBEBEB"/>
                </a:solidFill>
                <a:effectLst>
                  <a:outerShdw blurRad="44704" dist="22352" dir="5400000" rotWithShape="0">
                    <a:srgbClr val="000000"/>
                  </a:outerShdw>
                </a:effectLst>
              </a:rPr>
              <a:t>Check out all my videos related to the new curriculum</a:t>
            </a:r>
          </a:p>
          <a:p>
            <a:pPr marL="368109" lvl="0" indent="-368109" defTabSz="514095">
              <a:spcBef>
                <a:spcPts val="3600"/>
              </a:spcBef>
              <a:buSzPct val="75000"/>
              <a:buFontTx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92">
                <a:solidFill>
                  <a:srgbClr val="EBEBEB"/>
                </a:solidFill>
                <a:effectLst>
                  <a:outerShdw blurRad="44704" dist="22352" dir="5400000" rotWithShape="0">
                    <a:srgbClr val="000000"/>
                  </a:outerShdw>
                </a:effectLst>
              </a:rPr>
              <a:t>Best of luck on all your tests!</a:t>
            </a:r>
          </a:p>
        </p:txBody>
      </p:sp>
      <p:pic>
        <p:nvPicPr>
          <p:cNvPr id="79" name="Ordinance2_of_178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1509" y="3069280"/>
            <a:ext cx="6335412" cy="4038825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European Imperial Goals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lvl="0" indent="-365759" defTabSz="292607">
              <a:spcBef>
                <a:spcPts val="2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04">
                <a:solidFill>
                  <a:srgbClr val="FFFFFF"/>
                </a:solidFill>
              </a:rPr>
              <a:t>Spanish:</a:t>
            </a:r>
          </a:p>
          <a:p>
            <a:pPr marL="731519" lvl="1" indent="-365759" defTabSz="292607">
              <a:spcBef>
                <a:spcPts val="2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04">
                <a:solidFill>
                  <a:srgbClr val="FFFFFF"/>
                </a:solidFill>
              </a:rPr>
              <a:t>Tight control, sought to convert Natives and gain gold</a:t>
            </a:r>
          </a:p>
          <a:p>
            <a:pPr marL="365759" lvl="0" indent="-365759" defTabSz="292607">
              <a:spcBef>
                <a:spcPts val="2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04">
                <a:solidFill>
                  <a:srgbClr val="FFFFFF"/>
                </a:solidFill>
              </a:rPr>
              <a:t>Dutch and French:</a:t>
            </a:r>
          </a:p>
          <a:p>
            <a:pPr marL="731519" lvl="1" indent="-365759" defTabSz="292607">
              <a:spcBef>
                <a:spcPts val="2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04">
                <a:solidFill>
                  <a:srgbClr val="FFFFFF"/>
                </a:solidFill>
              </a:rPr>
              <a:t>Sent fewer settlers, established trade alliances with Natives, often intermarried, traded furs</a:t>
            </a:r>
          </a:p>
          <a:p>
            <a:pPr marL="365759" lvl="0" indent="-365759" defTabSz="292607">
              <a:spcBef>
                <a:spcPts val="2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04">
                <a:solidFill>
                  <a:srgbClr val="FFFFFF"/>
                </a:solidFill>
              </a:rPr>
              <a:t>English:</a:t>
            </a:r>
          </a:p>
          <a:p>
            <a:pPr marL="731519" lvl="1" indent="-365759" defTabSz="292607">
              <a:spcBef>
                <a:spcPts val="2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304">
                <a:solidFill>
                  <a:srgbClr val="FFFFFF"/>
                </a:solidFill>
              </a:rPr>
              <a:t>Colonies heavily relied on agriculture (tobacco - Chesapeake), many men and women populated the colonies, often hostile relationships with Natives</a:t>
            </a:r>
          </a:p>
        </p:txBody>
      </p:sp>
      <p:pic>
        <p:nvPicPr>
          <p:cNvPr id="44" name="Fur_traders_in_canada_177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0049" y="1049431"/>
            <a:ext cx="5591014" cy="3941665"/>
          </a:xfrm>
          <a:prstGeom prst="rect">
            <a:avLst/>
          </a:prstGeom>
          <a:ln w="88900">
            <a:miter lim="400000"/>
          </a:ln>
        </p:spPr>
      </p:pic>
      <p:pic>
        <p:nvPicPr>
          <p:cNvPr id="45" name="587px-Chute_tobacco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049" y="476250"/>
            <a:ext cx="5625401" cy="57404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build="p" bldLvl="5" animBg="1" advAuto="0"/>
      <p:bldP spid="44" grpId="2" animBg="1" advAuto="0"/>
      <p:bldP spid="44" grpId="4" animBg="1" advAuto="0"/>
      <p:bldP spid="45" grpId="3" animBg="1" advAuto="0"/>
      <p:bldP spid="45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British Colonies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270000" y="3263900"/>
            <a:ext cx="10464800" cy="5740400"/>
          </a:xfrm>
          <a:prstGeom prst="rect">
            <a:avLst/>
          </a:prstGeom>
        </p:spPr>
        <p:txBody>
          <a:bodyPr/>
          <a:lstStyle/>
          <a:p>
            <a:pPr marL="331469" lvl="0" indent="-331469" defTabSz="26517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88">
                <a:solidFill>
                  <a:srgbClr val="FFFFFF"/>
                </a:solidFill>
              </a:rPr>
              <a:t>British colonists rarely intermarried with Natives and Africans</a:t>
            </a:r>
          </a:p>
          <a:p>
            <a:pPr marL="662939" lvl="1" indent="-331469" defTabSz="26517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88">
                <a:solidFill>
                  <a:srgbClr val="FFFFFF"/>
                </a:solidFill>
              </a:rPr>
              <a:t>Rigid social hierarchy developed</a:t>
            </a:r>
          </a:p>
          <a:p>
            <a:pPr marL="331469" lvl="0" indent="-331469" defTabSz="26517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88">
                <a:solidFill>
                  <a:srgbClr val="FFFFFF"/>
                </a:solidFill>
              </a:rPr>
              <a:t>Emergence of the Atlantic Slave Trade was caused by:</a:t>
            </a:r>
          </a:p>
          <a:p>
            <a:pPr marL="662939" lvl="1" indent="-331469" defTabSz="26517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88">
                <a:solidFill>
                  <a:srgbClr val="FFFFFF"/>
                </a:solidFill>
              </a:rPr>
              <a:t>Racial superiority, lack of indentured servants (post-Bacon’s Rebellion in 1676), Natives were harder to enslave, and European demand for goods</a:t>
            </a:r>
          </a:p>
          <a:p>
            <a:pPr marL="331469" lvl="0" indent="-331469" defTabSz="26517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88">
                <a:solidFill>
                  <a:srgbClr val="FFFFFF"/>
                </a:solidFill>
              </a:rPr>
              <a:t>Impacts of African Slavery?</a:t>
            </a:r>
          </a:p>
          <a:p>
            <a:pPr marL="662939" lvl="1" indent="-331469" defTabSz="26517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88">
                <a:solidFill>
                  <a:srgbClr val="FFFFFF"/>
                </a:solidFill>
              </a:rPr>
              <a:t>Desire for more land - conflicts with Natives</a:t>
            </a:r>
          </a:p>
          <a:p>
            <a:pPr marL="662939" lvl="1" indent="-331469" defTabSz="265175">
              <a:spcBef>
                <a:spcPts val="20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088">
                <a:solidFill>
                  <a:srgbClr val="FFFFFF"/>
                </a:solidFill>
              </a:rPr>
              <a:t>Africans used covert (passive) and overt forms of resistance</a:t>
            </a:r>
          </a:p>
        </p:txBody>
      </p:sp>
      <p:pic>
        <p:nvPicPr>
          <p:cNvPr id="49" name="416px-Slave_ship_diagr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1401" y="108560"/>
            <a:ext cx="3786357" cy="5451989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build="p" bldLvl="5" animBg="1" advAuto="0"/>
      <p:bldP spid="49" grpId="2" animBg="1" advAuto="0"/>
      <p:bldP spid="49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203200"/>
            <a:ext cx="10464800" cy="182274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British Colonies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70000" y="1783556"/>
            <a:ext cx="10464800" cy="7205266"/>
          </a:xfrm>
          <a:prstGeom prst="rect">
            <a:avLst/>
          </a:prstGeom>
        </p:spPr>
        <p:txBody>
          <a:bodyPr/>
          <a:lstStyle/>
          <a:p>
            <a:pPr marL="245745" lvl="0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New England: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Puritans that sought to establish a like-minded (homogeneous) community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Mixed economy - agriculture and trade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Longer life-expectancy, more families</a:t>
            </a:r>
          </a:p>
          <a:p>
            <a:pPr marL="245745" lvl="0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Middle Colonies: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Religiously, ethnically, and demographically diverse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Crops - cereal (grains)</a:t>
            </a:r>
          </a:p>
          <a:p>
            <a:pPr marL="245745" lvl="0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Southern: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Chesapeake (MD and VA) and North Carolina - tobacco - labor-intensive </a:t>
            </a:r>
          </a:p>
          <a:p>
            <a:pPr marL="737234" lvl="2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Relied on indentured servants initially, later slavery (Post-Bacon’s Rebellion)</a:t>
            </a:r>
          </a:p>
          <a:p>
            <a:pPr marL="245745" lvl="0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Atlantic seaboard (South Carolina) and West Indies: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Long growing season, heavy use of slave labor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Staple crops - (rice), as well as sugar</a:t>
            </a:r>
          </a:p>
          <a:p>
            <a:pPr marL="491490" lvl="1" indent="-245745" defTabSz="196596">
              <a:spcBef>
                <a:spcPts val="1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548">
                <a:solidFill>
                  <a:srgbClr val="FFFFFF"/>
                </a:solidFill>
              </a:rPr>
              <a:t>Slaves often made up most of the population</a:t>
            </a:r>
          </a:p>
        </p:txBody>
      </p:sp>
      <p:pic>
        <p:nvPicPr>
          <p:cNvPr id="53" name="520px-William_Penn_at_22_166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93635" y="1384300"/>
            <a:ext cx="3734865" cy="4309459"/>
          </a:xfrm>
          <a:prstGeom prst="rect">
            <a:avLst/>
          </a:prstGeom>
          <a:ln w="88900">
            <a:miter lim="400000"/>
          </a:ln>
        </p:spPr>
      </p:pic>
      <p:pic>
        <p:nvPicPr>
          <p:cNvPr id="54" name="1670_virginia_tobacco_slaves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2009" y="1835150"/>
            <a:ext cx="7444241" cy="387701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  <p:bldP spid="53" grpId="2" animBg="1" advAuto="0"/>
      <p:bldP spid="53" grpId="4" animBg="1" advAuto="0"/>
      <p:bldP spid="54" grpId="3" animBg="1" advAuto="0"/>
      <p:bldP spid="54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European Conflicts in the Americas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4344" lvl="0" indent="-474344" defTabSz="379475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</a:rPr>
              <a:t>Colonies focused on goods that were valued in Europe (fur, tobacco)</a:t>
            </a:r>
          </a:p>
          <a:p>
            <a:pPr marL="474344" lvl="0" indent="-474344" defTabSz="379475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</a:rPr>
              <a:t>Colonists had different goals than European leaders:</a:t>
            </a:r>
          </a:p>
          <a:p>
            <a:pPr marL="948689" lvl="1" indent="-474344" defTabSz="379475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</a:rPr>
              <a:t>Helped promote mistrust</a:t>
            </a:r>
          </a:p>
          <a:p>
            <a:pPr marL="948689" lvl="1" indent="-474344" defTabSz="379475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</a:rPr>
              <a:t>Colonists were upset over:</a:t>
            </a:r>
          </a:p>
          <a:p>
            <a:pPr marL="1423034" lvl="2" indent="-474344" defTabSz="379475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988">
                <a:solidFill>
                  <a:srgbClr val="FFFFFF"/>
                </a:solidFill>
              </a:rPr>
              <a:t>Territorial settlement, frontier defense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European and Native Clashes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4325" lvl="0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Diseases ravaged Native communities</a:t>
            </a:r>
          </a:p>
          <a:p>
            <a:pPr marL="314325" lvl="0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Pueblo Revolt (1680):</a:t>
            </a:r>
          </a:p>
          <a:p>
            <a:pPr marL="628650" lvl="1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Spanish sought to suppress Native practices inconsistent with Christianity</a:t>
            </a:r>
          </a:p>
          <a:p>
            <a:pPr marL="628650" lvl="1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Pueblos revolted, expelled the Spanish for over 10 years</a:t>
            </a:r>
          </a:p>
          <a:p>
            <a:pPr marL="628650" lvl="1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The Spanish regained control, advocated the religious assimilation of Natives</a:t>
            </a:r>
          </a:p>
          <a:p>
            <a:pPr marL="314325" lvl="0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Native American Warfare:</a:t>
            </a:r>
          </a:p>
          <a:p>
            <a:pPr marL="628650" lvl="1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Became more destructive due to:</a:t>
            </a:r>
          </a:p>
          <a:p>
            <a:pPr marL="942975" lvl="2" indent="-314325" defTabSz="251460">
              <a:spcBef>
                <a:spcPts val="19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1980">
                <a:solidFill>
                  <a:srgbClr val="FFFFFF"/>
                </a:solidFill>
              </a:rPr>
              <a:t>Deadlier weapons (guns) and alcohol</a:t>
            </a:r>
          </a:p>
        </p:txBody>
      </p:sp>
      <p:pic>
        <p:nvPicPr>
          <p:cNvPr id="61" name="800px-Palace_of_the_Governors_and_Our_Lady_of_Victory_Procession,_Santa_Fe,_New_Mexic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5386" y="1327150"/>
            <a:ext cx="5700514" cy="362695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uild="p" bldLvl="5" animBg="1" advAuto="0"/>
      <p:bldP spid="61" grpId="2" animBg="1" advAuto="0"/>
      <p:bldP spid="61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6479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479">
                <a:solidFill>
                  <a:srgbClr val="FFFFFF"/>
                </a:solidFill>
              </a:rPr>
              <a:t>Impacts of Exchanges on North America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5780" lvl="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Exchange of European and New World goods increased significantly</a:t>
            </a:r>
          </a:p>
          <a:p>
            <a:pPr marL="1051560" lvl="1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Slaves, tobacco, rice, etc. </a:t>
            </a:r>
          </a:p>
          <a:p>
            <a:pPr marL="525780" lvl="0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Anglicization of the British colonies:</a:t>
            </a:r>
          </a:p>
          <a:p>
            <a:pPr marL="1051560" lvl="1" indent="-525780" defTabSz="420623">
              <a:spcBef>
                <a:spcPts val="33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solidFill>
                  <a:srgbClr val="FFFFFF"/>
                </a:solidFill>
              </a:rPr>
              <a:t>Trans-Atlantic print culture, Protestant evangelism, Enlightenment, etc.</a:t>
            </a:r>
          </a:p>
        </p:txBody>
      </p:sp>
      <p:pic>
        <p:nvPicPr>
          <p:cNvPr id="65" name="460px-Locke-John-LOC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0080" y="336550"/>
            <a:ext cx="3915120" cy="5098166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bldLvl="5" animBg="1" advAuto="0"/>
      <p:bldP spid="65" grpId="2" animBg="1" advAuto="0"/>
      <p:bldP spid="65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British-Colonial Relations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xfrm>
            <a:off x="438596" y="2355155"/>
            <a:ext cx="11683753" cy="6684269"/>
          </a:xfrm>
          <a:prstGeom prst="rect">
            <a:avLst/>
          </a:prstGeom>
        </p:spPr>
        <p:txBody>
          <a:bodyPr/>
          <a:lstStyle/>
          <a:p>
            <a:pPr marL="285750" lvl="0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Similar laws, cultures, institutions, and government developed within the British colonies</a:t>
            </a:r>
          </a:p>
          <a:p>
            <a:pPr marL="285750" lvl="0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Britain sought mercantilist policies:</a:t>
            </a:r>
          </a:p>
          <a:p>
            <a:pPr marL="571500" lvl="1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Making $ for the Mother country</a:t>
            </a:r>
          </a:p>
          <a:p>
            <a:pPr marL="571500" lvl="1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However, this was not always successful:</a:t>
            </a:r>
          </a:p>
          <a:p>
            <a:pPr marL="857250" lvl="2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Colonial resistance - smuggling</a:t>
            </a:r>
          </a:p>
          <a:p>
            <a:pPr marL="857250" lvl="2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Britain’s policy of salutary neglect - British indifference</a:t>
            </a:r>
          </a:p>
          <a:p>
            <a:pPr marL="571500" lvl="1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Colonial arguments for resistance?</a:t>
            </a:r>
          </a:p>
          <a:p>
            <a:pPr marL="857250" lvl="2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Self-government, lack of representation</a:t>
            </a:r>
          </a:p>
          <a:p>
            <a:pPr marL="857250" lvl="2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Enlightenment ideas - liberty</a:t>
            </a:r>
          </a:p>
          <a:p>
            <a:pPr marL="857250" lvl="2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Religious independence and diversity - less importance of Anglican Church</a:t>
            </a:r>
          </a:p>
          <a:p>
            <a:pPr marL="857250" lvl="2" indent="-285750" defTabSz="228600">
              <a:spcBef>
                <a:spcPts val="18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FFFFFF"/>
                </a:solidFill>
              </a:rPr>
              <a:t>Perceived corruption in British imperial system</a:t>
            </a:r>
          </a:p>
        </p:txBody>
      </p:sp>
      <p:pic>
        <p:nvPicPr>
          <p:cNvPr id="69" name="EdmundBurke177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2454" y="673100"/>
            <a:ext cx="4022447" cy="4788627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build="p" bldLvl="5" animBg="1" advAuto="0"/>
      <p:bldP spid="6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</a:rPr>
              <a:t>Quick Recap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480" lvl="0" indent="-411480" defTabSz="32918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</a:rPr>
              <a:t>Spanish, French, Dutch, and English imperial goals and relations with Natives</a:t>
            </a:r>
          </a:p>
          <a:p>
            <a:pPr marL="411480" lvl="0" indent="-411480" defTabSz="32918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</a:rPr>
              <a:t>Reasons for Atlantic-trade and increase in slavery</a:t>
            </a:r>
          </a:p>
          <a:p>
            <a:pPr marL="411480" lvl="0" indent="-411480" defTabSz="32918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</a:rPr>
              <a:t>British colonies - economy, population characteristics</a:t>
            </a:r>
          </a:p>
          <a:p>
            <a:pPr marL="411480" lvl="0" indent="-411480" defTabSz="32918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</a:rPr>
              <a:t>Colonial v. Imperial goals</a:t>
            </a:r>
          </a:p>
          <a:p>
            <a:pPr marL="411480" lvl="0" indent="-411480" defTabSz="32918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</a:rPr>
              <a:t>Pueblo Revolt</a:t>
            </a:r>
          </a:p>
          <a:p>
            <a:pPr marL="411480" lvl="0" indent="-411480" defTabSz="329184">
              <a:spcBef>
                <a:spcPts val="2500"/>
              </a:spcBef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2592">
                <a:solidFill>
                  <a:srgbClr val="FFFFFF"/>
                </a:solidFill>
              </a:rPr>
              <a:t>Early resistance by British colonies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r="162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63500" dir="162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63500" dist="25400" dir="2700000" rotWithShape="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600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Chalkduster</vt:lpstr>
      <vt:lpstr>Gill Sans</vt:lpstr>
      <vt:lpstr>Helvetica Neue</vt:lpstr>
      <vt:lpstr>Helvetica Neue Medium</vt:lpstr>
      <vt:lpstr>Chalkboard</vt:lpstr>
      <vt:lpstr>Period 2 Review (1607 - 1754) in 10 Minutes</vt:lpstr>
      <vt:lpstr>European Imperial Goals</vt:lpstr>
      <vt:lpstr>British Colonies</vt:lpstr>
      <vt:lpstr>British Colonies</vt:lpstr>
      <vt:lpstr>European Conflicts in the Americas</vt:lpstr>
      <vt:lpstr>European and Native Clashes</vt:lpstr>
      <vt:lpstr>Impacts of Exchanges on North America</vt:lpstr>
      <vt:lpstr>British-Colonial Relations</vt:lpstr>
      <vt:lpstr>Quick Recap</vt:lpstr>
      <vt:lpstr>Short Answer Practice</vt:lpstr>
      <vt:lpstr>See You Back Here For Period 3 In 10 Minutes!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 2 (1607 - 1754) Review In 10 Minutes</dc:title>
  <dc:creator>Ashley E Cirbo</dc:creator>
  <cp:lastModifiedBy>Ashley E Cirbo</cp:lastModifiedBy>
  <cp:revision>5</cp:revision>
  <dcterms:modified xsi:type="dcterms:W3CDTF">2015-03-16T00:59:12Z</dcterms:modified>
</cp:coreProperties>
</file>