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lvl1pPr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1pPr>
    <a:lvl2pPr indent="2286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2pPr>
    <a:lvl3pPr indent="4572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3pPr>
    <a:lvl4pPr indent="6858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4pPr>
    <a:lvl5pPr indent="9144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5pPr>
    <a:lvl6pPr indent="11430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6pPr>
    <a:lvl7pPr indent="13716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7pPr>
    <a:lvl8pPr indent="16002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8pPr>
    <a:lvl9pPr indent="1828800" algn="ctr" defTabSz="584200">
      <a:defRPr sz="3600">
        <a:solidFill>
          <a:srgbClr val="72675A"/>
        </a:solidFill>
        <a:latin typeface="+mj-lt"/>
        <a:ea typeface="+mj-ea"/>
        <a:cs typeface="+mj-cs"/>
        <a:sym typeface="Baskervill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rgbClr val="516345"/>
              </a:solidFill>
              <a:prstDash val="solid"/>
              <a:miter lim="400000"/>
            </a:ln>
          </a:left>
          <a:right>
            <a:ln w="6350" cap="flat">
              <a:solidFill>
                <a:srgbClr val="516345"/>
              </a:solidFill>
              <a:prstDash val="solid"/>
              <a:miter lim="400000"/>
            </a:ln>
          </a:right>
          <a:top>
            <a:ln w="6350" cap="flat">
              <a:solidFill>
                <a:srgbClr val="516345"/>
              </a:solidFill>
              <a:prstDash val="solid"/>
              <a:miter lim="400000"/>
            </a:ln>
          </a:top>
          <a:bottom>
            <a:ln w="6350" cap="flat">
              <a:solidFill>
                <a:srgbClr val="516345"/>
              </a:solidFill>
              <a:prstDash val="solid"/>
              <a:miter lim="400000"/>
            </a:ln>
          </a:bottom>
          <a:insideH>
            <a:ln w="6350" cap="flat">
              <a:solidFill>
                <a:srgbClr val="516345"/>
              </a:solidFill>
              <a:prstDash val="solid"/>
              <a:miter lim="400000"/>
            </a:ln>
          </a:insideH>
          <a:insideV>
            <a:ln w="6350" cap="flat">
              <a:solidFill>
                <a:srgbClr val="516345"/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7385"/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5E7385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E7385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7D705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7D7054"/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rgbClr val="7D7054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927289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sz="5800"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 lvl="0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sz="5800"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 lvl="0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One</a:t>
            </a:r>
          </a:p>
          <a:p>
            <a:pPr lvl="1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Two</a:t>
            </a:r>
          </a:p>
          <a:p>
            <a:pPr lvl="2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Three</a:t>
            </a:r>
          </a:p>
          <a:p>
            <a:pPr lvl="3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Four</a:t>
            </a:r>
          </a:p>
          <a:p>
            <a:pPr lvl="4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sz="5800"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2675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51515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1pPr>
      <a:lvl2pPr indent="2286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2pPr>
      <a:lvl3pPr indent="4572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3pPr>
      <a:lvl4pPr indent="6858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4pPr>
      <a:lvl5pPr indent="9144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5pPr>
      <a:lvl6pPr indent="11430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6pPr>
      <a:lvl7pPr indent="13716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7pPr>
      <a:lvl8pPr indent="16002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8pPr>
      <a:lvl9pPr indent="1828800" algn="ctr" defTabSz="584200">
        <a:defRPr sz="5800">
          <a:solidFill>
            <a:srgbClr val="817463"/>
          </a:solidFill>
          <a:latin typeface="+mj-lt"/>
          <a:ea typeface="+mj-ea"/>
          <a:cs typeface="+mj-cs"/>
          <a:sym typeface="Baskerville"/>
        </a:defRPr>
      </a:lvl9pPr>
    </p:titleStyle>
    <p:bodyStyle>
      <a:lvl1pPr marL="4191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1pPr>
      <a:lvl2pPr marL="8382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2pPr>
      <a:lvl3pPr marL="12573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3pPr>
      <a:lvl4pPr marL="16764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4pPr>
      <a:lvl5pPr marL="20955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5pPr>
      <a:lvl6pPr marL="25146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6pPr>
      <a:lvl7pPr marL="29337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7pPr>
      <a:lvl8pPr marL="33528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8pPr>
      <a:lvl9pPr marL="3771900" indent="-419100" defTabSz="584200">
        <a:spcBef>
          <a:spcPts val="3800"/>
        </a:spcBef>
        <a:buSzPct val="100000"/>
        <a:buChar char="•"/>
        <a:defRPr sz="4000">
          <a:solidFill>
            <a:srgbClr val="72675A"/>
          </a:solidFill>
          <a:latin typeface="+mj-lt"/>
          <a:ea typeface="+mj-ea"/>
          <a:cs typeface="+mj-cs"/>
          <a:sym typeface="Baskerville"/>
        </a:defRPr>
      </a:lvl9pPr>
    </p:bodyStyle>
    <p:otherStyle>
      <a:lvl1pPr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 spc="0">
                <a:solidFill>
                  <a:srgbClr val="000000"/>
                </a:solidFill>
                <a:effectLst/>
              </a:defRPr>
            </a:pPr>
            <a:r>
              <a:rPr sz="5800"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</a:rPr>
              <a:t>APUSH Review: Spanish, English, French, and Dutch Colonization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spc="0">
                <a:solidFill>
                  <a:srgbClr val="000000"/>
                </a:solidFill>
                <a:effectLst/>
              </a:defRPr>
            </a:pPr>
            <a:r>
              <a: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</a:rPr>
              <a:t>Everything You Need To Know About European Colonization To Succeed In APUSH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French Colonization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08682" y="2214364"/>
            <a:ext cx="12187436" cy="735687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6235" lvl="0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Samuel de Champlain founded Quebec in 1608 (1 year after Jamestown)</a:t>
            </a:r>
          </a:p>
          <a:p>
            <a:pPr marL="712470" lvl="1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Most of the colonists were men </a:t>
            </a:r>
          </a:p>
          <a:p>
            <a:pPr marL="1068705" lvl="2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Like Spain, France accepted intermarriage (metis) </a:t>
            </a:r>
          </a:p>
          <a:p>
            <a:pPr marL="712470" lvl="1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Focused on fur trade with Natives - friendly relations with Natives</a:t>
            </a:r>
          </a:p>
          <a:p>
            <a:pPr marL="1068705" lvl="2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Coureurs des bois - French “runners of the woods”</a:t>
            </a:r>
          </a:p>
          <a:p>
            <a:pPr marL="356235" lvl="0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New France had a governor-general that ruled and was appointed in Paris</a:t>
            </a:r>
          </a:p>
          <a:p>
            <a:pPr marL="712470" lvl="1" indent="-356235" defTabSz="496570">
              <a:spcBef>
                <a:spcPts val="3200"/>
              </a:spcBef>
              <a:defRPr sz="1800">
                <a:solidFill>
                  <a:srgbClr val="000000"/>
                </a:solidFill>
              </a:defRPr>
            </a:pPr>
            <a:r>
              <a:rPr sz="3400">
                <a:solidFill>
                  <a:srgbClr val="72675A"/>
                </a:solidFill>
              </a:rPr>
              <a:t>No representative assembly</a:t>
            </a:r>
          </a:p>
        </p:txBody>
      </p:sp>
      <p:pic>
        <p:nvPicPr>
          <p:cNvPr id="75" name="600px-New_France-(1534-_1763-1803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2400" y="1930400"/>
            <a:ext cx="7620000" cy="762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776px-Arrival_of_Radisson_in_an_Indian_camp_1660_Charles_William_Jeffery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3317" y="541866"/>
            <a:ext cx="6097217" cy="4714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2" build="p" bldLvl="5" animBg="1" advAuto="0"/>
      <p:bldP spid="75" grpId="1" animBg="1" advAuto="0"/>
      <p:bldP spid="76" grpId="3" animBg="1" advAuto="0"/>
      <p:bldP spid="76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French Colonization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408682" y="2214364"/>
            <a:ext cx="12187436" cy="735687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Relations with Natives: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Did not take a substantial amount of Native land (like English)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Did not force them into slavery (like Spanish)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Christian Indians were allowed to have a lot of autonomy (independence)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Many Natives were killed by diseases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Dutch Colonization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xfrm>
            <a:off x="431452" y="2250330"/>
            <a:ext cx="12141896" cy="7284940"/>
          </a:xfrm>
          <a:prstGeom prst="rect">
            <a:avLst/>
          </a:prstGeom>
        </p:spPr>
        <p:txBody>
          <a:bodyPr/>
          <a:lstStyle/>
          <a:p>
            <a:pPr marL="318515" lvl="0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Henry Hudson of the Dutch East India Company reached NY in 1609</a:t>
            </a:r>
          </a:p>
          <a:p>
            <a:pPr marL="637031" lvl="1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The Dutch established trade posts in NY - Manhattan and Albany</a:t>
            </a:r>
          </a:p>
          <a:p>
            <a:pPr marL="637031" lvl="1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Like the French, the Dutch sent few Europeans to settle and formed alliances and intermarried with Natives</a:t>
            </a:r>
          </a:p>
          <a:p>
            <a:pPr marL="318515" lvl="0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The Dutch created the joint-stock company - pooling $ together and sharing the profits and losses of voyages - helped lead to modern capitalism</a:t>
            </a:r>
          </a:p>
          <a:p>
            <a:pPr marL="318515" lvl="0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New Netherland - dominated the Atlantic slave trade</a:t>
            </a:r>
          </a:p>
          <a:p>
            <a:pPr marL="637031" lvl="1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Married women retained rights when married (unlike English women who lost land)</a:t>
            </a:r>
          </a:p>
          <a:p>
            <a:pPr marL="637031" lvl="1" indent="-318515" defTabSz="443991">
              <a:spcBef>
                <a:spcPts val="2800"/>
              </a:spcBef>
              <a:defRPr sz="1800">
                <a:solidFill>
                  <a:srgbClr val="000000"/>
                </a:solidFill>
              </a:defRPr>
            </a:pPr>
            <a:r>
              <a:rPr sz="3040">
                <a:solidFill>
                  <a:srgbClr val="72675A"/>
                </a:solidFill>
              </a:rPr>
              <a:t>Some religious toleration - privately, not publicly</a:t>
            </a:r>
          </a:p>
        </p:txBody>
      </p:sp>
      <p:pic>
        <p:nvPicPr>
          <p:cNvPr id="83" name="HenryHudson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3866" y="5145616"/>
            <a:ext cx="3962401" cy="440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uild="p" bldLvl="5" animBg="1" advAuto="0"/>
      <p:bldP spid="83" grpId="2" animBg="1" advAuto="0"/>
      <p:bldP spid="83" grpId="3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Test Tips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30907" y="2224732"/>
            <a:ext cx="12377292" cy="7336136"/>
          </a:xfrm>
          <a:prstGeom prst="rect">
            <a:avLst/>
          </a:prstGeom>
        </p:spPr>
        <p:txBody>
          <a:bodyPr/>
          <a:lstStyle/>
          <a:p>
            <a:pPr marL="213740" lvl="0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Multiple-Choice and Short Answer:</a:t>
            </a:r>
          </a:p>
          <a:p>
            <a:pPr marL="427481" lvl="1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Reasons for European exploration (3 Gs, technological improvements)</a:t>
            </a:r>
          </a:p>
          <a:p>
            <a:pPr marL="427481" lvl="1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Characteristics of European colonies (know the characteristics of British colonies - New England, Middle, Southern)</a:t>
            </a:r>
          </a:p>
          <a:p>
            <a:pPr marL="427481" lvl="1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Impacts of contact on Natives AND Europeans (Columbian Exchange)</a:t>
            </a:r>
          </a:p>
          <a:p>
            <a:pPr marL="213740" lvl="0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Essays:</a:t>
            </a:r>
          </a:p>
          <a:p>
            <a:pPr marL="427481" lvl="1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Comparing and contrasting characteristics/goals</a:t>
            </a:r>
          </a:p>
          <a:p>
            <a:pPr marL="641222" lvl="2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British - large numbers of men AND women, agriculture, and hostile relations with Natives</a:t>
            </a:r>
          </a:p>
          <a:p>
            <a:pPr marL="641222" lvl="2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French - sent fewer Europeans, focused on trade alliances with Natives</a:t>
            </a:r>
          </a:p>
          <a:p>
            <a:pPr marL="427481" lvl="1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Synthesis Point:</a:t>
            </a:r>
          </a:p>
          <a:p>
            <a:pPr marL="641222" lvl="2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Creating political, social, economic categories if </a:t>
            </a:r>
            <a:r>
              <a:rPr sz="2040" u="sng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NOT</a:t>
            </a:r>
            <a:r>
              <a:rPr sz="2040">
                <a:solidFill>
                  <a:srgbClr val="72675A"/>
                </a:solidFill>
              </a:rPr>
              <a:t> prompted to do so</a:t>
            </a:r>
          </a:p>
          <a:p>
            <a:pPr marL="641222" lvl="2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Connecting </a:t>
            </a:r>
            <a:r>
              <a:rPr sz="2040" u="sng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AND EXPLAINING</a:t>
            </a:r>
            <a:r>
              <a:rPr sz="2040">
                <a:solidFill>
                  <a:srgbClr val="72675A"/>
                </a:solidFill>
              </a:rPr>
              <a:t> (2-3 sentences) to another time period</a:t>
            </a:r>
          </a:p>
          <a:p>
            <a:pPr marL="854963" lvl="3" indent="-213740" defTabSz="297941">
              <a:spcBef>
                <a:spcPts val="1900"/>
              </a:spcBef>
              <a:defRPr sz="1800">
                <a:solidFill>
                  <a:srgbClr val="000000"/>
                </a:solidFill>
              </a:defRPr>
            </a:pPr>
            <a:r>
              <a:rPr sz="2040">
                <a:solidFill>
                  <a:srgbClr val="72675A"/>
                </a:solidFill>
              </a:rPr>
              <a:t>The arguments used by Europeans to justify colonization included spreading Christianity. This is a similar argument that was used by some Americans that sought to spread Christianity in Asia in the late 19th, early 20th centuries after the US acquired land in the Spanish-American War.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Periods 1 and 2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77787" y="2233215"/>
            <a:ext cx="12049226" cy="731917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Much of these periods focus on European exploration and their impact on the Americas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This is a GREAT potential short answer/essay topic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Big Idea Questions: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What were similarities and differences among the European powers?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What impacts did each power have on North America and its inhabitants?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European Exploration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36909" y="2233017"/>
            <a:ext cx="12130982" cy="731956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52043" lvl="0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Reasons For:</a:t>
            </a:r>
          </a:p>
          <a:p>
            <a:pPr marL="704087" lvl="1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Wealth, power and status, spread of Christianity</a:t>
            </a:r>
            <a:endParaRPr sz="3359">
              <a:solidFill>
                <a:srgbClr val="72675A"/>
              </a:solidFill>
            </a:endParaRPr>
          </a:p>
          <a:p>
            <a:pPr marL="1056131" lvl="2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3 Gs (Gold, Glory, God)</a:t>
            </a:r>
          </a:p>
          <a:p>
            <a:pPr marL="704087" lvl="1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Technological improvements</a:t>
            </a:r>
            <a:endParaRPr sz="3359">
              <a:solidFill>
                <a:srgbClr val="72675A"/>
              </a:solidFill>
            </a:endParaRPr>
          </a:p>
          <a:p>
            <a:pPr marL="1056131" lvl="2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Sextant, caravel </a:t>
            </a:r>
          </a:p>
          <a:p>
            <a:pPr marL="352043" lvl="0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Interactions with Natives:</a:t>
            </a:r>
          </a:p>
          <a:p>
            <a:pPr marL="704087" lvl="1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Many (most) Europeans saw Natives as “uncivilized”</a:t>
            </a:r>
          </a:p>
          <a:p>
            <a:pPr marL="704087" lvl="1" indent="-352043" defTabSz="490727">
              <a:spcBef>
                <a:spcPts val="3100"/>
              </a:spcBef>
              <a:defRPr sz="1800">
                <a:solidFill>
                  <a:srgbClr val="000000"/>
                </a:solidFill>
              </a:defRPr>
            </a:pPr>
            <a:r>
              <a:rPr sz="3359">
                <a:solidFill>
                  <a:srgbClr val="72675A"/>
                </a:solidFill>
              </a:rPr>
              <a:t>Differences over land “ownership,” family and gender roles, and religion led to conflicts between Europeans and Natives</a:t>
            </a:r>
          </a:p>
        </p:txBody>
      </p:sp>
      <p:pic>
        <p:nvPicPr>
          <p:cNvPr id="43" name="Caravel_Boa_Esperanca_Portugal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6250" y="4819650"/>
            <a:ext cx="3517900" cy="265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220px-Sextant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66866" y="42333"/>
            <a:ext cx="2794001" cy="370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build="p" bldLvl="5" animBg="1" advAuto="0"/>
      <p:bldP spid="43" grpId="3" animBg="1" advAuto="0"/>
      <p:bldP spid="44" grpId="2" animBg="1" advAuto="0"/>
      <p:bldP spid="44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Spanish Colonization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22076" y="2217191"/>
            <a:ext cx="12160648" cy="735121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460" lvl="0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Spain became the early European leader in exploration - settled in South America and SW US</a:t>
            </a:r>
          </a:p>
          <a:p>
            <a:pPr marL="251460" lvl="0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Spain sought </a:t>
            </a:r>
            <a:r>
              <a:rPr sz="24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precious metals</a:t>
            </a:r>
            <a:r>
              <a:rPr sz="2400">
                <a:solidFill>
                  <a:srgbClr val="72675A"/>
                </a:solidFill>
              </a:rPr>
              <a:t> (gold and silver)</a:t>
            </a:r>
          </a:p>
          <a:p>
            <a:pPr marL="251460" lvl="0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Spanish Conquistadores:</a:t>
            </a:r>
          </a:p>
          <a:p>
            <a:pPr marL="502920" lvl="1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Hernan Cortes - Tenochtitlan, 1519, conquered the Aztecs due to advanced weapons and disease</a:t>
            </a:r>
          </a:p>
          <a:p>
            <a:pPr marL="502920" lvl="1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Francisco Pizarro - conquered the Incas in Peru</a:t>
            </a:r>
          </a:p>
          <a:p>
            <a:pPr marL="251460" lvl="0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The </a:t>
            </a:r>
            <a:r>
              <a:rPr sz="24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Columbian Exchange</a:t>
            </a:r>
            <a:r>
              <a:rPr sz="2400">
                <a:solidFill>
                  <a:srgbClr val="72675A"/>
                </a:solidFill>
              </a:rPr>
              <a:t> - transfer of goods, people, and diseases across the Atlantic</a:t>
            </a:r>
          </a:p>
          <a:p>
            <a:pPr marL="502920" lvl="1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**</a:t>
            </a:r>
            <a:r>
              <a:rPr sz="24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Impacts on the Americas**</a:t>
            </a:r>
            <a:r>
              <a:rPr sz="2400">
                <a:solidFill>
                  <a:srgbClr val="72675A"/>
                </a:solidFill>
              </a:rPr>
              <a:t>?</a:t>
            </a:r>
          </a:p>
          <a:p>
            <a:pPr marL="754380" lvl="2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Disease decreased Native populations drastically; livestock and guns altered hunting and warfare</a:t>
            </a:r>
          </a:p>
          <a:p>
            <a:pPr marL="502920" lvl="1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**</a:t>
            </a:r>
            <a:r>
              <a:rPr sz="24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Impact on Europe**</a:t>
            </a:r>
            <a:r>
              <a:rPr sz="2400">
                <a:solidFill>
                  <a:srgbClr val="72675A"/>
                </a:solidFill>
              </a:rPr>
              <a:t>?</a:t>
            </a:r>
          </a:p>
          <a:p>
            <a:pPr marL="754380" lvl="2" indent="-251460" defTabSz="350520">
              <a:spcBef>
                <a:spcPts val="22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72675A"/>
                </a:solidFill>
              </a:rPr>
              <a:t>New crops (potatoes, maize) </a:t>
            </a:r>
            <a:r>
              <a:rPr sz="24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increased the population; increased wealth led to capitalism and decline of feudalism</a:t>
            </a:r>
          </a:p>
        </p:txBody>
      </p:sp>
      <p:pic>
        <p:nvPicPr>
          <p:cNvPr id="48" name="800px-Spanish_Empire-World_Map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5033433"/>
            <a:ext cx="10160000" cy="469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475px-Hernan_Fernando_Cortes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7531" y="141816"/>
            <a:ext cx="3264719" cy="4116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uild="p" bldLvl="5" animBg="1" advAuto="0"/>
      <p:bldP spid="48" grpId="2" animBg="1" advAuto="0"/>
      <p:bldP spid="48" grpId="3" animBg="1" advAuto="0"/>
      <p:bldP spid="49" grpId="4" animBg="1" advAuto="0"/>
      <p:bldP spid="49" grpId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Spanish Colonization Cont.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422076" y="2217191"/>
            <a:ext cx="12160648" cy="7351218"/>
          </a:xfrm>
          <a:prstGeom prst="rect">
            <a:avLst/>
          </a:prstGeom>
        </p:spPr>
        <p:txBody>
          <a:bodyPr/>
          <a:lstStyle/>
          <a:p>
            <a:pPr marL="293370" lvl="0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Spanish colonial societies </a:t>
            </a:r>
          </a:p>
          <a:p>
            <a:pPr marL="586740" lvl="1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Sought </a:t>
            </a: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tight control</a:t>
            </a:r>
            <a:r>
              <a:rPr sz="2800">
                <a:solidFill>
                  <a:srgbClr val="72675A"/>
                </a:solidFill>
              </a:rPr>
              <a:t> from the crown and wanted to </a:t>
            </a: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convert many Natives</a:t>
            </a:r>
            <a:r>
              <a:rPr sz="2800">
                <a:solidFill>
                  <a:srgbClr val="72675A"/>
                </a:solidFill>
              </a:rPr>
              <a:t> </a:t>
            </a:r>
          </a:p>
          <a:p>
            <a:pPr marL="586740" lvl="1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Most Spanish settlers were men, leading to </a:t>
            </a: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racially mixed populations</a:t>
            </a:r>
            <a:r>
              <a:rPr sz="2800">
                <a:solidFill>
                  <a:srgbClr val="72675A"/>
                </a:solidFill>
              </a:rPr>
              <a:t> with the Natives</a:t>
            </a:r>
          </a:p>
          <a:p>
            <a:pPr marL="586740" lvl="1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Emergence of a </a:t>
            </a: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caste system</a:t>
            </a:r>
            <a:r>
              <a:rPr sz="2800">
                <a:solidFill>
                  <a:srgbClr val="72675A"/>
                </a:solidFill>
              </a:rPr>
              <a:t>:</a:t>
            </a:r>
          </a:p>
          <a:p>
            <a:pPr marL="880109" lvl="2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Mestizo - mixed Spanish and Native ancestry</a:t>
            </a:r>
          </a:p>
          <a:p>
            <a:pPr marL="880109" lvl="2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Mullato - mixed Spanish and African ancestry</a:t>
            </a:r>
          </a:p>
          <a:p>
            <a:pPr marL="586740" lvl="1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Encomienda System</a:t>
            </a:r>
            <a:r>
              <a:rPr sz="2800">
                <a:solidFill>
                  <a:srgbClr val="72675A"/>
                </a:solidFill>
              </a:rPr>
              <a:t>: </a:t>
            </a:r>
          </a:p>
          <a:p>
            <a:pPr marL="880109" lvl="2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</a:rPr>
              <a:t>Royal land grants to Spanish settlers; promise to Christianize Natives on the land and gain tribute from the Natives</a:t>
            </a:r>
          </a:p>
          <a:p>
            <a:pPr marL="880109" lvl="2" indent="-293370" defTabSz="408940">
              <a:spcBef>
                <a:spcPts val="2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Eventually replaced by African slave labor</a:t>
            </a:r>
          </a:p>
        </p:txBody>
      </p:sp>
      <p:pic>
        <p:nvPicPr>
          <p:cNvPr id="53" name="778px-Mestiso_1770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00368" y="50800"/>
            <a:ext cx="6649399" cy="51280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build="p" bldLvl="5" animBg="1" advAuto="0"/>
      <p:bldP spid="53" grpId="2" animBg="1" advAuto="0"/>
      <p:bldP spid="53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Spanish Colonization Cont.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xfrm>
            <a:off x="422076" y="2217191"/>
            <a:ext cx="12160648" cy="735121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0797" lvl="0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Debates over how Natives should be treated</a:t>
            </a:r>
            <a:r>
              <a:rPr sz="2680">
                <a:solidFill>
                  <a:srgbClr val="72675A"/>
                </a:solidFill>
              </a:rPr>
              <a:t>: (16th century)</a:t>
            </a:r>
          </a:p>
          <a:p>
            <a:pPr marL="561594" lvl="1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Juan de Sepulveda</a:t>
            </a:r>
          </a:p>
          <a:p>
            <a:pPr marL="842391" lvl="2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Argued harsh treatment of Natives was justified </a:t>
            </a:r>
          </a:p>
          <a:p>
            <a:pPr marL="561594" lvl="1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Bartolome de Las Casas</a:t>
            </a:r>
          </a:p>
          <a:p>
            <a:pPr marL="842391" lvl="2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Advocated for better treatment of Natives</a:t>
            </a:r>
          </a:p>
          <a:p>
            <a:pPr marL="842391" lvl="2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Helped lead to the decline of the Encomienda System</a:t>
            </a:r>
          </a:p>
          <a:p>
            <a:pPr marL="842391" lvl="2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Writings introduced the idea of the “Black Legend” - Spain was a brutal colonizer that exploited Natives</a:t>
            </a:r>
          </a:p>
          <a:p>
            <a:pPr marL="280797" lvl="0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Pueblo Revolt</a:t>
            </a:r>
            <a:r>
              <a:rPr sz="2680">
                <a:solidFill>
                  <a:srgbClr val="72675A"/>
                </a:solidFill>
              </a:rPr>
              <a:t>: (1680)</a:t>
            </a:r>
          </a:p>
          <a:p>
            <a:pPr marL="561594" lvl="1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Pueblo Indians (New Mexico) successfully rid the Spanish for over 10 years</a:t>
            </a:r>
          </a:p>
          <a:p>
            <a:pPr marL="561594" lvl="1" indent="-280797" defTabSz="391414">
              <a:spcBef>
                <a:spcPts val="2500"/>
              </a:spcBef>
              <a:defRPr sz="1800">
                <a:solidFill>
                  <a:srgbClr val="000000"/>
                </a:solidFill>
              </a:defRPr>
            </a:pPr>
            <a:r>
              <a:rPr sz="2680">
                <a:solidFill>
                  <a:srgbClr val="72675A"/>
                </a:solidFill>
              </a:rPr>
              <a:t>After Spain regained control, they became more accommodating of Native culture</a:t>
            </a:r>
          </a:p>
        </p:txBody>
      </p:sp>
      <p:pic>
        <p:nvPicPr>
          <p:cNvPr id="57" name="462px-Bartolomedelascasa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6528" y="6350"/>
            <a:ext cx="3723173" cy="482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800px-Palace_of_the_Governors_and_Our_Lady_of_Victory_Procession,_Santa_Fe,_New_Mexico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0061" y="2965450"/>
            <a:ext cx="8294606" cy="5277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  <p:bldP spid="57" grpId="2" animBg="1" advAuto="0"/>
      <p:bldP spid="57" grpId="4" animBg="1" advAuto="0"/>
      <p:bldP spid="58" grpId="3" animBg="1" advAuto="0"/>
      <p:bldP spid="58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English Colonization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416073" y="2229346"/>
            <a:ext cx="12172653" cy="73269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1st permanent settlement was Jamestown in 1607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Settled along the Atlantic in the present-day US and  Caribbean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Applied many of the same tactics used in Ireland towards the Natives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</a:rPr>
              <a:t>Seen as “savages,” excluded from English settlements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England sent large amounts of men AND women to colonies, focused on agriculture, and had hostile relationships with Natives</a:t>
            </a:r>
          </a:p>
        </p:txBody>
      </p:sp>
      <p:pic>
        <p:nvPicPr>
          <p:cNvPr id="62" name="Jamestown_Island_(1958_base_map)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0755" y="3225030"/>
            <a:ext cx="8383290" cy="6454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1" build="p" bldLvl="5" animBg="1" advAuto="0"/>
      <p:bldP spid="62" grpId="2" animBg="1" advAuto="0"/>
      <p:bldP spid="62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English Colonization Cont.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416073" y="2229346"/>
            <a:ext cx="12172653" cy="73269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38886" lvl="0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New England Colonies</a:t>
            </a:r>
            <a:r>
              <a:rPr sz="2280">
                <a:solidFill>
                  <a:srgbClr val="72675A"/>
                </a:solidFill>
              </a:rPr>
              <a:t> (Massachusetts, Rhode Island):</a:t>
            </a:r>
          </a:p>
          <a:p>
            <a:pPr marL="477773" lvl="1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Puritans - community of like-minded believers</a:t>
            </a:r>
            <a:r>
              <a:rPr sz="2280">
                <a:solidFill>
                  <a:srgbClr val="72675A"/>
                </a:solidFill>
              </a:rPr>
              <a:t> (“City upon a hill”), </a:t>
            </a: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focused on agriculture and commerce</a:t>
            </a:r>
            <a:endParaRPr sz="2280">
              <a:solidFill>
                <a:srgbClr val="72675A"/>
              </a:solidFill>
            </a:endParaRPr>
          </a:p>
          <a:p>
            <a:pPr marL="477773" lvl="1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Those that were not “like-minded believers” were outcasts - Roger Williams, Anne Hutchinson</a:t>
            </a:r>
          </a:p>
          <a:p>
            <a:pPr marL="238886" lvl="0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Middle Colonies</a:t>
            </a:r>
            <a:r>
              <a:rPr sz="2280">
                <a:solidFill>
                  <a:srgbClr val="72675A"/>
                </a:solidFill>
              </a:rPr>
              <a:t> (Pennsylvania, New York):</a:t>
            </a:r>
          </a:p>
          <a:p>
            <a:pPr marL="477773" lvl="1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Most diverse </a:t>
            </a: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religiously, ethnically, and demographically</a:t>
            </a:r>
            <a:r>
              <a:rPr sz="2280">
                <a:solidFill>
                  <a:srgbClr val="72675A"/>
                </a:solidFill>
              </a:rPr>
              <a:t> of English colonies</a:t>
            </a:r>
          </a:p>
          <a:p>
            <a:pPr marL="716661" lvl="2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Many immigrants from Europe, religiously tolerant, Pennsylvania - William Penn’s “Holy Experiment”</a:t>
            </a:r>
          </a:p>
          <a:p>
            <a:pPr marL="238886" lvl="0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Southern Colonies</a:t>
            </a:r>
            <a:r>
              <a:rPr sz="2280">
                <a:solidFill>
                  <a:srgbClr val="72675A"/>
                </a:solidFill>
              </a:rPr>
              <a:t>:</a:t>
            </a:r>
          </a:p>
          <a:p>
            <a:pPr marL="477773" lvl="1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Chesapeake (Maryland and Virginia) and North Carolina - focused on </a:t>
            </a: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tobacco</a:t>
            </a:r>
            <a:r>
              <a:rPr sz="2280">
                <a:solidFill>
                  <a:srgbClr val="72675A"/>
                </a:solidFill>
              </a:rPr>
              <a:t>, initially </a:t>
            </a: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used indentured servants, later African slavery</a:t>
            </a:r>
            <a:r>
              <a:rPr sz="2280">
                <a:solidFill>
                  <a:srgbClr val="72675A"/>
                </a:solidFill>
              </a:rPr>
              <a:t> (post Bacon’s Rebellion)</a:t>
            </a:r>
          </a:p>
          <a:p>
            <a:pPr marL="477773" lvl="1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South Carolina and the West Indies - </a:t>
            </a:r>
            <a:r>
              <a:rPr sz="228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focused on rice and sugar, slaves made up most of the population</a:t>
            </a:r>
          </a:p>
          <a:p>
            <a:pPr marL="238886" lvl="0" indent="-238886" defTabSz="332993">
              <a:spcBef>
                <a:spcPts val="2100"/>
              </a:spcBef>
              <a:defRPr sz="1800">
                <a:solidFill>
                  <a:srgbClr val="000000"/>
                </a:solidFill>
              </a:defRPr>
            </a:pPr>
            <a:r>
              <a:rPr sz="2280">
                <a:solidFill>
                  <a:srgbClr val="72675A"/>
                </a:solidFill>
              </a:rPr>
              <a:t>Colonies had some form of representative assembly </a:t>
            </a:r>
          </a:p>
        </p:txBody>
      </p:sp>
      <p:pic>
        <p:nvPicPr>
          <p:cNvPr id="66" name="JohnWinthropColorPortrait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233" y="4697204"/>
            <a:ext cx="4161109" cy="5003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520px-William_Penn_at_22_1666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5671" y="152400"/>
            <a:ext cx="3632463" cy="4191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587px-Chute_tobacco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49274" y="1970616"/>
            <a:ext cx="4903243" cy="500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  <p:bldP spid="66" grpId="2" animBg="1" advAuto="0"/>
      <p:bldP spid="66" grpId="3" animBg="1" advAuto="0"/>
      <p:bldP spid="67" grpId="4" animBg="1" advAuto="0"/>
      <p:bldP spid="67" grpId="6" animBg="1" advAuto="0"/>
      <p:bldP spid="68" grpId="5" animBg="1" advAuto="0"/>
      <p:bldP spid="68" grpId="7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800">
                <a:solidFill>
                  <a:srgbClr val="817463"/>
                </a:solidFill>
              </a:rPr>
              <a:t>English Colonization Cont.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16073" y="2229346"/>
            <a:ext cx="12172653" cy="73269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8145" lvl="0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England promoted</a:t>
            </a:r>
            <a:r>
              <a:rPr sz="3800">
                <a:solidFill>
                  <a:srgbClr val="72675A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rPr>
              <a:t> mercantilism</a:t>
            </a:r>
            <a:r>
              <a:rPr sz="3800">
                <a:solidFill>
                  <a:srgbClr val="72675A"/>
                </a:solidFill>
              </a:rPr>
              <a:t>:</a:t>
            </a:r>
          </a:p>
          <a:p>
            <a:pPr marL="796290" lvl="1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Idea that colonies exist for the benefit of the mother country</a:t>
            </a:r>
          </a:p>
          <a:p>
            <a:pPr marL="1194434" lvl="2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Provide raw materials and markets</a:t>
            </a:r>
          </a:p>
          <a:p>
            <a:pPr marL="796290" lvl="1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Focused on controlling balance of trade - more gold and silver should flow into the country than out</a:t>
            </a:r>
          </a:p>
          <a:p>
            <a:pPr marL="796290" lvl="1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Navigation Acts - allowed for colonies to trade ONLY with England</a:t>
            </a:r>
          </a:p>
          <a:p>
            <a:pPr marL="1194434" lvl="2" indent="-398145" defTabSz="554990">
              <a:spcBef>
                <a:spcPts val="3600"/>
              </a:spcBef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72675A"/>
                </a:solidFill>
              </a:rPr>
              <a:t>Many colonists resisted these acts and smuggled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4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Baskerville</vt:lpstr>
      <vt:lpstr>Baskerville SemiBold</vt:lpstr>
      <vt:lpstr>Bradley Hand ITC TT-Bold</vt:lpstr>
      <vt:lpstr>Cochin</vt:lpstr>
      <vt:lpstr>Helvetica Neue</vt:lpstr>
      <vt:lpstr>PhotoPortfolio</vt:lpstr>
      <vt:lpstr>APUSH Review: Spanish, English, French, and Dutch Colonization</vt:lpstr>
      <vt:lpstr>Periods 1 and 2</vt:lpstr>
      <vt:lpstr>European Exploration</vt:lpstr>
      <vt:lpstr>Spanish Colonization</vt:lpstr>
      <vt:lpstr>Spanish Colonization Cont.</vt:lpstr>
      <vt:lpstr>Spanish Colonization Cont.</vt:lpstr>
      <vt:lpstr>English Colonization</vt:lpstr>
      <vt:lpstr>English Colonization Cont.</vt:lpstr>
      <vt:lpstr>English Colonization Cont.</vt:lpstr>
      <vt:lpstr>French Colonization</vt:lpstr>
      <vt:lpstr>French Colonization</vt:lpstr>
      <vt:lpstr>Dutch Colonization</vt:lpstr>
      <vt:lpstr>Test Tips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APUSH Review: Spanish, English, French, and Dutch Colonization</dc:title>
  <dc:creator>Ashley Cirbo</dc:creator>
  <cp:lastModifiedBy>Ashley E Cirbo</cp:lastModifiedBy>
  <cp:revision>1</cp:revision>
  <dcterms:modified xsi:type="dcterms:W3CDTF">2015-10-08T02:49:20Z</dcterms:modified>
</cp:coreProperties>
</file>