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0"/>
  </p:notesMasterIdLst>
  <p:sldIdLst>
    <p:sldId id="257" r:id="rId2"/>
    <p:sldId id="262" r:id="rId3"/>
    <p:sldId id="263" r:id="rId4"/>
    <p:sldId id="265" r:id="rId5"/>
    <p:sldId id="266" r:id="rId6"/>
    <p:sldId id="264" r:id="rId7"/>
    <p:sldId id="261"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84" autoAdjust="0"/>
  </p:normalViewPr>
  <p:slideViewPr>
    <p:cSldViewPr>
      <p:cViewPr varScale="1">
        <p:scale>
          <a:sx n="63" d="100"/>
          <a:sy n="63" d="100"/>
        </p:scale>
        <p:origin x="151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A0CA6-8DE7-4347-8190-B847254007B5}" type="datetimeFigureOut">
              <a:rPr lang="en-US" smtClean="0"/>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E6764-CBA3-4FB9-BB65-97D2950C432C}" type="slidenum">
              <a:rPr lang="en-US" smtClean="0"/>
              <a:t>‹#›</a:t>
            </a:fld>
            <a:endParaRPr lang="en-US"/>
          </a:p>
        </p:txBody>
      </p:sp>
    </p:spTree>
    <p:extLst>
      <p:ext uri="{BB962C8B-B14F-4D97-AF65-F5344CB8AC3E}">
        <p14:creationId xmlns:p14="http://schemas.microsoft.com/office/powerpoint/2010/main" val="30285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1</a:t>
            </a:fld>
            <a:endParaRPr lang="en-US"/>
          </a:p>
        </p:txBody>
      </p:sp>
    </p:spTree>
    <p:extLst>
      <p:ext uri="{BB962C8B-B14F-4D97-AF65-F5344CB8AC3E}">
        <p14:creationId xmlns:p14="http://schemas.microsoft.com/office/powerpoint/2010/main" val="43244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2</a:t>
            </a:fld>
            <a:endParaRPr lang="en-US"/>
          </a:p>
        </p:txBody>
      </p:sp>
    </p:spTree>
    <p:extLst>
      <p:ext uri="{BB962C8B-B14F-4D97-AF65-F5344CB8AC3E}">
        <p14:creationId xmlns:p14="http://schemas.microsoft.com/office/powerpoint/2010/main" val="359822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3</a:t>
            </a:fld>
            <a:endParaRPr lang="en-US"/>
          </a:p>
        </p:txBody>
      </p:sp>
    </p:spTree>
    <p:extLst>
      <p:ext uri="{BB962C8B-B14F-4D97-AF65-F5344CB8AC3E}">
        <p14:creationId xmlns:p14="http://schemas.microsoft.com/office/powerpoint/2010/main" val="2150935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4</a:t>
            </a:fld>
            <a:endParaRPr lang="en-US"/>
          </a:p>
        </p:txBody>
      </p:sp>
    </p:spTree>
    <p:extLst>
      <p:ext uri="{BB962C8B-B14F-4D97-AF65-F5344CB8AC3E}">
        <p14:creationId xmlns:p14="http://schemas.microsoft.com/office/powerpoint/2010/main" val="26918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5</a:t>
            </a:fld>
            <a:endParaRPr lang="en-US"/>
          </a:p>
        </p:txBody>
      </p:sp>
    </p:spTree>
    <p:extLst>
      <p:ext uri="{BB962C8B-B14F-4D97-AF65-F5344CB8AC3E}">
        <p14:creationId xmlns:p14="http://schemas.microsoft.com/office/powerpoint/2010/main" val="123449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6</a:t>
            </a:fld>
            <a:endParaRPr lang="en-US"/>
          </a:p>
        </p:txBody>
      </p:sp>
    </p:spTree>
    <p:extLst>
      <p:ext uri="{BB962C8B-B14F-4D97-AF65-F5344CB8AC3E}">
        <p14:creationId xmlns:p14="http://schemas.microsoft.com/office/powerpoint/2010/main" val="4007653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7</a:t>
            </a:fld>
            <a:endParaRPr lang="en-US"/>
          </a:p>
        </p:txBody>
      </p:sp>
    </p:spTree>
    <p:extLst>
      <p:ext uri="{BB962C8B-B14F-4D97-AF65-F5344CB8AC3E}">
        <p14:creationId xmlns:p14="http://schemas.microsoft.com/office/powerpoint/2010/main" val="963183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E6764-CBA3-4FB9-BB65-97D2950C432C}" type="slidenum">
              <a:rPr lang="en-US" smtClean="0"/>
              <a:t>8</a:t>
            </a:fld>
            <a:endParaRPr lang="en-US"/>
          </a:p>
        </p:txBody>
      </p:sp>
    </p:spTree>
    <p:extLst>
      <p:ext uri="{BB962C8B-B14F-4D97-AF65-F5344CB8AC3E}">
        <p14:creationId xmlns:p14="http://schemas.microsoft.com/office/powerpoint/2010/main" val="1346071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7094"/>
            <a:ext cx="7772400" cy="1470025"/>
          </a:xfrm>
        </p:spPr>
        <p:txBody>
          <a:bodyPr anchor="b" anchorCtr="0"/>
          <a:lstStyle>
            <a:lvl1pPr>
              <a:defRPr sz="5400">
                <a:gradFill>
                  <a:gsLst>
                    <a:gs pos="0">
                      <a:schemeClr val="tx2"/>
                    </a:gs>
                    <a:gs pos="100000">
                      <a:schemeClr val="tx2">
                        <a:lumMod val="75000"/>
                      </a:schemeClr>
                    </a:gs>
                  </a:gsLst>
                  <a:lin ang="5400000" scaled="0"/>
                </a:gradFill>
                <a:effectLst>
                  <a:outerShdw blurRad="50800" dist="25400" dir="5400000" algn="t" rotWithShape="0">
                    <a:prstClr val="black">
                      <a:alpha val="40000"/>
                    </a:prstClr>
                  </a:outerShdw>
                </a:effectLst>
              </a:defRPr>
            </a:lvl1pPr>
          </a:lstStyle>
          <a:p>
            <a:r>
              <a:rPr lang="en-US" smtClean="0"/>
              <a:t>Click to edit Master title style</a:t>
            </a:r>
            <a:endParaRPr/>
          </a:p>
        </p:txBody>
      </p:sp>
      <p:sp>
        <p:nvSpPr>
          <p:cNvPr id="3" name="Subtitle 2"/>
          <p:cNvSpPr>
            <a:spLocks noGrp="1"/>
          </p:cNvSpPr>
          <p:nvPr>
            <p:ph type="subTitle" idx="1"/>
          </p:nvPr>
        </p:nvSpPr>
        <p:spPr>
          <a:xfrm>
            <a:off x="685801" y="3810000"/>
            <a:ext cx="7770812" cy="1752600"/>
          </a:xfrm>
        </p:spPr>
        <p:txBody>
          <a:bodyPr>
            <a:normAutofit/>
          </a:bodyPr>
          <a:lstStyle>
            <a:lvl1pPr marL="0" indent="0" algn="ctr">
              <a:spcBef>
                <a:spcPts val="300"/>
              </a:spcBef>
              <a:buNone/>
              <a:defRPr sz="1600">
                <a:gradFill>
                  <a:gsLst>
                    <a:gs pos="0">
                      <a:schemeClr val="tx2"/>
                    </a:gs>
                    <a:gs pos="100000">
                      <a:schemeClr val="tx2">
                        <a:lumMod val="75000"/>
                      </a:schemeClr>
                    </a:gs>
                  </a:gsLst>
                  <a:lin ang="5400000" scaled="0"/>
                </a:gra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CoverGlyph.png"/>
          <p:cNvPicPr>
            <a:picLocks noChangeAspect="1"/>
          </p:cNvPicPr>
          <p:nvPr/>
        </p:nvPicPr>
        <p:blipFill>
          <a:blip r:embed="rId2"/>
          <a:stretch>
            <a:fillRect/>
          </a:stretch>
        </p:blipFill>
        <p:spPr>
          <a:xfrm>
            <a:off x="4010025" y="3048000"/>
            <a:ext cx="1123950" cy="7715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738282"/>
            <a:ext cx="7770813" cy="1048870"/>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286000" y="457200"/>
            <a:ext cx="4572000" cy="3173506"/>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5800" y="5181600"/>
            <a:ext cx="7770813" cy="685800"/>
          </a:xfrm>
        </p:spPr>
        <p:txBody>
          <a:bodyPr vert="horz" lIns="91440" tIns="45720" rIns="91440" bIns="45720" rtlCol="0">
            <a:normAutofit/>
          </a:bodyPr>
          <a:lstStyle>
            <a:lvl1pPr marL="0" indent="0" algn="ctr">
              <a:spcBef>
                <a:spcPts val="3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4890247"/>
            <a:ext cx="1645920" cy="170411"/>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7882"/>
            <a:ext cx="1524000" cy="532503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7882"/>
            <a:ext cx="5889812" cy="5325036"/>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rot="5400000">
            <a:off x="6052928" y="3115195"/>
            <a:ext cx="1645920" cy="17041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626440"/>
            <a:ext cx="7770813" cy="1472184"/>
          </a:xfrm>
        </p:spPr>
        <p:txBody>
          <a:bodyPr anchor="b" anchorCtr="0"/>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685800" y="3813048"/>
            <a:ext cx="7770813" cy="1755648"/>
          </a:xfrm>
        </p:spPr>
        <p:txBody>
          <a:bodyPr anchor="t" anchorCtr="0">
            <a:normAutofit/>
          </a:bodyPr>
          <a:lstStyle>
            <a:lvl1pPr marL="0" indent="0" algn="ctr">
              <a:spcBef>
                <a:spcPts val="30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85ECF-9851-4026-B03A-BBA29FF78CD3}" type="datetimeFigureOut">
              <a:rPr lang="en-US" smtClean="0"/>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44767-E251-4230-A169-9459BFC01010}" type="slidenum">
              <a:rPr lang="en-US" smtClean="0"/>
              <a:t>‹#›</a:t>
            </a:fld>
            <a:endParaRPr lang="en-US"/>
          </a:p>
        </p:txBody>
      </p:sp>
      <p:pic>
        <p:nvPicPr>
          <p:cNvPr id="7" name="Picture 6" descr="Glyph-SectionHeader.png"/>
          <p:cNvPicPr>
            <a:picLocks noChangeAspect="1"/>
          </p:cNvPicPr>
          <p:nvPr/>
        </p:nvPicPr>
        <p:blipFill>
          <a:blip r:embed="rId2"/>
          <a:stretch>
            <a:fillRect/>
          </a:stretch>
        </p:blipFill>
        <p:spPr>
          <a:xfrm>
            <a:off x="4038600" y="3174066"/>
            <a:ext cx="1066800" cy="5905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858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00600" y="2209801"/>
            <a:ext cx="3657600" cy="3657600"/>
          </a:xfrm>
        </p:spPr>
        <p:txBody>
          <a:bodyPr>
            <a:normAutofit/>
          </a:bodyPr>
          <a:lstStyle>
            <a:lvl1pPr>
              <a:defRPr sz="22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00600" y="2027238"/>
            <a:ext cx="3657600" cy="639762"/>
          </a:xfrm>
        </p:spPr>
        <p:txBody>
          <a:bodyPr anchor="ctr" anchorCtr="0"/>
          <a:lstStyle>
            <a:lvl1pPr marL="0" indent="0" algn="ctr">
              <a:spcBef>
                <a:spcPts val="300"/>
              </a:spcBef>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2819400"/>
            <a:ext cx="3657600" cy="3048000"/>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CE85ECF-9851-4026-B03A-BBA29FF78CD3}" type="datetimeFigureOut">
              <a:rPr lang="en-US" smtClean="0"/>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44767-E251-4230-A169-9459BFC01010}" type="slidenum">
              <a:rPr lang="en-US" smtClean="0"/>
              <a:t>‹#›</a:t>
            </a:fld>
            <a:endParaRPr lang="en-US"/>
          </a:p>
        </p:txBody>
      </p:sp>
      <p:pic>
        <p:nvPicPr>
          <p:cNvPr id="11"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CE85ECF-9851-4026-B03A-BBA29FF78CD3}" type="datetimeFigureOut">
              <a:rPr lang="en-US" smtClean="0"/>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44767-E251-4230-A169-9459BFC01010}" type="slidenum">
              <a:rPr lang="en-US" smtClean="0"/>
              <a:t>‹#›</a:t>
            </a:fld>
            <a:endParaRPr lang="en-US"/>
          </a:p>
        </p:txBody>
      </p:sp>
      <p:pic>
        <p:nvPicPr>
          <p:cNvPr id="8" name="Picture 2" descr="HR-Glyph-R3.png"/>
          <p:cNvPicPr>
            <a:picLocks noChangeAspect="1" noChangeArrowheads="1"/>
          </p:cNvPicPr>
          <p:nvPr/>
        </p:nvPicPr>
        <p:blipFill>
          <a:blip r:embed="rId2" cstate="print"/>
          <a:srcRect/>
          <a:stretch>
            <a:fillRect/>
          </a:stretch>
        </p:blipFill>
        <p:spPr bwMode="auto">
          <a:xfrm>
            <a:off x="3749040" y="1658992"/>
            <a:ext cx="1645920" cy="17041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85ECF-9851-4026-B03A-BBA29FF78CD3}" type="datetimeFigureOut">
              <a:rPr lang="en-US" smtClean="0"/>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44767-E251-4230-A169-9459BFC010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6" y="914400"/>
            <a:ext cx="3657600" cy="1162050"/>
          </a:xfrm>
        </p:spPr>
        <p:txBody>
          <a:bodyPr anchor="b"/>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796118" y="457199"/>
            <a:ext cx="3657600" cy="5410201"/>
          </a:xfrm>
        </p:spPr>
        <p:txBody>
          <a:bodyPr>
            <a:normAutofit/>
          </a:bodyPr>
          <a:lstStyle>
            <a:lvl1pPr>
              <a:defRPr sz="2400"/>
            </a:lvl1pPr>
            <a:lvl2pPr>
              <a:defRPr sz="2200"/>
            </a:lvl2pPr>
            <a:lvl3pPr>
              <a:defRPr sz="2000"/>
            </a:lvl3pPr>
            <a:lvl4pPr>
              <a:defRPr sz="1800"/>
            </a:lvl4pPr>
            <a:lvl5pPr>
              <a:defRPr sz="1800"/>
            </a:lvl5pPr>
            <a:lvl6pPr marL="2290763" indent="-461963">
              <a:tabLst/>
              <a:defRPr sz="2000"/>
            </a:lvl6pPr>
            <a:lvl7pPr marL="2290763" indent="-461963">
              <a:tabLst/>
              <a:defRPr sz="2000"/>
            </a:lvl7pPr>
            <a:lvl8pPr marL="2290763" indent="-461963">
              <a:tabLst/>
              <a:defRPr sz="2000"/>
            </a:lvl8pPr>
            <a:lvl9pPr marL="2290763" indent="-461963">
              <a:tabLst/>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6" y="2590799"/>
            <a:ext cx="3657600" cy="2895601"/>
          </a:xfrm>
        </p:spPr>
        <p:txBody>
          <a:bodyPr>
            <a:normAutofit/>
          </a:bodyPr>
          <a:lstStyle>
            <a:lvl1pPr marL="0" indent="0" algn="ctr">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pic>
        <p:nvPicPr>
          <p:cNvPr id="10" name="Picture 2" descr="HR-Glyph-R3.png"/>
          <p:cNvPicPr>
            <a:picLocks noChangeAspect="1" noChangeArrowheads="1"/>
          </p:cNvPicPr>
          <p:nvPr/>
        </p:nvPicPr>
        <p:blipFill>
          <a:blip r:embed="rId2" cstate="print"/>
          <a:srcRect/>
          <a:stretch>
            <a:fillRect/>
          </a:stretch>
        </p:blipFill>
        <p:spPr bwMode="auto">
          <a:xfrm>
            <a:off x="1664746" y="2286000"/>
            <a:ext cx="1645920" cy="170411"/>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99013" y="914400"/>
            <a:ext cx="3657600" cy="1161288"/>
          </a:xfrm>
          <a:effectLst/>
        </p:spPr>
        <p:txBody>
          <a:bodyPr vert="horz" lIns="91440" tIns="45720" rIns="91440" bIns="45720" rtlCol="0" anchor="b" anchorCtr="0">
            <a:noAutofit/>
          </a:bodyPr>
          <a:lstStyle>
            <a:lvl1pPr algn="ctr" defTabSz="914400" rtl="0" eaLnBrk="1" latinLnBrk="0" hangingPunct="1">
              <a:spcBef>
                <a:spcPct val="0"/>
              </a:spcBef>
              <a:buNone/>
              <a:defRPr sz="3800" b="0" kern="1200">
                <a:solidFill>
                  <a:schemeClr val="tx2"/>
                </a:solidFill>
                <a:effectLst>
                  <a:outerShdw blurRad="38100" dist="12700" algn="l"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58906" y="457200"/>
            <a:ext cx="3657600" cy="5413248"/>
          </a:xfrm>
          <a:ln w="101600">
            <a:solidFill>
              <a:schemeClr val="tx1"/>
            </a:solidFill>
            <a:miter lim="800000"/>
          </a:ln>
          <a:effectLst>
            <a:outerShdw blurRad="50800" dist="381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013" y="2587752"/>
            <a:ext cx="3657600" cy="2898648"/>
          </a:xfrm>
        </p:spPr>
        <p:txBody>
          <a:bodyPr vert="horz" lIns="91440" tIns="45720" rIns="91440" bIns="45720" rtlCol="0">
            <a:normAutofit/>
          </a:bodyPr>
          <a:lstStyle>
            <a:lvl1pPr marL="0" indent="0" algn="ctr">
              <a:spcBef>
                <a:spcPts val="600"/>
              </a:spcBef>
              <a:buNone/>
              <a:defRPr sz="180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Clr>
                <a:schemeClr val="accent3"/>
              </a:buClr>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ACE85ECF-9851-4026-B03A-BBA29FF78CD3}" type="datetimeFigureOut">
              <a:rPr lang="en-US" smtClean="0"/>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44767-E251-4230-A169-9459BFC01010}" type="slidenum">
              <a:rPr lang="en-US" smtClean="0"/>
              <a:t>‹#›</a:t>
            </a:fld>
            <a:endParaRPr lang="en-US"/>
          </a:p>
        </p:txBody>
      </p:sp>
      <p:pic>
        <p:nvPicPr>
          <p:cNvPr id="9" name="Picture 2" descr="HR-Glyph-R3.png"/>
          <p:cNvPicPr>
            <a:picLocks noChangeAspect="1" noChangeArrowheads="1"/>
          </p:cNvPicPr>
          <p:nvPr/>
        </p:nvPicPr>
        <p:blipFill>
          <a:blip r:embed="rId2" cstate="print"/>
          <a:srcRect/>
          <a:stretch>
            <a:fillRect/>
          </a:stretch>
        </p:blipFill>
        <p:spPr bwMode="auto">
          <a:xfrm>
            <a:off x="5804853" y="2286000"/>
            <a:ext cx="1645920" cy="170411"/>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4305300" y="6289115"/>
            <a:ext cx="533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EB744767-E251-4230-A169-9459BFC01010}" type="slidenum">
              <a:rPr lang="en-US" smtClean="0"/>
              <a:t>‹#›</a:t>
            </a:fld>
            <a:endParaRPr lang="en-US"/>
          </a:p>
        </p:txBody>
      </p:sp>
      <p:sp>
        <p:nvSpPr>
          <p:cNvPr id="2" name="Title Placeholder 1"/>
          <p:cNvSpPr>
            <a:spLocks noGrp="1"/>
          </p:cNvSpPr>
          <p:nvPr>
            <p:ph type="title"/>
          </p:nvPr>
        </p:nvSpPr>
        <p:spPr>
          <a:xfrm>
            <a:off x="685800" y="67236"/>
            <a:ext cx="7770813" cy="1371600"/>
          </a:xfrm>
          <a:prstGeom prst="rect">
            <a:avLst/>
          </a:prstGeom>
          <a:effectLst/>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685800" y="2209800"/>
            <a:ext cx="7770813"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400800" y="6289115"/>
            <a:ext cx="23756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85ECF-9851-4026-B03A-BBA29FF78CD3}" type="datetimeFigureOut">
              <a:rPr lang="en-US" smtClean="0"/>
              <a:t>10/7/2015</a:t>
            </a:fld>
            <a:endParaRPr lang="en-US"/>
          </a:p>
        </p:txBody>
      </p:sp>
      <p:sp>
        <p:nvSpPr>
          <p:cNvPr id="5" name="Footer Placeholder 4"/>
          <p:cNvSpPr>
            <a:spLocks noGrp="1"/>
          </p:cNvSpPr>
          <p:nvPr>
            <p:ph type="ftr" sz="quarter" idx="3"/>
          </p:nvPr>
        </p:nvSpPr>
        <p:spPr>
          <a:xfrm>
            <a:off x="349624" y="6289115"/>
            <a:ext cx="3155576"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p:txStyles>
    <p:titleStyle>
      <a:lvl1pPr algn="ctr" defTabSz="914400" rtl="0" eaLnBrk="1" latinLnBrk="0" hangingPunct="1">
        <a:spcBef>
          <a:spcPct val="0"/>
        </a:spcBef>
        <a:buNone/>
        <a:defRPr sz="5000" kern="1200">
          <a:solidFill>
            <a:schemeClr val="tx2"/>
          </a:solidFill>
          <a:effectLst>
            <a:outerShdw blurRad="38100" dist="12700" algn="l" rotWithShape="0">
              <a:prstClr val="black">
                <a:alpha val="40000"/>
              </a:prstClr>
            </a:outerShdw>
          </a:effectLst>
          <a:latin typeface="+mj-lt"/>
          <a:ea typeface="+mj-ea"/>
          <a:cs typeface="+mj-cs"/>
        </a:defRPr>
      </a:lvl1pPr>
    </p:titleStyle>
    <p:bodyStyle>
      <a:lvl1pPr marL="457200" indent="-457200" algn="l" defTabSz="914400" rtl="0" eaLnBrk="1" latinLnBrk="0" hangingPunct="1">
        <a:spcBef>
          <a:spcPts val="2000"/>
        </a:spcBef>
        <a:buClr>
          <a:schemeClr val="accent3"/>
        </a:buClr>
        <a:buFont typeface="Wingdings" pitchFamily="2" charset="2"/>
        <a:buChar char=""/>
        <a:defRPr sz="2400" kern="1200">
          <a:solidFill>
            <a:schemeClr val="tx2"/>
          </a:solidFill>
          <a:latin typeface="+mn-lt"/>
          <a:ea typeface="+mn-ea"/>
          <a:cs typeface="+mn-cs"/>
        </a:defRPr>
      </a:lvl1pPr>
      <a:lvl2pPr marL="914400" indent="-457200" algn="l" defTabSz="914400" rtl="0" eaLnBrk="1" latinLnBrk="0" hangingPunct="1">
        <a:spcBef>
          <a:spcPts val="600"/>
        </a:spcBef>
        <a:buClr>
          <a:schemeClr val="accent3">
            <a:lumMod val="50000"/>
          </a:schemeClr>
        </a:buClr>
        <a:buFont typeface="Wingdings" pitchFamily="2" charset="2"/>
        <a:buChar char=""/>
        <a:defRPr sz="2200" kern="1200">
          <a:solidFill>
            <a:schemeClr val="tx2"/>
          </a:solidFill>
          <a:latin typeface="+mn-lt"/>
          <a:ea typeface="+mn-ea"/>
          <a:cs typeface="+mn-cs"/>
        </a:defRPr>
      </a:lvl2pPr>
      <a:lvl3pPr marL="1371600" indent="-457200" algn="l" defTabSz="914400" rtl="0" eaLnBrk="1" latinLnBrk="0" hangingPunct="1">
        <a:spcBef>
          <a:spcPts val="600"/>
        </a:spcBef>
        <a:buClr>
          <a:schemeClr val="accent3"/>
        </a:buClr>
        <a:buFont typeface="Wingdings" pitchFamily="2" charset="2"/>
        <a:buChar char=""/>
        <a:defRPr sz="2000" kern="1200">
          <a:solidFill>
            <a:schemeClr val="tx2"/>
          </a:solidFill>
          <a:latin typeface="+mn-lt"/>
          <a:ea typeface="+mn-ea"/>
          <a:cs typeface="+mn-cs"/>
        </a:defRPr>
      </a:lvl3pPr>
      <a:lvl4pPr marL="1828800" indent="-457200" algn="l" defTabSz="914400" rtl="0" eaLnBrk="1" latinLnBrk="0" hangingPunct="1">
        <a:spcBef>
          <a:spcPts val="600"/>
        </a:spcBef>
        <a:buClr>
          <a:schemeClr val="accent3">
            <a:lumMod val="50000"/>
          </a:schemeClr>
        </a:buClr>
        <a:buFont typeface="Wingdings" pitchFamily="2" charset="2"/>
        <a:buChar char=""/>
        <a:defRPr sz="1800" kern="1200">
          <a:solidFill>
            <a:schemeClr val="tx2"/>
          </a:solidFill>
          <a:latin typeface="+mn-lt"/>
          <a:ea typeface="+mn-ea"/>
          <a:cs typeface="+mn-cs"/>
        </a:defRPr>
      </a:lvl4pPr>
      <a:lvl5pPr marL="2286000" indent="-457200" algn="l" defTabSz="914400" rtl="0" eaLnBrk="1" latinLnBrk="0" hangingPunct="1">
        <a:spcBef>
          <a:spcPts val="600"/>
        </a:spcBef>
        <a:buClr>
          <a:schemeClr val="accent3"/>
        </a:buClr>
        <a:buFont typeface="Wingdings" pitchFamily="2" charset="2"/>
        <a:buChar char=""/>
        <a:defRPr sz="1800" kern="1200">
          <a:solidFill>
            <a:schemeClr val="tx2"/>
          </a:solidFill>
          <a:latin typeface="+mn-lt"/>
          <a:ea typeface="+mn-ea"/>
          <a:cs typeface="+mn-cs"/>
        </a:defRPr>
      </a:lvl5pPr>
      <a:lvl6pPr marL="27432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6pPr>
      <a:lvl7pPr marL="32051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7pPr>
      <a:lvl8pPr marL="3657600" indent="-461963" algn="l" defTabSz="914400"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8pPr>
      <a:lvl9pPr marL="4119563" indent="-461963" algn="l" defTabSz="914400" rtl="0" eaLnBrk="1" latinLnBrk="0" hangingPunct="1">
        <a:spcBef>
          <a:spcPct val="20000"/>
        </a:spcBef>
        <a:buClr>
          <a:schemeClr val="accent3"/>
        </a:buClr>
        <a:buFont typeface="Wingdings" pitchFamily="2" charset="2"/>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867" y="2057400"/>
            <a:ext cx="8610600" cy="2595025"/>
          </a:xfrm>
        </p:spPr>
        <p:txBody>
          <a:bodyPr>
            <a:noAutofit/>
          </a:bodyPr>
          <a:lstStyle/>
          <a:p>
            <a:pPr algn="ctr"/>
            <a:r>
              <a:rPr lang="en-US" sz="5400" dirty="0" smtClean="0"/>
              <a:t>APUSH Review: Key </a:t>
            </a:r>
            <a:r>
              <a:rPr lang="en-US" sz="5400" dirty="0"/>
              <a:t>Concept </a:t>
            </a:r>
            <a:r>
              <a:rPr lang="en-US" sz="5400" dirty="0" smtClean="0"/>
              <a:t>1.1</a:t>
            </a:r>
            <a:r>
              <a:rPr lang="en-US" sz="5400" dirty="0"/>
              <a:t/>
            </a:r>
            <a:br>
              <a:rPr lang="en-US" sz="5400" dirty="0"/>
            </a:br>
            <a:endParaRPr lang="en-US" sz="5400" dirty="0"/>
          </a:p>
        </p:txBody>
      </p:sp>
      <p:sp>
        <p:nvSpPr>
          <p:cNvPr id="3" name="Subtitle 2"/>
          <p:cNvSpPr>
            <a:spLocks noGrp="1"/>
          </p:cNvSpPr>
          <p:nvPr>
            <p:ph type="subTitle" idx="1"/>
          </p:nvPr>
        </p:nvSpPr>
        <p:spPr>
          <a:xfrm>
            <a:off x="1524000" y="3810000"/>
            <a:ext cx="6553200" cy="838200"/>
          </a:xfrm>
        </p:spPr>
        <p:txBody>
          <a:bodyPr>
            <a:noAutofit/>
          </a:bodyPr>
          <a:lstStyle/>
          <a:p>
            <a:pPr algn="ctr"/>
            <a:r>
              <a:rPr lang="en-US" dirty="0" smtClean="0"/>
              <a:t>Everything You Need To </a:t>
            </a:r>
            <a:r>
              <a:rPr lang="en-US" dirty="0"/>
              <a:t>K</a:t>
            </a:r>
            <a:r>
              <a:rPr lang="en-US" dirty="0" smtClean="0"/>
              <a:t>now About Key Concept 1.1 To Succeed In APUSH</a:t>
            </a:r>
            <a:endParaRPr lang="en-US" dirty="0"/>
          </a:p>
        </p:txBody>
      </p:sp>
      <p:sp>
        <p:nvSpPr>
          <p:cNvPr id="5" name="Title 3"/>
          <p:cNvSpPr txBox="1">
            <a:spLocks/>
          </p:cNvSpPr>
          <p:nvPr/>
        </p:nvSpPr>
        <p:spPr>
          <a:xfrm>
            <a:off x="457200" y="685800"/>
            <a:ext cx="8229600" cy="1143000"/>
          </a:xfrm>
          <a:prstGeom prst="rect">
            <a:avLst/>
          </a:prstGeom>
        </p:spPr>
        <p:txBody>
          <a:bodyPr vert="horz" anchor="b">
            <a:norm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dirty="0" smtClean="0">
                <a:solidFill>
                  <a:srgbClr val="00B050"/>
                </a:solidFill>
              </a:rPr>
              <a:t>Period 1: 1491 - 1607</a:t>
            </a:r>
            <a:endParaRPr lang="en-US" dirty="0">
              <a:solidFill>
                <a:srgbClr val="00B050"/>
              </a:solidFill>
            </a:endParaRPr>
          </a:p>
        </p:txBody>
      </p:sp>
      <p:sp>
        <p:nvSpPr>
          <p:cNvPr id="6" name="Oval 5"/>
          <p:cNvSpPr/>
          <p:nvPr/>
        </p:nvSpPr>
        <p:spPr>
          <a:xfrm>
            <a:off x="2209800" y="4876800"/>
            <a:ext cx="5029200" cy="1219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FF0000"/>
                </a:solidFill>
              </a:rPr>
              <a:t>Updated for the 2015 revisions</a:t>
            </a:r>
            <a:endParaRPr lang="en-US" sz="3200" dirty="0">
              <a:solidFill>
                <a:srgbClr val="FF0000"/>
              </a:solidFill>
            </a:endParaRPr>
          </a:p>
        </p:txBody>
      </p:sp>
    </p:spTree>
    <p:extLst>
      <p:ext uri="{BB962C8B-B14F-4D97-AF65-F5344CB8AC3E}">
        <p14:creationId xmlns:p14="http://schemas.microsoft.com/office/powerpoint/2010/main" val="363059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normAutofit/>
          </a:bodyPr>
          <a:lstStyle/>
          <a:p>
            <a:pPr algn="ctr"/>
            <a:r>
              <a:rPr lang="en-US" dirty="0" smtClean="0"/>
              <a:t>The New Curriculum</a:t>
            </a:r>
            <a:endParaRPr lang="en-US" dirty="0"/>
          </a:p>
        </p:txBody>
      </p:sp>
      <p:sp>
        <p:nvSpPr>
          <p:cNvPr id="3" name="Content Placeholder 2"/>
          <p:cNvSpPr>
            <a:spLocks noGrp="1"/>
          </p:cNvSpPr>
          <p:nvPr>
            <p:ph idx="1"/>
          </p:nvPr>
        </p:nvSpPr>
        <p:spPr/>
        <p:txBody>
          <a:bodyPr>
            <a:normAutofit/>
          </a:bodyPr>
          <a:lstStyle/>
          <a:p>
            <a:r>
              <a:rPr lang="en-US" dirty="0" smtClean="0"/>
              <a:t>Key Concept 1.1 “As native populations migrated and settled across the vast expanse of North America over time, they developed distinct and increasingly complex societies by adapting to and transforming their diverse environments.”</a:t>
            </a:r>
          </a:p>
          <a:p>
            <a:pPr lvl="1"/>
            <a:r>
              <a:rPr lang="en-US" dirty="0" smtClean="0"/>
              <a:t>Page 25 of the Curriculum Framework</a:t>
            </a:r>
            <a:endParaRPr lang="en-US" dirty="0"/>
          </a:p>
          <a:p>
            <a:r>
              <a:rPr lang="en-US" dirty="0" smtClean="0"/>
              <a:t>Big idea: </a:t>
            </a:r>
          </a:p>
          <a:p>
            <a:pPr lvl="1"/>
            <a:r>
              <a:rPr lang="en-US" dirty="0" smtClean="0"/>
              <a:t>How did natives adapt to their environment?</a:t>
            </a:r>
          </a:p>
          <a:p>
            <a:pPr lvl="1"/>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7488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dirty="0" smtClean="0"/>
              <a:t>Key Concept 1.1, I</a:t>
            </a:r>
            <a:endParaRPr lang="en-US" dirty="0"/>
          </a:p>
        </p:txBody>
      </p:sp>
      <p:sp>
        <p:nvSpPr>
          <p:cNvPr id="3" name="Content Placeholder 2"/>
          <p:cNvSpPr>
            <a:spLocks noGrp="1"/>
          </p:cNvSpPr>
          <p:nvPr>
            <p:ph idx="1"/>
          </p:nvPr>
        </p:nvSpPr>
        <p:spPr>
          <a:xfrm>
            <a:off x="0" y="2133600"/>
            <a:ext cx="9144000" cy="4724400"/>
          </a:xfrm>
        </p:spPr>
        <p:txBody>
          <a:bodyPr>
            <a:normAutofit lnSpcReduction="10000"/>
          </a:bodyPr>
          <a:lstStyle/>
          <a:p>
            <a:r>
              <a:rPr lang="en-US" dirty="0" smtClean="0"/>
              <a:t>“Different native societies adapted to and transformed their environments through innovations in agriculture, resource use, and social structure.”</a:t>
            </a:r>
          </a:p>
          <a:p>
            <a:r>
              <a:rPr lang="en-US" smtClean="0"/>
              <a:t>A) Impact </a:t>
            </a:r>
            <a:r>
              <a:rPr lang="en-US" dirty="0" smtClean="0"/>
              <a:t>of maize cultivation:</a:t>
            </a:r>
          </a:p>
          <a:p>
            <a:pPr lvl="1"/>
            <a:r>
              <a:rPr lang="en-US" dirty="0" smtClean="0"/>
              <a:t>Very popular in the southwest</a:t>
            </a:r>
          </a:p>
          <a:p>
            <a:pPr lvl="1"/>
            <a:r>
              <a:rPr lang="en-US" dirty="0"/>
              <a:t>Societies developed vast irrigation systems (Pueblos in Rio Grande)</a:t>
            </a:r>
          </a:p>
          <a:p>
            <a:r>
              <a:rPr lang="en-US" dirty="0" smtClean="0"/>
              <a:t>How did maize transform societies?</a:t>
            </a:r>
          </a:p>
          <a:p>
            <a:pPr lvl="1"/>
            <a:r>
              <a:rPr lang="en-US" dirty="0" smtClean="0"/>
              <a:t>Less emphasis on hunting and gathering</a:t>
            </a:r>
          </a:p>
          <a:p>
            <a:pPr lvl="1"/>
            <a:r>
              <a:rPr lang="en-US" dirty="0" smtClean="0"/>
              <a:t>Increase in population</a:t>
            </a:r>
          </a:p>
          <a:p>
            <a:pPr lvl="1"/>
            <a:r>
              <a:rPr lang="en-US" dirty="0" smtClean="0"/>
              <a:t>Establishment of permanent villages with socially diverse societies</a:t>
            </a:r>
          </a:p>
          <a:p>
            <a:pPr lvl="2"/>
            <a:r>
              <a:rPr lang="en-US" dirty="0" smtClean="0"/>
              <a:t>Tenochtitlan – 250,000 people, social classes</a:t>
            </a:r>
          </a:p>
          <a:p>
            <a:endParaRPr lang="en-US" dirty="0" smtClean="0"/>
          </a:p>
          <a:p>
            <a:endParaRPr lang="en-US" dirty="0" smtClean="0"/>
          </a:p>
          <a:p>
            <a:endParaRPr lang="en-US" dirty="0" smtClean="0"/>
          </a:p>
          <a:p>
            <a:pPr lvl="1"/>
            <a:endParaRPr lang="en-US" dirty="0" smtClean="0"/>
          </a:p>
          <a:p>
            <a:pPr marL="0" indent="0">
              <a:buNone/>
            </a:pPr>
            <a:endParaRPr lang="en-US" dirty="0"/>
          </a:p>
          <a:p>
            <a:endParaRPr lang="en-US" dirty="0"/>
          </a:p>
        </p:txBody>
      </p:sp>
      <p:pic>
        <p:nvPicPr>
          <p:cNvPr id="4" name="Picture 3" descr="File:Zea mays - Köhler–s Medizinal-Pflanzen-283.jpg"/>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
            <a:ext cx="4152900" cy="5657850"/>
          </a:xfrm>
          <a:prstGeom prst="rect">
            <a:avLst/>
          </a:prstGeom>
          <a:noFill/>
          <a:ln>
            <a:noFill/>
          </a:ln>
        </p:spPr>
      </p:pic>
    </p:spTree>
    <p:extLst>
      <p:ext uri="{BB962C8B-B14F-4D97-AF65-F5344CB8AC3E}">
        <p14:creationId xmlns:p14="http://schemas.microsoft.com/office/powerpoint/2010/main" val="43576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fontScale="90000"/>
          </a:bodyPr>
          <a:lstStyle/>
          <a:p>
            <a:pPr algn="ctr"/>
            <a:r>
              <a:rPr lang="en-US" dirty="0" smtClean="0"/>
              <a:t>B) Great Plains and Great Basin</a:t>
            </a:r>
            <a:endParaRPr lang="en-US" dirty="0"/>
          </a:p>
        </p:txBody>
      </p:sp>
      <p:sp>
        <p:nvSpPr>
          <p:cNvPr id="3" name="Content Placeholder 2"/>
          <p:cNvSpPr>
            <a:spLocks noGrp="1"/>
          </p:cNvSpPr>
          <p:nvPr>
            <p:ph idx="1"/>
          </p:nvPr>
        </p:nvSpPr>
        <p:spPr>
          <a:xfrm>
            <a:off x="0" y="1676400"/>
            <a:ext cx="9144000" cy="4800600"/>
          </a:xfrm>
        </p:spPr>
        <p:txBody>
          <a:bodyPr>
            <a:normAutofit lnSpcReduction="10000"/>
          </a:bodyPr>
          <a:lstStyle/>
          <a:p>
            <a:r>
              <a:rPr lang="en-US" dirty="0" smtClean="0"/>
              <a:t>Most natives lived off of hunting and gathering</a:t>
            </a:r>
          </a:p>
          <a:p>
            <a:pPr lvl="1"/>
            <a:r>
              <a:rPr lang="en-US" dirty="0" smtClean="0"/>
              <a:t>Lack of natural resources </a:t>
            </a:r>
          </a:p>
          <a:p>
            <a:pPr lvl="1"/>
            <a:r>
              <a:rPr lang="en-US" dirty="0" smtClean="0"/>
              <a:t>Large, flat area that was arid (dry) – Basin</a:t>
            </a:r>
          </a:p>
          <a:p>
            <a:pPr lvl="1"/>
            <a:r>
              <a:rPr lang="en-US" dirty="0" smtClean="0"/>
              <a:t>Grassland- Plains</a:t>
            </a:r>
          </a:p>
          <a:p>
            <a:r>
              <a:rPr lang="en-US" dirty="0" smtClean="0"/>
              <a:t>With the introduction of the horse, life on the Great Plains was drastically altered</a:t>
            </a:r>
          </a:p>
          <a:p>
            <a:pPr lvl="1"/>
            <a:r>
              <a:rPr lang="en-US" dirty="0" smtClean="0"/>
              <a:t>Bison hunting became much easier</a:t>
            </a:r>
          </a:p>
          <a:p>
            <a:pPr lvl="1"/>
            <a:r>
              <a:rPr lang="en-US" dirty="0" smtClean="0"/>
              <a:t>Natives with horses became stronger militarily</a:t>
            </a:r>
          </a:p>
          <a:p>
            <a:r>
              <a:rPr lang="en-US" dirty="0" smtClean="0"/>
              <a:t>Natives in the Great Basin hunted bison and sheep</a:t>
            </a:r>
          </a:p>
          <a:p>
            <a:pPr lvl="1"/>
            <a:r>
              <a:rPr lang="en-US" dirty="0" smtClean="0"/>
              <a:t>Like natives on the Great Plains, horses helped natives become more powerful</a:t>
            </a:r>
          </a:p>
          <a:p>
            <a:endParaRPr lang="en-US" dirty="0" smtClean="0"/>
          </a:p>
          <a:p>
            <a:endParaRPr lang="en-US" dirty="0" smtClean="0"/>
          </a:p>
          <a:p>
            <a:pPr lvl="1"/>
            <a:endParaRPr lang="en-US" dirty="0" smtClean="0"/>
          </a:p>
          <a:p>
            <a:pPr marL="0" indent="0">
              <a:buNone/>
            </a:pPr>
            <a:endParaRPr lang="en-US" dirty="0"/>
          </a:p>
          <a:p>
            <a:endParaRPr lang="en-US" dirty="0"/>
          </a:p>
        </p:txBody>
      </p:sp>
      <p:pic>
        <p:nvPicPr>
          <p:cNvPr id="4" name="Picture 3" descr="File:Map of the Great Plains.png"/>
          <p:cNvPicPr/>
          <p:nvPr/>
        </p:nvPicPr>
        <p:blipFill>
          <a:blip r:embed="rId3">
            <a:extLst>
              <a:ext uri="{28A0092B-C50C-407E-A947-70E740481C1C}">
                <a14:useLocalDpi xmlns:a14="http://schemas.microsoft.com/office/drawing/2010/main" val="0"/>
              </a:ext>
            </a:extLst>
          </a:blip>
          <a:srcRect/>
          <a:stretch>
            <a:fillRect/>
          </a:stretch>
        </p:blipFill>
        <p:spPr bwMode="auto">
          <a:xfrm>
            <a:off x="3623235" y="3340735"/>
            <a:ext cx="5486400" cy="3517265"/>
          </a:xfrm>
          <a:prstGeom prst="rect">
            <a:avLst/>
          </a:prstGeom>
          <a:noFill/>
          <a:ln>
            <a:noFill/>
          </a:ln>
        </p:spPr>
      </p:pic>
    </p:spTree>
    <p:extLst>
      <p:ext uri="{BB962C8B-B14F-4D97-AF65-F5344CB8AC3E}">
        <p14:creationId xmlns:p14="http://schemas.microsoft.com/office/powerpoint/2010/main" val="421570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fontScale="90000"/>
          </a:bodyPr>
          <a:lstStyle/>
          <a:p>
            <a:pPr algn="ctr"/>
            <a:r>
              <a:rPr lang="en-US" dirty="0" smtClean="0"/>
              <a:t>C) Northeast, Mississippi River Valley, and Atlantic Seaboard</a:t>
            </a:r>
            <a:endParaRPr lang="en-US" dirty="0"/>
          </a:p>
        </p:txBody>
      </p:sp>
      <p:sp>
        <p:nvSpPr>
          <p:cNvPr id="3" name="Content Placeholder 2"/>
          <p:cNvSpPr>
            <a:spLocks noGrp="1"/>
          </p:cNvSpPr>
          <p:nvPr>
            <p:ph idx="1"/>
          </p:nvPr>
        </p:nvSpPr>
        <p:spPr>
          <a:xfrm>
            <a:off x="0" y="1981200"/>
            <a:ext cx="9144000" cy="4876800"/>
          </a:xfrm>
        </p:spPr>
        <p:txBody>
          <a:bodyPr>
            <a:normAutofit fontScale="85000" lnSpcReduction="20000"/>
          </a:bodyPr>
          <a:lstStyle/>
          <a:p>
            <a:r>
              <a:rPr lang="en-US" dirty="0" smtClean="0"/>
              <a:t>Many societies were a mix of hunting and gathering, and agriculture and developed permanent villages</a:t>
            </a:r>
          </a:p>
          <a:p>
            <a:r>
              <a:rPr lang="en-US" dirty="0" smtClean="0"/>
              <a:t>Iroquois (Present day NY and PA):</a:t>
            </a:r>
          </a:p>
          <a:p>
            <a:pPr lvl="1"/>
            <a:r>
              <a:rPr lang="en-US" dirty="0" smtClean="0"/>
              <a:t>Adapted to their environment:</a:t>
            </a:r>
          </a:p>
          <a:p>
            <a:pPr lvl="2"/>
            <a:r>
              <a:rPr lang="en-US" dirty="0" smtClean="0"/>
              <a:t>Burned forests to hunt and grow crops</a:t>
            </a:r>
          </a:p>
          <a:p>
            <a:pPr lvl="2"/>
            <a:r>
              <a:rPr lang="en-US" dirty="0" smtClean="0"/>
              <a:t>Villages </a:t>
            </a:r>
            <a:r>
              <a:rPr lang="en-US" dirty="0"/>
              <a:t>were built around maize</a:t>
            </a:r>
          </a:p>
          <a:p>
            <a:r>
              <a:rPr lang="en-US" dirty="0" smtClean="0"/>
              <a:t>Iroquois were a </a:t>
            </a:r>
            <a:r>
              <a:rPr lang="en-US" b="1" i="1" dirty="0" smtClean="0"/>
              <a:t>matriarchal </a:t>
            </a:r>
            <a:r>
              <a:rPr lang="en-US" dirty="0" smtClean="0"/>
              <a:t>society:</a:t>
            </a:r>
          </a:p>
          <a:p>
            <a:pPr lvl="1"/>
            <a:r>
              <a:rPr lang="en-US" dirty="0" smtClean="0"/>
              <a:t>Power was based on female authority</a:t>
            </a:r>
          </a:p>
          <a:p>
            <a:pPr lvl="1"/>
            <a:r>
              <a:rPr lang="en-US" dirty="0" smtClean="0"/>
              <a:t>Women were instrumental in councils and decision-making</a:t>
            </a:r>
          </a:p>
          <a:p>
            <a:pPr lvl="1"/>
            <a:r>
              <a:rPr lang="en-US" dirty="0"/>
              <a:t>Women would tend to crops and oversaw community affairs while men </a:t>
            </a:r>
            <a:r>
              <a:rPr lang="en-US" dirty="0" smtClean="0"/>
              <a:t>hunted</a:t>
            </a:r>
          </a:p>
          <a:p>
            <a:r>
              <a:rPr lang="en-US" dirty="0" smtClean="0"/>
              <a:t>Cahokia Indians – near present-day St. Louis (around 30,000 people in 1200)</a:t>
            </a:r>
          </a:p>
          <a:p>
            <a:pPr lvl="1"/>
            <a:r>
              <a:rPr lang="en-US" dirty="0" smtClean="0"/>
              <a:t>Built giant mounds</a:t>
            </a:r>
          </a:p>
          <a:p>
            <a:pPr lvl="1"/>
            <a:r>
              <a:rPr lang="en-US" dirty="0" smtClean="0"/>
              <a:t>Largest settled community until NY and Philadelphia in 1800</a:t>
            </a:r>
            <a:endParaRPr lang="en-US" dirty="0"/>
          </a:p>
          <a:p>
            <a:pPr lvl="1"/>
            <a:endParaRPr lang="en-US" dirty="0"/>
          </a:p>
          <a:p>
            <a:endParaRPr lang="en-US" dirty="0" smtClean="0"/>
          </a:p>
          <a:p>
            <a:endParaRPr lang="en-US" dirty="0" smtClean="0"/>
          </a:p>
          <a:p>
            <a:endParaRPr lang="en-US" dirty="0" smtClean="0"/>
          </a:p>
          <a:p>
            <a:pPr lvl="1"/>
            <a:endParaRPr lang="en-US" dirty="0" smtClean="0"/>
          </a:p>
          <a:p>
            <a:pPr marL="0" indent="0">
              <a:buNone/>
            </a:pPr>
            <a:endParaRPr lang="en-US" dirty="0"/>
          </a:p>
          <a:p>
            <a:endParaRPr lang="en-US" dirty="0"/>
          </a:p>
        </p:txBody>
      </p:sp>
      <p:pic>
        <p:nvPicPr>
          <p:cNvPr id="4" name="Picture 3" descr="File:Early Localization Native Americans NY.svg"/>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5400"/>
            <a:ext cx="5620871" cy="3098800"/>
          </a:xfrm>
          <a:prstGeom prst="rect">
            <a:avLst/>
          </a:prstGeom>
          <a:noFill/>
          <a:ln>
            <a:noFill/>
          </a:ln>
        </p:spPr>
      </p:pic>
      <p:pic>
        <p:nvPicPr>
          <p:cNvPr id="5" name="Picture 4"/>
          <p:cNvPicPr>
            <a:picLocks noChangeAspect="1"/>
          </p:cNvPicPr>
          <p:nvPr/>
        </p:nvPicPr>
        <p:blipFill>
          <a:blip r:embed="rId4"/>
          <a:stretch>
            <a:fillRect/>
          </a:stretch>
        </p:blipFill>
        <p:spPr>
          <a:xfrm>
            <a:off x="2133600" y="762000"/>
            <a:ext cx="4381500" cy="3390900"/>
          </a:xfrm>
          <a:prstGeom prst="rect">
            <a:avLst/>
          </a:prstGeom>
        </p:spPr>
      </p:pic>
    </p:spTree>
    <p:extLst>
      <p:ext uri="{BB962C8B-B14F-4D97-AF65-F5344CB8AC3E}">
        <p14:creationId xmlns:p14="http://schemas.microsoft.com/office/powerpoint/2010/main" val="354165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par>
                                <p:cTn id="59" presetID="2" presetClass="exit" presetSubtype="4" fill="hold" nodeType="withEffect">
                                  <p:stCondLst>
                                    <p:cond delay="0"/>
                                  </p:stCondLst>
                                  <p:childTnLst>
                                    <p:anim calcmode="lin" valueType="num">
                                      <p:cBhvr additive="base">
                                        <p:cTn id="60" dur="500"/>
                                        <p:tgtEl>
                                          <p:spTgt spid="4"/>
                                        </p:tgtEl>
                                        <p:attrNameLst>
                                          <p:attrName>ppt_x</p:attrName>
                                        </p:attrNameLst>
                                      </p:cBhvr>
                                      <p:tavLst>
                                        <p:tav tm="0">
                                          <p:val>
                                            <p:strVal val="ppt_x"/>
                                          </p:val>
                                        </p:tav>
                                        <p:tav tm="100000">
                                          <p:val>
                                            <p:strVal val="ppt_x"/>
                                          </p:val>
                                        </p:tav>
                                      </p:tavLst>
                                    </p:anim>
                                    <p:anim calcmode="lin" valueType="num">
                                      <p:cBhvr additive="base">
                                        <p:cTn id="61" dur="500"/>
                                        <p:tgtEl>
                                          <p:spTgt spid="4"/>
                                        </p:tgtEl>
                                        <p:attrNameLst>
                                          <p:attrName>ppt_y</p:attrName>
                                        </p:attrNameLst>
                                      </p:cBhvr>
                                      <p:tavLst>
                                        <p:tav tm="0">
                                          <p:val>
                                            <p:strVal val="ppt_y"/>
                                          </p:val>
                                        </p:tav>
                                        <p:tav tm="100000">
                                          <p:val>
                                            <p:strVal val="1+ppt_h/2"/>
                                          </p:val>
                                        </p:tav>
                                      </p:tavLst>
                                    </p:anim>
                                    <p:set>
                                      <p:cBhvr>
                                        <p:cTn id="6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fontScale="90000"/>
          </a:bodyPr>
          <a:lstStyle/>
          <a:p>
            <a:pPr algn="ctr"/>
            <a:r>
              <a:rPr lang="en-US" dirty="0" smtClean="0"/>
              <a:t>D) Northwest And Present-Day California</a:t>
            </a:r>
            <a:endParaRPr lang="en-US" dirty="0"/>
          </a:p>
        </p:txBody>
      </p:sp>
      <p:sp>
        <p:nvSpPr>
          <p:cNvPr id="3" name="Content Placeholder 2"/>
          <p:cNvSpPr>
            <a:spLocks noGrp="1"/>
          </p:cNvSpPr>
          <p:nvPr>
            <p:ph idx="1"/>
          </p:nvPr>
        </p:nvSpPr>
        <p:spPr>
          <a:xfrm>
            <a:off x="0" y="1828800"/>
            <a:ext cx="9144000" cy="5029200"/>
          </a:xfrm>
        </p:spPr>
        <p:txBody>
          <a:bodyPr>
            <a:normAutofit/>
          </a:bodyPr>
          <a:lstStyle/>
          <a:p>
            <a:r>
              <a:rPr lang="en-US" dirty="0" smtClean="0"/>
              <a:t>Roughly 300,000 natives lived in California prior to the arrival of Europeans</a:t>
            </a:r>
          </a:p>
          <a:p>
            <a:pPr lvl="1"/>
            <a:r>
              <a:rPr lang="en-US" dirty="0" smtClean="0"/>
              <a:t>Most of these societies were based on hunting, gathering, and foraging</a:t>
            </a:r>
          </a:p>
          <a:p>
            <a:pPr lvl="2"/>
            <a:r>
              <a:rPr lang="en-US" dirty="0" smtClean="0"/>
              <a:t>Gather nuts, fish, and hunted</a:t>
            </a:r>
            <a:endParaRPr lang="en-US" dirty="0"/>
          </a:p>
          <a:p>
            <a:pPr lvl="1"/>
            <a:r>
              <a:rPr lang="en-US" dirty="0" smtClean="0"/>
              <a:t>Societies tended to be ruled by wealthy families</a:t>
            </a:r>
          </a:p>
          <a:p>
            <a:r>
              <a:rPr lang="en-US" dirty="0" smtClean="0"/>
              <a:t>Chinooks</a:t>
            </a:r>
          </a:p>
          <a:p>
            <a:pPr lvl="1"/>
            <a:r>
              <a:rPr lang="en-US" dirty="0" smtClean="0"/>
              <a:t>Advocated warrior traditions</a:t>
            </a:r>
          </a:p>
          <a:p>
            <a:pPr lvl="1"/>
            <a:r>
              <a:rPr lang="en-US" dirty="0" smtClean="0"/>
              <a:t>Used advanced fighting techniques</a:t>
            </a:r>
          </a:p>
          <a:p>
            <a:pPr lvl="1"/>
            <a:r>
              <a:rPr lang="en-US" dirty="0" smtClean="0"/>
              <a:t>Lived in longhouses which could house many families</a:t>
            </a:r>
          </a:p>
          <a:p>
            <a:endParaRPr lang="en-US" dirty="0" smtClean="0"/>
          </a:p>
          <a:p>
            <a:endParaRPr lang="en-US" dirty="0" smtClean="0"/>
          </a:p>
          <a:p>
            <a:endParaRPr lang="en-US" dirty="0" smtClean="0"/>
          </a:p>
          <a:p>
            <a:endParaRPr lang="en-US" dirty="0" smtClean="0"/>
          </a:p>
          <a:p>
            <a:pPr lvl="1"/>
            <a:endParaRPr lang="en-US" dirty="0" smtClean="0"/>
          </a:p>
          <a:p>
            <a:pPr marL="0" indent="0">
              <a:buNone/>
            </a:pPr>
            <a:endParaRPr lang="en-US" dirty="0"/>
          </a:p>
          <a:p>
            <a:endParaRPr lang="en-US" dirty="0"/>
          </a:p>
        </p:txBody>
      </p:sp>
      <p:pic>
        <p:nvPicPr>
          <p:cNvPr id="4" name="Picture 3" descr="File:Chinook-Canoe-1844.jpg"/>
          <p:cNvPicPr/>
          <p:nvPr/>
        </p:nvPicPr>
        <p:blipFill>
          <a:blip r:embed="rId3">
            <a:extLst>
              <a:ext uri="{28A0092B-C50C-407E-A947-70E740481C1C}">
                <a14:useLocalDpi xmlns:a14="http://schemas.microsoft.com/office/drawing/2010/main" val="0"/>
              </a:ext>
            </a:extLst>
          </a:blip>
          <a:srcRect/>
          <a:stretch>
            <a:fillRect/>
          </a:stretch>
        </p:blipFill>
        <p:spPr bwMode="auto">
          <a:xfrm>
            <a:off x="4699000" y="3200400"/>
            <a:ext cx="4418106" cy="1981200"/>
          </a:xfrm>
          <a:prstGeom prst="rect">
            <a:avLst/>
          </a:prstGeom>
          <a:noFill/>
          <a:ln>
            <a:noFill/>
          </a:ln>
        </p:spPr>
      </p:pic>
    </p:spTree>
    <p:extLst>
      <p:ext uri="{BB962C8B-B14F-4D97-AF65-F5344CB8AC3E}">
        <p14:creationId xmlns:p14="http://schemas.microsoft.com/office/powerpoint/2010/main" val="215019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par>
                          <p:cTn id="37" fill="hold">
                            <p:stCondLst>
                              <p:cond delay="0"/>
                            </p:stCondLst>
                            <p:childTnLst>
                              <p:par>
                                <p:cTn id="38" presetID="2" presetClass="exit" presetSubtype="4" fill="hold" nodeType="afterEffect">
                                  <p:stCondLst>
                                    <p:cond delay="0"/>
                                  </p:stCondLst>
                                  <p:childTnLst>
                                    <p:anim calcmode="lin" valueType="num">
                                      <p:cBhvr additive="base">
                                        <p:cTn id="39" dur="500"/>
                                        <p:tgtEl>
                                          <p:spTgt spid="4"/>
                                        </p:tgtEl>
                                        <p:attrNameLst>
                                          <p:attrName>ppt_x</p:attrName>
                                        </p:attrNameLst>
                                      </p:cBhvr>
                                      <p:tavLst>
                                        <p:tav tm="0">
                                          <p:val>
                                            <p:strVal val="ppt_x"/>
                                          </p:val>
                                        </p:tav>
                                        <p:tav tm="100000">
                                          <p:val>
                                            <p:strVal val="ppt_x"/>
                                          </p:val>
                                        </p:tav>
                                      </p:tavLst>
                                    </p:anim>
                                    <p:anim calcmode="lin" valueType="num">
                                      <p:cBhvr additive="base">
                                        <p:cTn id="40" dur="500"/>
                                        <p:tgtEl>
                                          <p:spTgt spid="4"/>
                                        </p:tgtEl>
                                        <p:attrNameLst>
                                          <p:attrName>ppt_y</p:attrName>
                                        </p:attrNameLst>
                                      </p:cBhvr>
                                      <p:tavLst>
                                        <p:tav tm="0">
                                          <p:val>
                                            <p:strVal val="ppt_y"/>
                                          </p:val>
                                        </p:tav>
                                        <p:tav tm="100000">
                                          <p:val>
                                            <p:strVal val="1+ppt_h/2"/>
                                          </p:val>
                                        </p:tav>
                                      </p:tavLst>
                                    </p:anim>
                                    <p:set>
                                      <p:cBhvr>
                                        <p:cTn id="4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Tips</a:t>
            </a:r>
            <a:endParaRPr lang="en-US" dirty="0"/>
          </a:p>
        </p:txBody>
      </p:sp>
      <p:sp>
        <p:nvSpPr>
          <p:cNvPr id="3" name="Content Placeholder 2"/>
          <p:cNvSpPr>
            <a:spLocks noGrp="1"/>
          </p:cNvSpPr>
          <p:nvPr>
            <p:ph idx="1"/>
          </p:nvPr>
        </p:nvSpPr>
        <p:spPr/>
        <p:txBody>
          <a:bodyPr>
            <a:normAutofit/>
          </a:bodyPr>
          <a:lstStyle/>
          <a:p>
            <a:r>
              <a:rPr lang="en-US" dirty="0" smtClean="0"/>
              <a:t>Multiple-Choice and Short Answer Questions:</a:t>
            </a:r>
          </a:p>
          <a:p>
            <a:pPr lvl="1"/>
            <a:r>
              <a:rPr lang="en-US" dirty="0" smtClean="0"/>
              <a:t>Map </a:t>
            </a:r>
            <a:r>
              <a:rPr lang="en-US" dirty="0"/>
              <a:t>of different areas of North America: How did natives adapt to their environment?</a:t>
            </a:r>
          </a:p>
          <a:p>
            <a:r>
              <a:rPr lang="en-US" dirty="0" smtClean="0"/>
              <a:t>Essay Questions:</a:t>
            </a:r>
          </a:p>
          <a:p>
            <a:pPr lvl="1"/>
            <a:r>
              <a:rPr lang="en-US" dirty="0" smtClean="0"/>
              <a:t>Not likely since it is from period 1</a:t>
            </a:r>
          </a:p>
          <a:p>
            <a:endParaRPr lang="en-US" dirty="0"/>
          </a:p>
          <a:p>
            <a:endParaRPr lang="en-US" dirty="0"/>
          </a:p>
        </p:txBody>
      </p:sp>
    </p:spTree>
    <p:extLst>
      <p:ext uri="{BB962C8B-B14F-4D97-AF65-F5344CB8AC3E}">
        <p14:creationId xmlns:p14="http://schemas.microsoft.com/office/powerpoint/2010/main" val="59082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066800"/>
          </a:xfrm>
        </p:spPr>
        <p:txBody>
          <a:bodyPr/>
          <a:lstStyle/>
          <a:p>
            <a:pPr algn="ctr"/>
            <a:r>
              <a:rPr lang="en-US" dirty="0" smtClean="0"/>
              <a:t>See You Back Here For Key Concept 1.2!</a:t>
            </a:r>
            <a:endParaRPr lang="en-US" dirty="0"/>
          </a:p>
        </p:txBody>
      </p:sp>
      <p:sp>
        <p:nvSpPr>
          <p:cNvPr id="2" name="Content Placeholder 1"/>
          <p:cNvSpPr>
            <a:spLocks noGrp="1"/>
          </p:cNvSpPr>
          <p:nvPr>
            <p:ph idx="1"/>
          </p:nvPr>
        </p:nvSpPr>
        <p:spPr>
          <a:xfrm>
            <a:off x="457200" y="1905000"/>
            <a:ext cx="3901320" cy="4762033"/>
          </a:xfrm>
        </p:spPr>
        <p:txBody>
          <a:bodyPr>
            <a:normAutofit/>
          </a:bodyPr>
          <a:lstStyle/>
          <a:p>
            <a:r>
              <a:rPr lang="en-US" dirty="0" smtClean="0"/>
              <a:t>Good luck in May</a:t>
            </a:r>
          </a:p>
          <a:p>
            <a:r>
              <a:rPr lang="en-US" dirty="0" smtClean="0"/>
              <a:t>Please subscribe and share</a:t>
            </a:r>
          </a:p>
          <a:p>
            <a:r>
              <a:rPr lang="en-US" dirty="0" smtClean="0"/>
              <a:t>Check out </a:t>
            </a:r>
            <a:r>
              <a:rPr lang="en-US" dirty="0" err="1" smtClean="0"/>
              <a:t>APUSHReview.com</a:t>
            </a:r>
            <a:r>
              <a:rPr lang="en-US" dirty="0" smtClean="0"/>
              <a:t> for many more resources</a:t>
            </a:r>
          </a:p>
          <a:p>
            <a:pPr lvl="1"/>
            <a:r>
              <a:rPr lang="en-US" dirty="0"/>
              <a:t>Practice </a:t>
            </a:r>
            <a:r>
              <a:rPr lang="en-US"/>
              <a:t>Multiple-Choice </a:t>
            </a:r>
            <a:r>
              <a:rPr lang="en-US" smtClean="0"/>
              <a:t>Questions</a:t>
            </a:r>
            <a:endParaRPr lang="en-US" dirty="0" smtClean="0"/>
          </a:p>
        </p:txBody>
      </p:sp>
      <p:pic>
        <p:nvPicPr>
          <p:cNvPr id="5" name="Picture 4" descr="File:Sextant.jpg"/>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057400"/>
            <a:ext cx="3228975" cy="4267200"/>
          </a:xfrm>
          <a:prstGeom prst="rect">
            <a:avLst/>
          </a:prstGeom>
          <a:noFill/>
          <a:ln>
            <a:noFill/>
          </a:ln>
        </p:spPr>
      </p:pic>
    </p:spTree>
    <p:extLst>
      <p:ext uri="{BB962C8B-B14F-4D97-AF65-F5344CB8AC3E}">
        <p14:creationId xmlns:p14="http://schemas.microsoft.com/office/powerpoint/2010/main" val="2214054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Folio">
  <a:themeElements>
    <a:clrScheme name="Folio">
      <a:dk1>
        <a:sysClr val="windowText" lastClr="000000"/>
      </a:dk1>
      <a:lt1>
        <a:sysClr val="window" lastClr="FFFFFF"/>
      </a:lt1>
      <a:dk2>
        <a:srgbClr val="2D2F2B"/>
      </a:dk2>
      <a:lt2>
        <a:srgbClr val="DEDED7"/>
      </a:lt2>
      <a:accent1>
        <a:srgbClr val="294171"/>
      </a:accent1>
      <a:accent2>
        <a:srgbClr val="748CBC"/>
      </a:accent2>
      <a:accent3>
        <a:srgbClr val="8E887C"/>
      </a:accent3>
      <a:accent4>
        <a:srgbClr val="834736"/>
      </a:accent4>
      <a:accent5>
        <a:srgbClr val="5A1705"/>
      </a:accent5>
      <a:accent6>
        <a:srgbClr val="A0A16A"/>
      </a:accent6>
      <a:hlink>
        <a:srgbClr val="74B6BC"/>
      </a:hlink>
      <a:folHlink>
        <a:srgbClr val="7F95A4"/>
      </a:folHlink>
    </a:clrScheme>
    <a:fontScheme name="Folio">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Folio">
      <a:fillStyleLst>
        <a:solidFill>
          <a:schemeClr val="phClr"/>
        </a:solidFill>
        <a:blipFill rotWithShape="1">
          <a:blip xmlns:r="http://schemas.openxmlformats.org/officeDocument/2006/relationships" r:embed="rId1">
            <a:duotone>
              <a:schemeClr val="phClr">
                <a:shade val="30000"/>
                <a:satMod val="120000"/>
              </a:schemeClr>
              <a:schemeClr val="phClr">
                <a:tint val="70000"/>
                <a:satMod val="350000"/>
                <a:lumMod val="110000"/>
              </a:schemeClr>
            </a:duotone>
          </a:blip>
          <a:stretch/>
        </a:blipFill>
        <a:blipFill rotWithShape="1">
          <a:blip xmlns:r="http://schemas.openxmlformats.org/officeDocument/2006/relationships" r:embed="rId2">
            <a:duotone>
              <a:schemeClr val="phClr">
                <a:shade val="40000"/>
                <a:satMod val="120000"/>
              </a:schemeClr>
              <a:schemeClr val="phClr">
                <a:tint val="70000"/>
                <a:satMod val="300000"/>
                <a:lumMod val="110000"/>
              </a:schemeClr>
            </a:duotone>
          </a:blip>
          <a:tile tx="0" ty="0" sx="50000" sy="50000" flip="none" algn="tl"/>
        </a:blip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38100" dist="25400" dir="5400000" algn="br" rotWithShape="0">
              <a:srgbClr val="000000">
                <a:alpha val="50000"/>
              </a:srgbClr>
            </a:outerShdw>
          </a:effectLst>
        </a:effectStyle>
        <a:effectStyle>
          <a:effectLst>
            <a:innerShdw blurRad="190500" dist="25400">
              <a:srgbClr val="000000">
                <a:alpha val="50000"/>
              </a:srgbClr>
            </a:innerShdw>
          </a:effectLst>
        </a:effectStyle>
      </a:effectStyleLst>
      <a:bgFillStyleLst>
        <a:blipFill rotWithShape="1">
          <a:blip xmlns:r="http://schemas.openxmlformats.org/officeDocument/2006/relationships" r:embed="rId3">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4">
            <a:duotone>
              <a:schemeClr val="phClr">
                <a:shade val="10000"/>
                <a:satMod val="125000"/>
              </a:schemeClr>
              <a:schemeClr val="phClr">
                <a:tint val="70000"/>
                <a:satMod val="350000"/>
                <a:lumMod val="110000"/>
              </a:schemeClr>
            </a:duotone>
          </a:blip>
          <a:stretch/>
        </a:blipFill>
        <a:blipFill rotWithShape="1">
          <a:blip xmlns:r="http://schemas.openxmlformats.org/officeDocument/2006/relationships" r:embed="rId5">
            <a:duotone>
              <a:schemeClr val="phClr">
                <a:shade val="3000"/>
                <a:lumMod val="10000"/>
              </a:schemeClr>
              <a:schemeClr val="phClr">
                <a:tint val="91000"/>
                <a:satMod val="500000"/>
                <a:lumMod val="125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Folio.thmx</Template>
  <TotalTime>3479</TotalTime>
  <Words>489</Words>
  <Application>Microsoft Office PowerPoint</Application>
  <PresentationFormat>On-screen Show (4:3)</PresentationFormat>
  <Paragraphs>87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Calisto MT</vt:lpstr>
      <vt:lpstr>Wingdings</vt:lpstr>
      <vt:lpstr>Folio</vt:lpstr>
      <vt:lpstr>APUSH Review: Key Concept 1.1 </vt:lpstr>
      <vt:lpstr>The New Curriculum</vt:lpstr>
      <vt:lpstr>Key Concept 1.1, I</vt:lpstr>
      <vt:lpstr>B) Great Plains and Great Basin</vt:lpstr>
      <vt:lpstr>C) Northeast, Mississippi River Valley, and Atlantic Seaboard</vt:lpstr>
      <vt:lpstr>D) Northwest And Present-Day California</vt:lpstr>
      <vt:lpstr>Test Tips</vt:lpstr>
      <vt:lpstr>See You Back Here For Key Concept 1.2!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Election of 1844</dc:title>
  <dc:creator>Adam</dc:creator>
  <cp:lastModifiedBy>Ashley E Cirbo</cp:lastModifiedBy>
  <cp:revision>96</cp:revision>
  <dcterms:created xsi:type="dcterms:W3CDTF">2013-11-22T00:02:11Z</dcterms:created>
  <dcterms:modified xsi:type="dcterms:W3CDTF">2015-10-08T01:43:06Z</dcterms:modified>
</cp:coreProperties>
</file>