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"/>
  </p:notesMasterIdLst>
  <p:sldIdLst>
    <p:sldId id="257" r:id="rId2"/>
    <p:sldId id="260" r:id="rId3"/>
    <p:sldId id="263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0CA6-8DE7-4347-8190-B847254007B5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6764-CBA3-4FB9-BB65-97D2950C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E85ECF-9851-4026-B03A-BBA29FF78CD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610600" cy="259502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APUSH Review: The </a:t>
            </a:r>
            <a:r>
              <a:rPr lang="en-US" sz="5400" dirty="0" err="1" smtClean="0"/>
              <a:t>Encomienda</a:t>
            </a:r>
            <a:r>
              <a:rPr lang="en-US" sz="5400" dirty="0" smtClean="0"/>
              <a:t>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Everything You Need To </a:t>
            </a:r>
            <a:r>
              <a:rPr lang="en-US" dirty="0"/>
              <a:t>K</a:t>
            </a:r>
            <a:r>
              <a:rPr lang="en-US" dirty="0" smtClean="0"/>
              <a:t>now About The </a:t>
            </a:r>
            <a:r>
              <a:rPr lang="en-US" dirty="0" err="1" smtClean="0"/>
              <a:t>Encomienda</a:t>
            </a:r>
            <a:r>
              <a:rPr lang="en-US" dirty="0" smtClean="0"/>
              <a:t> System To Succeed In APUSH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Early 16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</a:p>
          <a:p>
            <a:r>
              <a:rPr lang="en-US" dirty="0" smtClean="0"/>
              <a:t>Spanish system of control over Natives in much of the Americas</a:t>
            </a:r>
          </a:p>
          <a:p>
            <a:r>
              <a:rPr lang="en-US" dirty="0" smtClean="0"/>
              <a:t>What did it do?</a:t>
            </a:r>
          </a:p>
          <a:p>
            <a:pPr lvl="1"/>
            <a:r>
              <a:rPr lang="en-US" dirty="0" smtClean="0"/>
              <a:t>Royal grants of land from the Spanish Crown to Spaniards</a:t>
            </a:r>
          </a:p>
          <a:p>
            <a:pPr lvl="1"/>
            <a:r>
              <a:rPr lang="en-US" dirty="0" smtClean="0"/>
              <a:t>In return, the Spanish promised to Christianize the Natives living on the land</a:t>
            </a:r>
          </a:p>
          <a:p>
            <a:pPr lvl="2"/>
            <a:r>
              <a:rPr lang="en-US" dirty="0" smtClean="0"/>
              <a:t>Spanish gained tribute from the Natives</a:t>
            </a:r>
          </a:p>
          <a:p>
            <a:r>
              <a:rPr lang="en-US" dirty="0" smtClean="0"/>
              <a:t>How were Natives affected?</a:t>
            </a:r>
          </a:p>
          <a:p>
            <a:pPr lvl="1"/>
            <a:r>
              <a:rPr lang="en-US" dirty="0" smtClean="0"/>
              <a:t>Most were treated harshly</a:t>
            </a:r>
          </a:p>
          <a:p>
            <a:pPr lvl="2"/>
            <a:r>
              <a:rPr lang="en-US" dirty="0" smtClean="0"/>
              <a:t>Heavy manual labor – building roads and infrastructure</a:t>
            </a:r>
          </a:p>
          <a:p>
            <a:r>
              <a:rPr lang="en-US" dirty="0" err="1" smtClean="0"/>
              <a:t>Encomiendas</a:t>
            </a:r>
            <a:r>
              <a:rPr lang="en-US" dirty="0" smtClean="0"/>
              <a:t> became wealthy due to the discovery of gold and silver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Nicolás de Ovand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6928"/>
            <a:ext cx="2133600" cy="20643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553200" y="2057399"/>
            <a:ext cx="2133600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Nicolás</a:t>
            </a:r>
            <a:r>
              <a:rPr lang="en-US" b="1" dirty="0"/>
              <a:t> de </a:t>
            </a:r>
            <a:r>
              <a:rPr lang="en-US" b="1" dirty="0" err="1"/>
              <a:t>Ovando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729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Downfall of the </a:t>
            </a:r>
            <a:r>
              <a:rPr lang="en-US" dirty="0" err="1" smtClean="0"/>
              <a:t>Encomienda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Catholics began to protest the harsh treatment of the Natives</a:t>
            </a:r>
          </a:p>
          <a:p>
            <a:r>
              <a:rPr lang="en-US" dirty="0" smtClean="0"/>
              <a:t>Mestizos (individuals of Spanish and Native Ancestry) could not be forced to work the </a:t>
            </a:r>
            <a:r>
              <a:rPr lang="en-US" dirty="0" err="1" smtClean="0"/>
              <a:t>encomienda</a:t>
            </a:r>
            <a:r>
              <a:rPr lang="en-US" dirty="0" smtClean="0"/>
              <a:t> system</a:t>
            </a:r>
            <a:endParaRPr lang="en-US" dirty="0"/>
          </a:p>
          <a:p>
            <a:pPr lvl="1"/>
            <a:r>
              <a:rPr lang="en-US" dirty="0" smtClean="0"/>
              <a:t>In time, this helped lead to the decline of the system</a:t>
            </a:r>
          </a:p>
          <a:p>
            <a:r>
              <a:rPr lang="en-US" dirty="0" smtClean="0"/>
              <a:t>Gradually, the system was replaced by African slave labor, like many areas of the Americas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Mestiso 177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69970"/>
            <a:ext cx="4253345" cy="328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Bartolomedelascasa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2809875" cy="39195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352800" y="5976937"/>
            <a:ext cx="2809875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Bartolomé</a:t>
            </a:r>
            <a:r>
              <a:rPr lang="en-US" b="1" dirty="0"/>
              <a:t> de </a:t>
            </a:r>
            <a:r>
              <a:rPr lang="en-US" b="1" dirty="0" err="1"/>
              <a:t>las</a:t>
            </a:r>
            <a:r>
              <a:rPr lang="en-US" b="1" dirty="0"/>
              <a:t> Casas</a:t>
            </a:r>
          </a:p>
        </p:txBody>
      </p:sp>
    </p:spTree>
    <p:extLst>
      <p:ext uri="{BB962C8B-B14F-4D97-AF65-F5344CB8AC3E}">
        <p14:creationId xmlns:p14="http://schemas.microsoft.com/office/powerpoint/2010/main" val="355007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Multiple-Choice Questions and Short Answer:</a:t>
            </a:r>
          </a:p>
          <a:p>
            <a:pPr lvl="1"/>
            <a:r>
              <a:rPr lang="en-US" dirty="0" err="1" smtClean="0"/>
              <a:t>Encomienda</a:t>
            </a:r>
            <a:r>
              <a:rPr lang="en-US" dirty="0" smtClean="0"/>
              <a:t> system was Indian slave labor by another name</a:t>
            </a:r>
          </a:p>
          <a:p>
            <a:pPr lvl="1"/>
            <a:r>
              <a:rPr lang="en-US" dirty="0" smtClean="0"/>
              <a:t>Gradually replaced by African slave labor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Essay Questions:</a:t>
            </a:r>
          </a:p>
          <a:p>
            <a:pPr lvl="1"/>
            <a:r>
              <a:rPr lang="en-US" dirty="0" smtClean="0"/>
              <a:t>Not likely since it’s from the first time period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3043</TotalTime>
  <Words>203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Clarity</vt:lpstr>
      <vt:lpstr>APUSH Review: The Encomienda System</vt:lpstr>
      <vt:lpstr>Background Info</vt:lpstr>
      <vt:lpstr>Downfall of the Encomienda System</vt:lpstr>
      <vt:lpstr>Test Tips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Election of 1844</dc:title>
  <dc:creator>Adam</dc:creator>
  <cp:lastModifiedBy>Ashley E Cirbo</cp:lastModifiedBy>
  <cp:revision>73</cp:revision>
  <dcterms:created xsi:type="dcterms:W3CDTF">2013-11-22T00:02:11Z</dcterms:created>
  <dcterms:modified xsi:type="dcterms:W3CDTF">2015-10-08T02:43:08Z</dcterms:modified>
</cp:coreProperties>
</file>