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392" y="6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280022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52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Period </a:t>
            </a:r>
            <a: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1 </a:t>
            </a:r>
            <a:r>
              <a:rPr lang="en-US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Review </a:t>
            </a:r>
            <a:r>
              <a:rPr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(</a:t>
            </a:r>
            <a: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1491 - 1607) </a:t>
            </a:r>
            <a:r>
              <a:rPr lang="en-US"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i</a:t>
            </a:r>
            <a:r>
              <a:rPr sz="6400" b="1" dirty="0" smtClean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 </a:t>
            </a:r>
            <a: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10 Minutes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Everything You Need To Know About Period 1 To Succeed In APUSH</a:t>
            </a:r>
          </a:p>
        </p:txBody>
      </p:sp>
      <p:sp>
        <p:nvSpPr>
          <p:cNvPr id="34" name="Shape 34"/>
          <p:cNvSpPr/>
          <p:nvPr/>
        </p:nvSpPr>
        <p:spPr>
          <a:xfrm>
            <a:off x="2983061" y="292100"/>
            <a:ext cx="6578750" cy="2272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</a:rPr>
              <a:t>Shoutout to Mr. Cirbo’s class. Thanks for your support! Good luck, you’re brilliant!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Native Americans Pre-Contact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Maize (corn) was a significant food source in present day Mexico and SW US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NW US - Natives hunted, fished, and foraged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Great Basin and Plains - predominantly hunting - lack of natural resources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NE US - mix of agriculture and hunting</a:t>
            </a:r>
          </a:p>
        </p:txBody>
      </p:sp>
      <p:pic>
        <p:nvPicPr>
          <p:cNvPr id="38" name="Zea_mays_-_Köhler–s_Medizinal-Pflanzen-28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9680" y="5420422"/>
            <a:ext cx="3134620" cy="427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525px-Nordamerikanische_Kulturareale_e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6258" y="32391"/>
            <a:ext cx="5107324" cy="5827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build="p" bldLvl="5" animBg="1" advAuto="0"/>
      <p:bldP spid="38" grpId="2" animBg="1" advAuto="0"/>
      <p:bldP spid="38" grpId="3" animBg="1" advAuto="0"/>
      <p:bldP spid="39" grpId="4" animBg="1" advAuto="0"/>
      <p:bldP spid="39" grpId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European Exploration Goals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Technological Improvements that helped promote contact and trade?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Sextant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Joint-stock companies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Reasons for Exploration?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Wealth (gold), Power and status (glory), and spread Christianity (God)</a:t>
            </a:r>
          </a:p>
        </p:txBody>
      </p:sp>
      <p:pic>
        <p:nvPicPr>
          <p:cNvPr id="43" name="451px-Sextan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4878" y="3257550"/>
            <a:ext cx="3167373" cy="4206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build="p" bldLvl="5" animBg="1" advAuto="0"/>
      <p:bldP spid="43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European Contact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9775" lvl="0" indent="-239775" defTabSz="344677">
              <a:spcBef>
                <a:spcPts val="2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06">
                <a:solidFill>
                  <a:srgbClr val="EBEBEB"/>
                </a:solidFill>
                <a:effectLst>
                  <a:outerShdw blurRad="29971" dist="14985" dir="5400000" rotWithShape="0">
                    <a:srgbClr val="000000"/>
                  </a:outerShdw>
                </a:effectLst>
              </a:rPr>
              <a:t>Columbian Exchange:</a:t>
            </a:r>
          </a:p>
          <a:p>
            <a:pPr marL="479551" lvl="1" indent="-239775" defTabSz="344677">
              <a:spcBef>
                <a:spcPts val="2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06">
                <a:solidFill>
                  <a:srgbClr val="EBEBEB"/>
                </a:solidFill>
                <a:effectLst>
                  <a:outerShdw blurRad="29971" dist="14985" dir="5400000" rotWithShape="0">
                    <a:srgbClr val="000000"/>
                  </a:outerShdw>
                </a:effectLst>
              </a:rPr>
              <a:t>Exchange of goods, ideas, people, and diseases between Europe, Africa, and the Americas</a:t>
            </a:r>
          </a:p>
          <a:p>
            <a:pPr marL="479551" lvl="1" indent="-239775" defTabSz="344677">
              <a:spcBef>
                <a:spcPts val="2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06">
                <a:solidFill>
                  <a:srgbClr val="EBEBEB"/>
                </a:solidFill>
                <a:effectLst>
                  <a:outerShdw blurRad="29971" dist="14985" dir="5400000" rotWithShape="0">
                    <a:srgbClr val="000000"/>
                  </a:outerShdw>
                </a:effectLst>
              </a:rPr>
              <a:t>Impact on Europe? </a:t>
            </a:r>
          </a:p>
          <a:p>
            <a:pPr marL="719327" lvl="2" indent="-239775" defTabSz="344677">
              <a:spcBef>
                <a:spcPts val="2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06">
                <a:solidFill>
                  <a:srgbClr val="EBEBEB"/>
                </a:solidFill>
                <a:effectLst>
                  <a:outerShdw blurRad="29971" dist="14985" dir="5400000" rotWithShape="0">
                    <a:srgbClr val="000000"/>
                  </a:outerShdw>
                </a:effectLst>
              </a:rPr>
              <a:t>Population growth (corn, potatoes)</a:t>
            </a:r>
          </a:p>
          <a:p>
            <a:pPr marL="719327" lvl="2" indent="-239775" defTabSz="344677">
              <a:spcBef>
                <a:spcPts val="2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06">
                <a:solidFill>
                  <a:srgbClr val="EBEBEB"/>
                </a:solidFill>
                <a:effectLst>
                  <a:outerShdw blurRad="29971" dist="14985" dir="5400000" rotWithShape="0">
                    <a:srgbClr val="000000"/>
                  </a:outerShdw>
                </a:effectLst>
              </a:rPr>
              <a:t>Shift from feudalism to capitalism</a:t>
            </a:r>
          </a:p>
          <a:p>
            <a:pPr marL="479551" lvl="1" indent="-239775" defTabSz="344677">
              <a:spcBef>
                <a:spcPts val="2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06">
                <a:solidFill>
                  <a:srgbClr val="EBEBEB"/>
                </a:solidFill>
                <a:effectLst>
                  <a:outerShdw blurRad="29971" dist="14985" dir="5400000" rotWithShape="0">
                    <a:srgbClr val="000000"/>
                  </a:outerShdw>
                </a:effectLst>
              </a:rPr>
              <a:t>Impact on Natives?</a:t>
            </a:r>
          </a:p>
          <a:p>
            <a:pPr marL="719327" lvl="2" indent="-239775" defTabSz="344677">
              <a:spcBef>
                <a:spcPts val="2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06">
                <a:solidFill>
                  <a:srgbClr val="EBEBEB"/>
                </a:solidFill>
                <a:effectLst>
                  <a:outerShdw blurRad="29971" dist="14985" dir="5400000" rotWithShape="0">
                    <a:srgbClr val="000000"/>
                  </a:outerShdw>
                </a:effectLst>
              </a:rPr>
              <a:t>Diseases killed many</a:t>
            </a:r>
          </a:p>
          <a:p>
            <a:pPr marL="719327" lvl="2" indent="-239775" defTabSz="344677">
              <a:spcBef>
                <a:spcPts val="2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06">
                <a:solidFill>
                  <a:srgbClr val="EBEBEB"/>
                </a:solidFill>
                <a:effectLst>
                  <a:outerShdw blurRad="29971" dist="14985" dir="5400000" rotWithShape="0">
                    <a:srgbClr val="000000"/>
                  </a:outerShdw>
                </a:effectLst>
              </a:rPr>
              <a:t>Horse and guns transformed way of life (hunting, warfare)</a:t>
            </a:r>
          </a:p>
          <a:p>
            <a:pPr marL="479551" lvl="1" indent="-239775" defTabSz="344677">
              <a:spcBef>
                <a:spcPts val="2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06">
                <a:solidFill>
                  <a:srgbClr val="EBEBEB"/>
                </a:solidFill>
                <a:effectLst>
                  <a:outerShdw blurRad="29971" dist="14985" dir="5400000" rotWithShape="0">
                    <a:srgbClr val="000000"/>
                  </a:outerShdw>
                </a:effectLst>
              </a:rPr>
              <a:t>Impact on Africans?</a:t>
            </a:r>
          </a:p>
          <a:p>
            <a:pPr marL="719327" lvl="2" indent="-239775" defTabSz="344677">
              <a:spcBef>
                <a:spcPts val="24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006">
                <a:solidFill>
                  <a:srgbClr val="EBEBEB"/>
                </a:solidFill>
                <a:effectLst>
                  <a:outerShdw blurRad="29971" dist="14985" dir="5400000" rotWithShape="0">
                    <a:srgbClr val="000000"/>
                  </a:outerShdw>
                </a:effectLst>
              </a:rPr>
              <a:t>Increase in slave trade (Portuguese and Spanish in West Africa)</a:t>
            </a:r>
          </a:p>
        </p:txBody>
      </p:sp>
      <p:pic>
        <p:nvPicPr>
          <p:cNvPr id="47" name="783px-BakedPotatoWithButte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2281" y="3683000"/>
            <a:ext cx="4212069" cy="3227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800px-Measles_Aztec_drawing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394" y="2070100"/>
            <a:ext cx="6794206" cy="35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build="p" bldLvl="5" animBg="1" advAuto="0"/>
      <p:bldP spid="47" grpId="2" animBg="1" advAuto="0"/>
      <p:bldP spid="48" grpId="3" animBg="1" advAuto="0"/>
      <p:bldP spid="48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The Transformation of the Americas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3200" lvl="0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Impacts of Spanish contact:</a:t>
            </a:r>
          </a:p>
          <a:p>
            <a:pPr marL="406400" lvl="1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New caste system and racially diverse populations</a:t>
            </a:r>
          </a:p>
          <a:p>
            <a:pPr marL="609600" lvl="2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Mestizo - mixed Spanish and Native ancestry</a:t>
            </a:r>
          </a:p>
          <a:p>
            <a:pPr marL="609600" lvl="2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Mulatto - mixed Spanish and African ancestry</a:t>
            </a:r>
          </a:p>
          <a:p>
            <a:pPr marL="406400" lvl="1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Encomienda System (16th Century):</a:t>
            </a:r>
          </a:p>
          <a:p>
            <a:pPr marL="609600" lvl="2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Royal grants of land from Spanish crown to Spaniards</a:t>
            </a:r>
          </a:p>
          <a:p>
            <a:pPr marL="609600" lvl="2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Spanish settlers promised to Christianize Natives</a:t>
            </a:r>
          </a:p>
          <a:p>
            <a:pPr marL="812800" lvl="3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Spanish gained tribute</a:t>
            </a:r>
          </a:p>
          <a:p>
            <a:pPr marL="609600" lvl="2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How were Natives impacted?</a:t>
            </a:r>
          </a:p>
          <a:p>
            <a:pPr marL="812800" lvl="3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Many were treated harshly</a:t>
            </a:r>
          </a:p>
          <a:p>
            <a:pPr marL="1016000" lvl="4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Heavy manual labor - building roads and infrastructure</a:t>
            </a:r>
          </a:p>
          <a:p>
            <a:pPr marL="609600" lvl="2" indent="-203200" defTabSz="292100">
              <a:spcBef>
                <a:spcPts val="2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EBEBEB"/>
                </a:solidFill>
                <a:effectLst>
                  <a:outerShdw blurRad="25400" dist="12700" dir="5400000" rotWithShape="0">
                    <a:srgbClr val="000000"/>
                  </a:outerShdw>
                </a:effectLst>
              </a:rPr>
              <a:t>Eventually, the system was replaced by African slave labor</a:t>
            </a:r>
          </a:p>
        </p:txBody>
      </p:sp>
      <p:pic>
        <p:nvPicPr>
          <p:cNvPr id="52" name="439px-Spanish_America_XVIII_Century_(Most_Expansion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0585" y="2317750"/>
            <a:ext cx="4507666" cy="6150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The Transformation of the Americas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3520" lvl="0" indent="-223520" defTabSz="321310">
              <a:spcBef>
                <a:spcPts val="2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870">
                <a:solidFill>
                  <a:srgbClr val="EBEBEB"/>
                </a:solidFill>
                <a:effectLst>
                  <a:outerShdw blurRad="27940" dist="13970" dir="5400000" rotWithShape="0">
                    <a:srgbClr val="000000"/>
                  </a:outerShdw>
                </a:effectLst>
              </a:rPr>
              <a:t>Debates over treatment of Natives:</a:t>
            </a:r>
          </a:p>
          <a:p>
            <a:pPr marL="447040" lvl="1" indent="-223520" defTabSz="321310">
              <a:spcBef>
                <a:spcPts val="2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870">
                <a:solidFill>
                  <a:srgbClr val="EBEBEB"/>
                </a:solidFill>
                <a:effectLst>
                  <a:outerShdw blurRad="27940" dist="13970" dir="5400000" rotWithShape="0">
                    <a:srgbClr val="000000"/>
                  </a:outerShdw>
                </a:effectLst>
              </a:rPr>
              <a:t>Bartolome de Las Casas</a:t>
            </a:r>
          </a:p>
          <a:p>
            <a:pPr marL="223520" lvl="0" indent="-223520" defTabSz="321310">
              <a:spcBef>
                <a:spcPts val="2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870">
                <a:solidFill>
                  <a:srgbClr val="EBEBEB"/>
                </a:solidFill>
                <a:effectLst>
                  <a:outerShdw blurRad="27940" dist="13970" dir="5400000" rotWithShape="0">
                    <a:srgbClr val="000000"/>
                  </a:outerShdw>
                </a:effectLst>
              </a:rPr>
              <a:t>How was treatment of Africans and Natives justified?</a:t>
            </a:r>
          </a:p>
          <a:p>
            <a:pPr marL="447040" lvl="1" indent="-223520" defTabSz="321310">
              <a:spcBef>
                <a:spcPts val="2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870">
                <a:solidFill>
                  <a:srgbClr val="EBEBEB"/>
                </a:solidFill>
                <a:effectLst>
                  <a:outerShdw blurRad="27940" dist="13970" dir="5400000" rotWithShape="0">
                    <a:srgbClr val="000000"/>
                  </a:outerShdw>
                </a:effectLst>
              </a:rPr>
              <a:t>White superiority, religion, “uncivilized” view of groups</a:t>
            </a:r>
          </a:p>
          <a:p>
            <a:pPr marL="223520" lvl="0" indent="-223520" defTabSz="321310">
              <a:spcBef>
                <a:spcPts val="2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870">
                <a:solidFill>
                  <a:srgbClr val="EBEBEB"/>
                </a:solidFill>
                <a:effectLst>
                  <a:outerShdw blurRad="27940" dist="13970" dir="5400000" rotWithShape="0">
                    <a:srgbClr val="000000"/>
                  </a:outerShdw>
                </a:effectLst>
              </a:rPr>
              <a:t>Conflict with Natives:</a:t>
            </a:r>
          </a:p>
          <a:p>
            <a:pPr marL="447040" lvl="1" indent="-223520" defTabSz="321310">
              <a:spcBef>
                <a:spcPts val="2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870">
                <a:solidFill>
                  <a:srgbClr val="EBEBEB"/>
                </a:solidFill>
                <a:effectLst>
                  <a:outerShdw blurRad="27940" dist="13970" dir="5400000" rotWithShape="0">
                    <a:srgbClr val="000000"/>
                  </a:outerShdw>
                </a:effectLst>
              </a:rPr>
              <a:t>Europeans sought to change Natives’ way of life and worldview</a:t>
            </a:r>
          </a:p>
          <a:p>
            <a:pPr marL="670560" lvl="2" indent="-223520" defTabSz="321310">
              <a:spcBef>
                <a:spcPts val="2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870">
                <a:solidFill>
                  <a:srgbClr val="EBEBEB"/>
                </a:solidFill>
                <a:effectLst>
                  <a:outerShdw blurRad="27940" dist="13970" dir="5400000" rotWithShape="0">
                    <a:srgbClr val="000000"/>
                  </a:outerShdw>
                </a:effectLst>
              </a:rPr>
              <a:t>Natives sought to preserve **autonomy** (independence or self-rule)</a:t>
            </a:r>
          </a:p>
          <a:p>
            <a:pPr marL="223520" lvl="0" indent="-223520" defTabSz="321310">
              <a:spcBef>
                <a:spcPts val="2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870">
                <a:solidFill>
                  <a:srgbClr val="EBEBEB"/>
                </a:solidFill>
                <a:effectLst>
                  <a:outerShdw blurRad="27940" dist="13970" dir="5400000" rotWithShape="0">
                    <a:srgbClr val="000000"/>
                  </a:outerShdw>
                </a:effectLst>
              </a:rPr>
              <a:t>Africans adapt to the Western Hemisphere:</a:t>
            </a:r>
          </a:p>
          <a:p>
            <a:pPr marL="447040" lvl="1" indent="-223520" defTabSz="321310">
              <a:spcBef>
                <a:spcPts val="2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870">
                <a:solidFill>
                  <a:srgbClr val="EBEBEB"/>
                </a:solidFill>
                <a:effectLst>
                  <a:outerShdw blurRad="27940" dist="13970" dir="5400000" rotWithShape="0">
                    <a:srgbClr val="000000"/>
                  </a:outerShdw>
                </a:effectLst>
              </a:rPr>
              <a:t>Sought to preserve **autonomy**</a:t>
            </a:r>
          </a:p>
          <a:p>
            <a:pPr marL="670560" lvl="2" indent="-223520" defTabSz="321310">
              <a:spcBef>
                <a:spcPts val="2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870">
                <a:solidFill>
                  <a:srgbClr val="EBEBEB"/>
                </a:solidFill>
                <a:effectLst>
                  <a:outerShdw blurRad="27940" dist="13970" dir="5400000" rotWithShape="0">
                    <a:srgbClr val="000000"/>
                  </a:outerShdw>
                </a:effectLst>
              </a:rPr>
              <a:t>Combined Christianity with African religions </a:t>
            </a:r>
          </a:p>
          <a:p>
            <a:pPr marL="670560" lvl="2" indent="-223520" defTabSz="321310">
              <a:spcBef>
                <a:spcPts val="2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1870">
                <a:solidFill>
                  <a:srgbClr val="EBEBEB"/>
                </a:solidFill>
                <a:effectLst>
                  <a:outerShdw blurRad="27940" dist="13970" dir="5400000" rotWithShape="0">
                    <a:srgbClr val="000000"/>
                  </a:outerShdw>
                </a:effectLst>
              </a:rPr>
              <a:t>Maroon communities - made up of runaway slaves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9334500" y="1473200"/>
            <a:ext cx="2809875" cy="4419601"/>
            <a:chOff x="0" y="0"/>
            <a:chExt cx="2809875" cy="4419600"/>
          </a:xfrm>
        </p:grpSpPr>
        <p:pic>
          <p:nvPicPr>
            <p:cNvPr id="56" name="image4.jpg" descr="File:Bartolomedelascasas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09875" cy="39195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" name="Group 59"/>
            <p:cNvGrpSpPr/>
            <p:nvPr/>
          </p:nvGrpSpPr>
          <p:grpSpPr>
            <a:xfrm>
              <a:off x="0" y="3919537"/>
              <a:ext cx="2809875" cy="500064"/>
              <a:chOff x="0" y="0"/>
              <a:chExt cx="2809875" cy="500062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0" y="0"/>
                <a:ext cx="2809875" cy="500063"/>
              </a:xfrm>
              <a:prstGeom prst="rect">
                <a:avLst/>
              </a:prstGeom>
              <a:solidFill>
                <a:srgbClr val="93A299"/>
              </a:solidFill>
              <a:ln w="25400" cap="flat">
                <a:solidFill>
                  <a:srgbClr val="6B767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914400">
                  <a:defRPr sz="1800">
                    <a:solidFill>
                      <a:srgbClr val="FFFFFF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0" y="74700"/>
                <a:ext cx="2809875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914400">
                  <a:defRPr sz="1800" b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0">
                  <a:defRPr b="0">
                    <a:solidFill>
                      <a:srgbClr val="000000"/>
                    </a:solidFill>
                    <a:effectLst/>
                  </a:defRPr>
                </a:pPr>
                <a:r>
                  <a:rPr b="1">
                    <a:solidFill>
                      <a:srgbClr val="FFFFFF"/>
                    </a:solidFill>
                  </a:rPr>
                  <a:t>Bartolomé de las Casas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Quick Recap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6991" lvl="0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blurRad="39624" dist="19812" dir="5400000" rotWithShape="0">
                    <a:srgbClr val="000000"/>
                  </a:outerShdw>
                </a:effectLst>
              </a:rPr>
              <a:t>Native cultures prior to contact</a:t>
            </a:r>
          </a:p>
          <a:p>
            <a:pPr marL="316991" lvl="0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blurRad="39624" dist="19812" dir="5400000" rotWithShape="0">
                    <a:srgbClr val="000000"/>
                  </a:outerShdw>
                </a:effectLst>
              </a:rPr>
              <a:t>Maize</a:t>
            </a:r>
          </a:p>
          <a:p>
            <a:pPr marL="316991" lvl="0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blurRad="39624" dist="19812" dir="5400000" rotWithShape="0">
                    <a:srgbClr val="000000"/>
                  </a:outerShdw>
                </a:effectLst>
              </a:rPr>
              <a:t>Reasons for European exploration</a:t>
            </a:r>
          </a:p>
          <a:p>
            <a:pPr marL="316991" lvl="0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blurRad="39624" dist="19812" dir="5400000" rotWithShape="0">
                    <a:srgbClr val="000000"/>
                  </a:outerShdw>
                </a:effectLst>
              </a:rPr>
              <a:t>Goals of Europeans</a:t>
            </a:r>
          </a:p>
          <a:p>
            <a:pPr marL="316991" lvl="0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blurRad="39624" dist="19812" dir="5400000" rotWithShape="0">
                    <a:srgbClr val="000000"/>
                  </a:outerShdw>
                </a:effectLst>
              </a:rPr>
              <a:t>**Columbian Exchange - impacts on three continents**</a:t>
            </a:r>
          </a:p>
          <a:p>
            <a:pPr marL="316991" lvl="0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blurRad="39624" dist="19812" dir="5400000" rotWithShape="0">
                    <a:srgbClr val="000000"/>
                  </a:outerShdw>
                </a:effectLst>
              </a:rPr>
              <a:t>European justification of treatment of Natives and Africans</a:t>
            </a:r>
          </a:p>
          <a:p>
            <a:pPr marL="316991" lvl="0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blurRad="39624" dist="19812" dir="5400000" rotWithShape="0">
                    <a:srgbClr val="000000"/>
                  </a:outerShdw>
                </a:effectLst>
              </a:rPr>
              <a:t>Encomienda System</a:t>
            </a:r>
          </a:p>
          <a:p>
            <a:pPr marL="316991" lvl="0" indent="-316991" defTabSz="455675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51">
                <a:solidFill>
                  <a:srgbClr val="EBEBEB"/>
                </a:solidFill>
                <a:effectLst>
                  <a:outerShdw blurRad="39624" dist="19812" dir="5400000" rotWithShape="0">
                    <a:srgbClr val="000000"/>
                  </a:outerShdw>
                </a:effectLst>
              </a:rPr>
              <a:t>Natives and Africans sought to preserve some level of autonomy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Short Answer Practice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8272" lvl="0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blurRad="49784" dist="24892" dir="5400000" rotWithShape="0">
                    <a:srgbClr val="000000"/>
                  </a:outerShdw>
                </a:effectLst>
              </a:rPr>
              <a:t>Answer all 3 parts</a:t>
            </a:r>
          </a:p>
          <a:p>
            <a:pPr marL="398272" lvl="0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blurRad="49784" dist="24892" dir="5400000" rotWithShape="0">
                    <a:srgbClr val="000000"/>
                  </a:outerShdw>
                </a:effectLst>
              </a:rPr>
              <a:t>European interaction with the Western Hemisphere drastically changed life for all those involved.</a:t>
            </a:r>
          </a:p>
          <a:p>
            <a:pPr marL="398272" lvl="0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blurRad="49784" dist="24892" dir="5400000" rotWithShape="0">
                    <a:srgbClr val="000000"/>
                  </a:outerShdw>
                </a:effectLst>
              </a:rPr>
              <a:t>a) Briefly explain one reason for European exploration</a:t>
            </a:r>
          </a:p>
          <a:p>
            <a:pPr marL="398272" lvl="0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blurRad="49784" dist="24892" dir="5400000" rotWithShape="0">
                    <a:srgbClr val="000000"/>
                  </a:outerShdw>
                </a:effectLst>
              </a:rPr>
              <a:t>b) Briefly explain one impact of European exploration on the Americas</a:t>
            </a:r>
          </a:p>
          <a:p>
            <a:pPr marL="398272" lvl="0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blurRad="49784" dist="24892" dir="5400000" rotWithShape="0">
                    <a:srgbClr val="000000"/>
                  </a:outerShdw>
                </a:effectLst>
              </a:rPr>
              <a:t>c) Briefly explain one impact of European exploration on Europe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 dirty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See You Back Here For Period 2 In 10 Minutes!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306" lvl="0" indent="-418306">
              <a:spcBef>
                <a:spcPts val="4200"/>
              </a:spcBef>
              <a:buClrTx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Thanks for Watching</a:t>
            </a:r>
          </a:p>
          <a:p>
            <a:pPr marL="340894" lvl="0" indent="-340894">
              <a:spcBef>
                <a:spcPts val="4200"/>
              </a:spcBef>
              <a:buClrTx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Please subscribe, share with others</a:t>
            </a:r>
          </a:p>
          <a:p>
            <a:pPr marL="340894" lvl="0" indent="-340894">
              <a:spcBef>
                <a:spcPts val="4200"/>
              </a:spcBef>
              <a:buClrTx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Check out all my videos related to the new curriculum</a:t>
            </a:r>
          </a:p>
          <a:p>
            <a:pPr marL="340894" lvl="0" indent="-340894">
              <a:spcBef>
                <a:spcPts val="4200"/>
              </a:spcBef>
              <a:buClrTx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Best of luck on all your tests!</a:t>
            </a:r>
          </a:p>
        </p:txBody>
      </p:sp>
      <p:pic>
        <p:nvPicPr>
          <p:cNvPr id="70" name="416px-Slave_ship_diagr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2862" y="2774950"/>
            <a:ext cx="4171877" cy="600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509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Helvetica Neue</vt:lpstr>
      <vt:lpstr>Helvetica Neue Medium</vt:lpstr>
      <vt:lpstr>New_Template2</vt:lpstr>
      <vt:lpstr>Period 1 Review (1491 - 1607) in 10 Minutes</vt:lpstr>
      <vt:lpstr>Native Americans Pre-Contact</vt:lpstr>
      <vt:lpstr>European Exploration Goals</vt:lpstr>
      <vt:lpstr>European Contact</vt:lpstr>
      <vt:lpstr>The Transformation of the Americas</vt:lpstr>
      <vt:lpstr>The Transformation of the Americas</vt:lpstr>
      <vt:lpstr>Quick Recap</vt:lpstr>
      <vt:lpstr>Short Answer Practice</vt:lpstr>
      <vt:lpstr>See You Back Here For Period 2 In 10 Minutes!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Period 1 (1491 - 1607) In 10 Minutes</dc:title>
  <dc:creator>Ashley E Cirbo</dc:creator>
  <cp:lastModifiedBy>Ashley E Cirbo</cp:lastModifiedBy>
  <cp:revision>3</cp:revision>
  <dcterms:modified xsi:type="dcterms:W3CDTF">2015-03-16T01:00:29Z</dcterms:modified>
</cp:coreProperties>
</file>