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61" r:id="rId6"/>
    <p:sldId id="263" r:id="rId7"/>
    <p:sldId id="274" r:id="rId8"/>
    <p:sldId id="266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8" autoAdjust="0"/>
    <p:restoredTop sz="94660"/>
  </p:normalViewPr>
  <p:slideViewPr>
    <p:cSldViewPr>
      <p:cViewPr varScale="1">
        <p:scale>
          <a:sx n="106" d="100"/>
          <a:sy n="106" d="100"/>
        </p:scale>
        <p:origin x="1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2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17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0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03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01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56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3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6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5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to thesis</a:t>
            </a:r>
            <a:br>
              <a:rPr lang="en-US" dirty="0" smtClean="0"/>
            </a:br>
            <a:r>
              <a:rPr lang="en-US" dirty="0" smtClean="0"/>
              <a:t>types of evidence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in professional essays the claim may be implicit, but in formal essays that you will write for class, </a:t>
            </a:r>
            <a:r>
              <a:rPr lang="en-US" u="sng" dirty="0" smtClean="0"/>
              <a:t>the claim is traditionally stated explicitly</a:t>
            </a:r>
            <a:r>
              <a:rPr lang="en-US" dirty="0" smtClean="0"/>
              <a:t> as a one sentence thesis statement that appears in the introduction of your argument.</a:t>
            </a:r>
          </a:p>
          <a:p>
            <a:endParaRPr lang="en-US" dirty="0"/>
          </a:p>
          <a:p>
            <a:r>
              <a:rPr lang="en-US" dirty="0" smtClean="0"/>
              <a:t>To be effective, a thesis statement must preview the essay by encapsulating in clear, unambiguous language </a:t>
            </a:r>
            <a:r>
              <a:rPr lang="en-US" u="sng" dirty="0" smtClean="0"/>
              <a:t>the main point or points</a:t>
            </a:r>
            <a:r>
              <a:rPr lang="en-US" dirty="0" smtClean="0"/>
              <a:t> the writer intends to make.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to 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Closed thesis statement = limits the number of points the writer will make</a:t>
            </a:r>
          </a:p>
          <a:p>
            <a:pPr lvl="1"/>
            <a:r>
              <a:rPr lang="en-US" dirty="0" smtClean="0"/>
              <a:t>Example:  The </a:t>
            </a:r>
            <a:r>
              <a:rPr lang="en-US" u="sng" dirty="0" smtClean="0"/>
              <a:t>three dimensional characters, exciting plot, and complex themes</a:t>
            </a:r>
            <a:r>
              <a:rPr lang="en-US" dirty="0" smtClean="0"/>
              <a:t> of the Harry Potter series make them not only legendary children’s books but enduring </a:t>
            </a:r>
            <a:r>
              <a:rPr lang="en-US" u="sng" dirty="0" smtClean="0"/>
              <a:t>literary classics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thesis asserts that the series constitutes a “literary classic” and specifies three reasons – each of which would be discussed in the argument.  A closed thesis often includes (or implies) the word </a:t>
            </a:r>
            <a:r>
              <a:rPr lang="en-US" i="1" dirty="0" smtClean="0"/>
              <a:t>because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Example:  The Harry Potter series has become a legendary children’s book and enduring </a:t>
            </a:r>
            <a:r>
              <a:rPr lang="en-US" u="sng" dirty="0" smtClean="0"/>
              <a:t>literary classic</a:t>
            </a:r>
            <a:r>
              <a:rPr lang="en-US" dirty="0" smtClean="0"/>
              <a:t> because of its </a:t>
            </a:r>
            <a:r>
              <a:rPr lang="en-US" u="sng" dirty="0" smtClean="0"/>
              <a:t>three-dimensional </a:t>
            </a:r>
            <a:r>
              <a:rPr lang="en-US" u="sng" dirty="0"/>
              <a:t>characters, exciting plot, and complex </a:t>
            </a:r>
            <a:r>
              <a:rPr lang="en-US" u="sng" dirty="0" smtClean="0"/>
              <a:t>themes</a:t>
            </a:r>
            <a:r>
              <a:rPr lang="en-US" dirty="0" smtClean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closed thesis is a reliable way to focus a short essay in a timed situation.</a:t>
            </a:r>
          </a:p>
          <a:p>
            <a:pPr marL="45720" indent="0">
              <a:buNone/>
            </a:pP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Regardless of the type of evidence a writer chooses to use, it should always be relevant, accurate, and sufficient.</a:t>
            </a:r>
          </a:p>
          <a:p>
            <a:endParaRPr lang="en-US" dirty="0"/>
          </a:p>
          <a:p>
            <a:r>
              <a:rPr lang="en-US" dirty="0" smtClean="0"/>
              <a:t>Relevant evidence is evidence that specifically applies to the argument being made.</a:t>
            </a:r>
          </a:p>
          <a:p>
            <a:endParaRPr lang="en-US" dirty="0"/>
          </a:p>
          <a:p>
            <a:r>
              <a:rPr lang="en-US" dirty="0" smtClean="0"/>
              <a:t>Accurate information means ensuring information is not taken out of context and that it is from credible sources</a:t>
            </a:r>
          </a:p>
          <a:p>
            <a:endParaRPr lang="en-US" dirty="0"/>
          </a:p>
          <a:p>
            <a:r>
              <a:rPr lang="en-US" dirty="0" smtClean="0"/>
              <a:t>You also need to include a sufficient amount of evidence (should be varied as well)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Second-hand evidence is evidence that is accessed through research, reading, and investigation.</a:t>
            </a:r>
          </a:p>
          <a:p>
            <a:endParaRPr lang="en-US" dirty="0"/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 historical information – can provide background and context</a:t>
            </a:r>
          </a:p>
          <a:p>
            <a:pPr lvl="1"/>
            <a:r>
              <a:rPr lang="en-US" dirty="0" smtClean="0"/>
              <a:t>Expert opinion – a person who has published research on a topic or whose job or experiences gives him or her specialized knowledge. Need to make sure your expert is seen as credible by your audience.</a:t>
            </a:r>
          </a:p>
          <a:p>
            <a:pPr lvl="1"/>
            <a:r>
              <a:rPr lang="en-US" dirty="0" smtClean="0"/>
              <a:t>Quantitative evidence – statistics, surveys, polls, census information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hand evidence</a:t>
            </a:r>
            <a:endParaRPr lang="en-US" dirty="0"/>
          </a:p>
        </p:txBody>
      </p:sp>
      <p:pic>
        <p:nvPicPr>
          <p:cNvPr id="2050" name="Picture 2" descr="C:\Users\sco002519\AppData\Local\Microsoft\Windows\Temporary Internet Files\Content.IE5\JTSS8NEJ\MP90042253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0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615242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this is the second hand in today’s presentation!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2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Specific and Accurate Evidence</a:t>
            </a:r>
            <a:r>
              <a:rPr lang="en-US" dirty="0"/>
              <a:t>: Before any writing can take place, </a:t>
            </a:r>
            <a:r>
              <a:rPr lang="en-US" dirty="0" smtClean="0"/>
              <a:t>you must gather </a:t>
            </a:r>
            <a:r>
              <a:rPr lang="en-US" dirty="0"/>
              <a:t>evidence to explore the validity of the assertion.   Evidence used to support the "Agree or Disagree Question" </a:t>
            </a:r>
            <a:r>
              <a:rPr lang="en-US" dirty="0" smtClean="0"/>
              <a:t>must be </a:t>
            </a:r>
            <a:r>
              <a:rPr lang="en-US" dirty="0"/>
              <a:t>specific and accurate—named and factually correct 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your evidence is </a:t>
            </a:r>
            <a:br>
              <a:rPr lang="en-US" dirty="0" smtClean="0"/>
            </a:br>
            <a:r>
              <a:rPr lang="en-US" dirty="0" smtClean="0"/>
              <a:t>specific and accurate!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a </a:t>
            </a:r>
            <a:r>
              <a:rPr lang="en-US" dirty="0"/>
              <a:t>meaningful opening sentence or two that makes a personal observation about the focus of the question that reveals your thinking.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  </a:t>
            </a:r>
            <a:endParaRPr lang="en-US" dirty="0" smtClean="0"/>
          </a:p>
          <a:p>
            <a:r>
              <a:rPr lang="en-US" dirty="0" smtClean="0"/>
              <a:t>Don't </a:t>
            </a:r>
            <a:r>
              <a:rPr lang="en-US" dirty="0"/>
              <a:t>write flowery, general beginnings.  Get right to the point.  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 first sentence or two to begin to </a:t>
            </a:r>
            <a:r>
              <a:rPr lang="en-US" b="1" dirty="0"/>
              <a:t>define the meaning of the assertion</a:t>
            </a:r>
            <a:r>
              <a:rPr lang="en-US" dirty="0"/>
              <a:t>. Allude to something here that will be finished in the conclusion.  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End </a:t>
            </a:r>
            <a:r>
              <a:rPr lang="en-US" dirty="0"/>
              <a:t>with the thesis you wrote while brainstorming. (Note: Weak openings are forgiven if the paper ends strongly.  If running out of time, skip part of the body to make your conclusion.)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Organizing the </a:t>
            </a:r>
            <a:r>
              <a:rPr lang="en-US" b="1" dirty="0" smtClean="0"/>
              <a:t>Essay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 lnSpcReduction="10000"/>
          </a:bodyPr>
          <a:lstStyle/>
          <a:p>
            <a:pPr marL="502920" lvl="0" indent="-457200">
              <a:buFont typeface="+mj-lt"/>
              <a:buAutoNum type="arabicPeriod"/>
            </a:pPr>
            <a:r>
              <a:rPr lang="en-US" dirty="0" smtClean="0"/>
              <a:t>Topic sentence/claim </a:t>
            </a:r>
            <a:r>
              <a:rPr lang="en-US" dirty="0"/>
              <a:t>– refers to thesis found in introduction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Concrete detail sentence #1 shows support for the topic sentence (For </a:t>
            </a:r>
            <a:r>
              <a:rPr lang="en-US" dirty="0" smtClean="0"/>
              <a:t>example</a:t>
            </a:r>
            <a:r>
              <a:rPr lang="en-US" dirty="0"/>
              <a:t>…)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Commentary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Commentary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Concrete detail sentence #2 shows support for the topic sentence (In addition…)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Commentary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Commentary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Concrete detail sentence #3 shows support for the topic sentence (Furthermore…)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Commentary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Commentary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Concluding sentence – sums up the paragraph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paragraphs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199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Make sure you take a paragraph to clearly summarize what the assertion is saying into your own words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a variety of </a:t>
            </a:r>
            <a:r>
              <a:rPr lang="en-US" dirty="0" smtClean="0"/>
              <a:t>evidence—aim </a:t>
            </a:r>
            <a:r>
              <a:rPr lang="en-US" dirty="0"/>
              <a:t>to include at least three different </a:t>
            </a:r>
            <a:r>
              <a:rPr lang="en-US" dirty="0" smtClean="0"/>
              <a:t>examples. (</a:t>
            </a:r>
            <a:r>
              <a:rPr lang="en-US" dirty="0"/>
              <a:t>This will give you at least a six paragraph essay form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your intro, you must clearly state </a:t>
            </a:r>
            <a:r>
              <a:rPr lang="en-US" dirty="0" smtClean="0"/>
              <a:t>your purpose. (Thesis)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examples that support your thesis. Don’t claim </a:t>
            </a:r>
            <a:r>
              <a:rPr lang="en-US" dirty="0" smtClean="0"/>
              <a:t>to know something about the larger topic and </a:t>
            </a:r>
            <a:r>
              <a:rPr lang="en-US" dirty="0"/>
              <a:t>then give examples that prove </a:t>
            </a:r>
            <a:r>
              <a:rPr lang="en-US" dirty="0" smtClean="0"/>
              <a:t>otherwise.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Read </a:t>
            </a:r>
            <a:r>
              <a:rPr lang="en-US" dirty="0"/>
              <a:t>the assertion </a:t>
            </a:r>
            <a:r>
              <a:rPr lang="en-US" dirty="0" smtClean="0"/>
              <a:t>carefully—it is impossible to </a:t>
            </a:r>
            <a:r>
              <a:rPr lang="en-US" dirty="0"/>
              <a:t>score above a 5 if you misread the prompt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Fully </a:t>
            </a:r>
            <a:r>
              <a:rPr lang="en-US" dirty="0"/>
              <a:t>explain your examples—figure about a paragraph for each specific </a:t>
            </a:r>
            <a:r>
              <a:rPr lang="en-US" dirty="0" smtClean="0"/>
              <a:t>topic/ example.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At </a:t>
            </a:r>
            <a:r>
              <a:rPr lang="en-US" dirty="0"/>
              <a:t>some point make a connection between the prompt and real life experience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Aim for </a:t>
            </a:r>
            <a:r>
              <a:rPr lang="en-US" dirty="0"/>
              <a:t>evidence that is unique rather than using examples that everybody will cite.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114</TotalTime>
  <Words>636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Medium</vt:lpstr>
      <vt:lpstr>Wingdings</vt:lpstr>
      <vt:lpstr>Wingdings 2</vt:lpstr>
      <vt:lpstr>Grid</vt:lpstr>
      <vt:lpstr>Custom Design</vt:lpstr>
      <vt:lpstr>Claim to thesis types of evidence</vt:lpstr>
      <vt:lpstr>Claim to thesis</vt:lpstr>
      <vt:lpstr>Closed thesis</vt:lpstr>
      <vt:lpstr>evidence</vt:lpstr>
      <vt:lpstr>Second hand evidence</vt:lpstr>
      <vt:lpstr>Make sure your evidence is  specific and accurate!</vt:lpstr>
      <vt:lpstr>Organizing the Essay</vt:lpstr>
      <vt:lpstr>Organization of paragraphs</vt:lpstr>
      <vt:lpstr>Final thoughts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 to thesis types of evidence</dc:title>
  <dc:creator>.</dc:creator>
  <cp:lastModifiedBy>Matthew Cirbo</cp:lastModifiedBy>
  <cp:revision>19</cp:revision>
  <dcterms:created xsi:type="dcterms:W3CDTF">2013-12-06T12:43:42Z</dcterms:created>
  <dcterms:modified xsi:type="dcterms:W3CDTF">2014-10-23T12:55:07Z</dcterms:modified>
</cp:coreProperties>
</file>