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2" r:id="rId3"/>
    <p:sldId id="313" r:id="rId4"/>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4" r:id="rId20"/>
    <p:sldId id="275" r:id="rId21"/>
    <p:sldId id="273" r:id="rId22"/>
    <p:sldId id="276" r:id="rId23"/>
    <p:sldId id="277" r:id="rId24"/>
    <p:sldId id="278" r:id="rId25"/>
    <p:sldId id="279" r:id="rId26"/>
    <p:sldId id="280" r:id="rId27"/>
    <p:sldId id="281" r:id="rId28"/>
    <p:sldId id="282" r:id="rId29"/>
    <p:sldId id="287" r:id="rId30"/>
    <p:sldId id="288" r:id="rId31"/>
    <p:sldId id="300" r:id="rId32"/>
    <p:sldId id="290" r:id="rId33"/>
    <p:sldId id="289" r:id="rId34"/>
    <p:sldId id="291" r:id="rId35"/>
    <p:sldId id="292" r:id="rId36"/>
    <p:sldId id="293" r:id="rId37"/>
    <p:sldId id="294" r:id="rId38"/>
    <p:sldId id="295" r:id="rId39"/>
    <p:sldId id="286" r:id="rId40"/>
    <p:sldId id="296" r:id="rId41"/>
    <p:sldId id="297" r:id="rId42"/>
    <p:sldId id="298" r:id="rId43"/>
    <p:sldId id="299"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88" autoAdjust="0"/>
    <p:restoredTop sz="94660"/>
  </p:normalViewPr>
  <p:slideViewPr>
    <p:cSldViewPr>
      <p:cViewPr varScale="1">
        <p:scale>
          <a:sx n="70" d="100"/>
          <a:sy n="70" d="100"/>
        </p:scale>
        <p:origin x="7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4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1" name="Rectangle 3"/>
          <p:cNvSpPr>
            <a:spLocks noGrp="1" noChangeArrowheads="1"/>
          </p:cNvSpPr>
          <p:nvPr>
            <p:ph type="dt" sz="half" idx="2"/>
          </p:nvPr>
        </p:nvSpPr>
        <p:spPr>
          <a:xfrm>
            <a:off x="152400" y="6248400"/>
            <a:ext cx="1905000" cy="457200"/>
          </a:xfrm>
        </p:spPr>
        <p:txBody>
          <a:bodyPr/>
          <a:lstStyle>
            <a:lvl1pPr>
              <a:defRPr/>
            </a:lvl1pPr>
          </a:lstStyle>
          <a:p>
            <a:endParaRPr lang="en-US"/>
          </a:p>
        </p:txBody>
      </p:sp>
      <p:sp>
        <p:nvSpPr>
          <p:cNvPr id="7172" name="Rectangle 4"/>
          <p:cNvSpPr>
            <a:spLocks noGrp="1" noChangeArrowheads="1"/>
          </p:cNvSpPr>
          <p:nvPr>
            <p:ph type="ftr" sz="quarter" idx="3"/>
          </p:nvPr>
        </p:nvSpPr>
        <p:spPr>
          <a:xfrm>
            <a:off x="2133600" y="6248400"/>
            <a:ext cx="4876800" cy="457200"/>
          </a:xfrm>
        </p:spPr>
        <p:txBody>
          <a:bodyPr/>
          <a:lstStyle>
            <a:lvl1pPr>
              <a:defRPr/>
            </a:lvl1pPr>
          </a:lstStyle>
          <a:p>
            <a:endParaRPr lang="en-US"/>
          </a:p>
        </p:txBody>
      </p:sp>
      <p:sp>
        <p:nvSpPr>
          <p:cNvPr id="7173" name="Rectangle 5"/>
          <p:cNvSpPr>
            <a:spLocks noGrp="1" noChangeArrowheads="1"/>
          </p:cNvSpPr>
          <p:nvPr>
            <p:ph type="sldNum" sz="quarter" idx="4"/>
          </p:nvPr>
        </p:nvSpPr>
        <p:spPr>
          <a:xfrm>
            <a:off x="7086600" y="6248400"/>
            <a:ext cx="1905000" cy="457200"/>
          </a:xfrm>
        </p:spPr>
        <p:txBody>
          <a:bodyPr/>
          <a:lstStyle>
            <a:lvl1pPr>
              <a:defRPr/>
            </a:lvl1pPr>
          </a:lstStyle>
          <a:p>
            <a:fld id="{A82EB535-9747-40FF-AC74-DF9EBC21E553}" type="slidenum">
              <a:rPr lang="en-US"/>
              <a:pPr/>
              <a:t>‹#›</a:t>
            </a:fld>
            <a:endParaRPr lang="en-US"/>
          </a:p>
        </p:txBody>
      </p:sp>
      <p:sp>
        <p:nvSpPr>
          <p:cNvPr id="7174" name="Rectangle 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a:t>Click to edit Master subtitle style</a:t>
            </a:r>
          </a:p>
        </p:txBody>
      </p:sp>
      <p:sp>
        <p:nvSpPr>
          <p:cNvPr id="7176" name="AutoShape 8"/>
          <p:cNvSpPr>
            <a:spLocks noChangeArrowheads="1"/>
          </p:cNvSpPr>
          <p:nvPr/>
        </p:nvSpPr>
        <p:spPr bwMode="auto">
          <a:xfrm>
            <a:off x="457200" y="2286000"/>
            <a:ext cx="8305800" cy="1295400"/>
          </a:xfrm>
          <a:prstGeom prst="roundRect">
            <a:avLst>
              <a:gd name="adj" fmla="val 50000"/>
            </a:avLst>
          </a:prstGeom>
          <a:gradFill rotWithShape="1">
            <a:gsLst>
              <a:gs pos="0">
                <a:schemeClr val="accent1"/>
              </a:gs>
              <a:gs pos="100000">
                <a:schemeClr val="accent1">
                  <a:gamma/>
                  <a:shade val="40000"/>
                  <a:invGamma/>
                </a:schemeClr>
              </a:gs>
            </a:gsLst>
            <a:lin ang="5400000" scaled="1"/>
          </a:gradFill>
          <a:ln w="9525">
            <a:noFill/>
            <a:round/>
            <a:headEnd/>
            <a:tailEnd/>
          </a:ln>
          <a:effectLst>
            <a:outerShdw dist="117088" dir="4648272" algn="ctr" rotWithShape="0">
              <a:schemeClr val="bg2">
                <a:alpha val="50000"/>
              </a:schemeClr>
            </a:outerShdw>
          </a:effectLst>
        </p:spPr>
        <p:txBody>
          <a:bodyPr wrap="none" anchor="ctr"/>
          <a:lstStyle/>
          <a:p>
            <a:endParaRPr lang="en-US"/>
          </a:p>
        </p:txBody>
      </p:sp>
      <p:grpSp>
        <p:nvGrpSpPr>
          <p:cNvPr id="7182" name="Group 14"/>
          <p:cNvGrpSpPr>
            <a:grpSpLocks/>
          </p:cNvGrpSpPr>
          <p:nvPr/>
        </p:nvGrpSpPr>
        <p:grpSpPr bwMode="auto">
          <a:xfrm>
            <a:off x="501650" y="2324100"/>
            <a:ext cx="8208963" cy="1193800"/>
            <a:chOff x="316" y="1464"/>
            <a:chExt cx="5171" cy="752"/>
          </a:xfrm>
        </p:grpSpPr>
        <p:sp>
          <p:nvSpPr>
            <p:cNvPr id="7177" name="AutoShape 9"/>
            <p:cNvSpPr>
              <a:spLocks noChangeArrowheads="1"/>
            </p:cNvSpPr>
            <p:nvPr/>
          </p:nvSpPr>
          <p:spPr bwMode="auto">
            <a:xfrm>
              <a:off x="316" y="1464"/>
              <a:ext cx="5171" cy="752"/>
            </a:xfrm>
            <a:prstGeom prst="roundRect">
              <a:avLst>
                <a:gd name="adj" fmla="val 50000"/>
              </a:avLst>
            </a:prstGeom>
            <a:gradFill rotWithShape="1">
              <a:gsLst>
                <a:gs pos="0">
                  <a:schemeClr val="accent1">
                    <a:gamma/>
                    <a:shade val="46275"/>
                    <a:invGamma/>
                  </a:schemeClr>
                </a:gs>
                <a:gs pos="100000">
                  <a:schemeClr val="accent1"/>
                </a:gs>
              </a:gsLst>
              <a:lin ang="5400000" scaled="1"/>
            </a:gradFill>
            <a:ln w="9525">
              <a:noFill/>
              <a:round/>
              <a:headEnd/>
              <a:tailEnd/>
            </a:ln>
            <a:effectLst/>
          </p:spPr>
          <p:txBody>
            <a:bodyPr wrap="none" anchor="ctr"/>
            <a:lstStyle/>
            <a:p>
              <a:endParaRPr lang="en-US"/>
            </a:p>
          </p:txBody>
        </p:sp>
        <p:sp>
          <p:nvSpPr>
            <p:cNvPr id="7178" name="Freeform 10"/>
            <p:cNvSpPr>
              <a:spLocks/>
            </p:cNvSpPr>
            <p:nvPr/>
          </p:nvSpPr>
          <p:spPr bwMode="auto">
            <a:xfrm>
              <a:off x="409" y="2016"/>
              <a:ext cx="4985" cy="165"/>
            </a:xfrm>
            <a:custGeom>
              <a:avLst/>
              <a:gdLst/>
              <a:ahLst/>
              <a:cxnLst>
                <a:cxn ang="0">
                  <a:pos x="202" y="213"/>
                </a:cxn>
                <a:cxn ang="0">
                  <a:pos x="0" y="0"/>
                </a:cxn>
                <a:cxn ang="0">
                  <a:pos x="527" y="1"/>
                </a:cxn>
                <a:cxn ang="0">
                  <a:pos x="4985" y="1"/>
                </a:cxn>
                <a:cxn ang="0">
                  <a:pos x="4793" y="213"/>
                </a:cxn>
                <a:cxn ang="0">
                  <a:pos x="202" y="213"/>
                </a:cxn>
              </a:cxnLst>
              <a:rect l="0" t="0" r="r" b="b"/>
              <a:pathLst>
                <a:path w="4985" h="213">
                  <a:moveTo>
                    <a:pt x="202" y="213"/>
                  </a:moveTo>
                  <a:cubicBezTo>
                    <a:pt x="132" y="213"/>
                    <a:pt x="0" y="113"/>
                    <a:pt x="0" y="0"/>
                  </a:cubicBezTo>
                  <a:lnTo>
                    <a:pt x="527" y="1"/>
                  </a:lnTo>
                  <a:lnTo>
                    <a:pt x="4985" y="1"/>
                  </a:lnTo>
                  <a:cubicBezTo>
                    <a:pt x="4985" y="114"/>
                    <a:pt x="4863" y="213"/>
                    <a:pt x="4793" y="213"/>
                  </a:cubicBezTo>
                  <a:lnTo>
                    <a:pt x="202" y="213"/>
                  </a:lnTo>
                  <a:close/>
                </a:path>
              </a:pathLst>
            </a:custGeom>
            <a:gradFill rotWithShape="1">
              <a:gsLst>
                <a:gs pos="0">
                  <a:schemeClr val="accent1">
                    <a:gamma/>
                    <a:tint val="73725"/>
                    <a:invGamma/>
                  </a:schemeClr>
                </a:gs>
                <a:gs pos="100000">
                  <a:schemeClr val="accent1"/>
                </a:gs>
              </a:gsLst>
              <a:lin ang="5400000" scaled="1"/>
            </a:gradFill>
            <a:ln w="9525" cap="rnd">
              <a:noFill/>
              <a:prstDash val="solid"/>
              <a:round/>
              <a:headEnd/>
              <a:tailEnd/>
            </a:ln>
          </p:spPr>
          <p:txBody>
            <a:bodyPr/>
            <a:lstStyle/>
            <a:p>
              <a:endParaRPr lang="en-US"/>
            </a:p>
          </p:txBody>
        </p:sp>
        <p:sp>
          <p:nvSpPr>
            <p:cNvPr id="7179" name="Freeform 11"/>
            <p:cNvSpPr>
              <a:spLocks/>
            </p:cNvSpPr>
            <p:nvPr/>
          </p:nvSpPr>
          <p:spPr bwMode="auto">
            <a:xfrm>
              <a:off x="432" y="1488"/>
              <a:ext cx="4944" cy="148"/>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1">
              <a:gsLst>
                <a:gs pos="0">
                  <a:schemeClr val="accent1">
                    <a:gamma/>
                    <a:tint val="57255"/>
                    <a:invGamma/>
                  </a:schemeClr>
                </a:gs>
                <a:gs pos="100000">
                  <a:schemeClr val="accent1"/>
                </a:gs>
              </a:gsLst>
              <a:lin ang="5400000" scaled="1"/>
            </a:gradFill>
            <a:ln w="9525" cap="rnd">
              <a:noFill/>
              <a:prstDash val="solid"/>
              <a:round/>
              <a:headEnd/>
              <a:tailEnd/>
            </a:ln>
          </p:spPr>
          <p:txBody>
            <a:bodyPr/>
            <a:lstStyle/>
            <a:p>
              <a:endParaRPr lang="en-US"/>
            </a:p>
          </p:txBody>
        </p:sp>
        <p:sp>
          <p:nvSpPr>
            <p:cNvPr id="7180" name="Freeform 12"/>
            <p:cNvSpPr>
              <a:spLocks/>
            </p:cNvSpPr>
            <p:nvPr/>
          </p:nvSpPr>
          <p:spPr bwMode="auto">
            <a:xfrm flipV="1">
              <a:off x="432" y="1632"/>
              <a:ext cx="4944" cy="96"/>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0">
              <a:gsLst>
                <a:gs pos="0">
                  <a:schemeClr val="accent1"/>
                </a:gs>
                <a:gs pos="100000">
                  <a:schemeClr val="accent1">
                    <a:gamma/>
                    <a:shade val="62745"/>
                    <a:invGamma/>
                  </a:schemeClr>
                </a:gs>
              </a:gsLst>
              <a:lin ang="5400000" scaled="1"/>
            </a:gradFill>
            <a:ln w="9525" cap="rnd">
              <a:noFill/>
              <a:prstDash val="solid"/>
              <a:round/>
              <a:headEnd/>
              <a:tailEnd/>
            </a:ln>
          </p:spPr>
          <p:txBody>
            <a:bodyPr/>
            <a:lstStyle/>
            <a:p>
              <a:endParaRPr lang="en-US"/>
            </a:p>
          </p:txBody>
        </p:sp>
      </p:grpSp>
      <p:sp>
        <p:nvSpPr>
          <p:cNvPr id="7181" name="Rectangle 13"/>
          <p:cNvSpPr>
            <a:spLocks noGrp="1" noChangeArrowheads="1"/>
          </p:cNvSpPr>
          <p:nvPr>
            <p:ph type="ctrTitle"/>
          </p:nvPr>
        </p:nvSpPr>
        <p:spPr>
          <a:xfrm>
            <a:off x="863600" y="2384425"/>
            <a:ext cx="7594600" cy="1044575"/>
          </a:xfrm>
        </p:spPr>
        <p:txBody>
          <a:bodyPr/>
          <a:lstStyle>
            <a:lvl1pPr>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DEA174-F351-41E3-BDD9-856A5A2169C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87363"/>
            <a:ext cx="2057400" cy="5684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87363"/>
            <a:ext cx="6019800" cy="5684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2AB785-EDF0-4C9D-AECC-D175E9901D0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92163" y="487363"/>
            <a:ext cx="7666037" cy="884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4038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828800"/>
            <a:ext cx="4038600" cy="4343400"/>
          </a:xfrm>
        </p:spPr>
        <p:txBody>
          <a:bodyPr/>
          <a:lstStyle/>
          <a:p>
            <a:endParaRPr lang="en-US"/>
          </a:p>
        </p:txBody>
      </p:sp>
      <p:sp>
        <p:nvSpPr>
          <p:cNvPr id="5" name="Date Placeholder 4"/>
          <p:cNvSpPr>
            <a:spLocks noGrp="1"/>
          </p:cNvSpPr>
          <p:nvPr>
            <p:ph type="dt" sz="half" idx="10"/>
          </p:nvPr>
        </p:nvSpPr>
        <p:spPr>
          <a:xfrm>
            <a:off x="152400" y="6324600"/>
            <a:ext cx="1219200" cy="381000"/>
          </a:xfrm>
        </p:spPr>
        <p:txBody>
          <a:bodyPr/>
          <a:lstStyle>
            <a:lvl1pPr>
              <a:defRPr/>
            </a:lvl1pPr>
          </a:lstStyle>
          <a:p>
            <a:endParaRPr lang="en-US"/>
          </a:p>
        </p:txBody>
      </p:sp>
      <p:sp>
        <p:nvSpPr>
          <p:cNvPr id="6" name="Footer Placeholder 5"/>
          <p:cNvSpPr>
            <a:spLocks noGrp="1"/>
          </p:cNvSpPr>
          <p:nvPr>
            <p:ph type="ftr" sz="quarter" idx="11"/>
          </p:nvPr>
        </p:nvSpPr>
        <p:spPr>
          <a:xfrm>
            <a:off x="1447800" y="6324600"/>
            <a:ext cx="6324600" cy="381000"/>
          </a:xfrm>
        </p:spPr>
        <p:txBody>
          <a:bodyPr/>
          <a:lstStyle>
            <a:lvl1pPr>
              <a:defRPr/>
            </a:lvl1pPr>
          </a:lstStyle>
          <a:p>
            <a:endParaRPr lang="en-US"/>
          </a:p>
        </p:txBody>
      </p:sp>
      <p:sp>
        <p:nvSpPr>
          <p:cNvPr id="7" name="Slide Number Placeholder 6"/>
          <p:cNvSpPr>
            <a:spLocks noGrp="1"/>
          </p:cNvSpPr>
          <p:nvPr>
            <p:ph type="sldNum" sz="quarter" idx="12"/>
          </p:nvPr>
        </p:nvSpPr>
        <p:spPr>
          <a:xfrm>
            <a:off x="7848600" y="6324600"/>
            <a:ext cx="1143000" cy="381000"/>
          </a:xfrm>
        </p:spPr>
        <p:txBody>
          <a:bodyPr/>
          <a:lstStyle>
            <a:lvl1pPr>
              <a:defRPr/>
            </a:lvl1pPr>
          </a:lstStyle>
          <a:p>
            <a:fld id="{22BE108B-D753-4D4A-A096-2C1EAE892D6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3F7891-1748-4593-A23E-5E71105F8C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C784EE-5179-4FBD-A173-9467ACD785A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6D57E3-DFDC-4204-AC87-E606012B53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F005D1E-38AC-4067-B9FA-CC962CD97BE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28B35B2-4973-4D70-B141-44369B8D207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EF3307E-BEE6-4488-9FF2-43337062B4F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9FA03E-8446-4E0C-8C8F-498042BAA3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2EEFCD0-C38E-46C6-8533-51A2034B3F7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152400" y="6324600"/>
            <a:ext cx="1219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1447800" y="6324600"/>
            <a:ext cx="6324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848600" y="6324600"/>
            <a:ext cx="1143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670CAA76-7098-412C-9C47-10FDC7FCCE39}" type="slidenum">
              <a:rPr lang="en-US"/>
              <a:pPr/>
              <a:t>‹#›</a:t>
            </a:fld>
            <a:endParaRPr lang="en-US"/>
          </a:p>
        </p:txBody>
      </p:sp>
      <p:sp>
        <p:nvSpPr>
          <p:cNvPr id="1207" name="Rectangle 183"/>
          <p:cNvSpPr>
            <a:spLocks noGrp="1" noChangeArrowheads="1"/>
          </p:cNvSpPr>
          <p:nvPr>
            <p:ph type="body" idx="1"/>
          </p:nvPr>
        </p:nvSpPr>
        <p:spPr bwMode="auto">
          <a:xfrm>
            <a:off x="457200" y="1828800"/>
            <a:ext cx="82296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63" name="AutoShape 139"/>
          <p:cNvSpPr>
            <a:spLocks noChangeArrowheads="1"/>
          </p:cNvSpPr>
          <p:nvPr/>
        </p:nvSpPr>
        <p:spPr bwMode="auto">
          <a:xfrm>
            <a:off x="457200" y="304800"/>
            <a:ext cx="8305800" cy="1295400"/>
          </a:xfrm>
          <a:prstGeom prst="roundRect">
            <a:avLst>
              <a:gd name="adj" fmla="val 50000"/>
            </a:avLst>
          </a:prstGeom>
          <a:gradFill rotWithShape="1">
            <a:gsLst>
              <a:gs pos="0">
                <a:schemeClr val="accent1"/>
              </a:gs>
              <a:gs pos="100000">
                <a:schemeClr val="accent1">
                  <a:gamma/>
                  <a:shade val="40000"/>
                  <a:invGamma/>
                </a:schemeClr>
              </a:gs>
            </a:gsLst>
            <a:lin ang="5400000" scaled="1"/>
          </a:gradFill>
          <a:ln w="9525">
            <a:noFill/>
            <a:round/>
            <a:headEnd/>
            <a:tailEnd/>
          </a:ln>
          <a:effectLst>
            <a:outerShdw dist="117088" dir="4648272" algn="ctr" rotWithShape="0">
              <a:schemeClr val="bg2">
                <a:alpha val="50000"/>
              </a:schemeClr>
            </a:outerShdw>
          </a:effectLst>
        </p:spPr>
        <p:txBody>
          <a:bodyPr wrap="none" anchor="ctr"/>
          <a:lstStyle/>
          <a:p>
            <a:endParaRPr lang="en-US"/>
          </a:p>
        </p:txBody>
      </p:sp>
      <p:grpSp>
        <p:nvGrpSpPr>
          <p:cNvPr id="1218" name="Group 194"/>
          <p:cNvGrpSpPr>
            <a:grpSpLocks/>
          </p:cNvGrpSpPr>
          <p:nvPr/>
        </p:nvGrpSpPr>
        <p:grpSpPr bwMode="auto">
          <a:xfrm>
            <a:off x="501650" y="342900"/>
            <a:ext cx="8208963" cy="1193800"/>
            <a:chOff x="316" y="216"/>
            <a:chExt cx="5171" cy="752"/>
          </a:xfrm>
        </p:grpSpPr>
        <p:sp>
          <p:nvSpPr>
            <p:cNvPr id="1170" name="AutoShape 146"/>
            <p:cNvSpPr>
              <a:spLocks noChangeArrowheads="1"/>
            </p:cNvSpPr>
            <p:nvPr/>
          </p:nvSpPr>
          <p:spPr bwMode="auto">
            <a:xfrm>
              <a:off x="316" y="216"/>
              <a:ext cx="5171" cy="752"/>
            </a:xfrm>
            <a:prstGeom prst="roundRect">
              <a:avLst>
                <a:gd name="adj" fmla="val 50000"/>
              </a:avLst>
            </a:prstGeom>
            <a:gradFill rotWithShape="1">
              <a:gsLst>
                <a:gs pos="0">
                  <a:schemeClr val="accent1">
                    <a:gamma/>
                    <a:shade val="46275"/>
                    <a:invGamma/>
                  </a:schemeClr>
                </a:gs>
                <a:gs pos="100000">
                  <a:schemeClr val="accent1"/>
                </a:gs>
              </a:gsLst>
              <a:lin ang="5400000" scaled="1"/>
            </a:gradFill>
            <a:ln w="9525">
              <a:noFill/>
              <a:round/>
              <a:headEnd/>
              <a:tailEnd/>
            </a:ln>
            <a:effectLst/>
          </p:spPr>
          <p:txBody>
            <a:bodyPr wrap="none" anchor="ctr"/>
            <a:lstStyle/>
            <a:p>
              <a:endParaRPr lang="en-US"/>
            </a:p>
          </p:txBody>
        </p:sp>
        <p:sp>
          <p:nvSpPr>
            <p:cNvPr id="1180" name="Freeform 156"/>
            <p:cNvSpPr>
              <a:spLocks/>
            </p:cNvSpPr>
            <p:nvPr/>
          </p:nvSpPr>
          <p:spPr bwMode="auto">
            <a:xfrm>
              <a:off x="409" y="768"/>
              <a:ext cx="4985" cy="165"/>
            </a:xfrm>
            <a:custGeom>
              <a:avLst/>
              <a:gdLst/>
              <a:ahLst/>
              <a:cxnLst>
                <a:cxn ang="0">
                  <a:pos x="202" y="213"/>
                </a:cxn>
                <a:cxn ang="0">
                  <a:pos x="0" y="0"/>
                </a:cxn>
                <a:cxn ang="0">
                  <a:pos x="527" y="1"/>
                </a:cxn>
                <a:cxn ang="0">
                  <a:pos x="4985" y="1"/>
                </a:cxn>
                <a:cxn ang="0">
                  <a:pos x="4793" y="213"/>
                </a:cxn>
                <a:cxn ang="0">
                  <a:pos x="202" y="213"/>
                </a:cxn>
              </a:cxnLst>
              <a:rect l="0" t="0" r="r" b="b"/>
              <a:pathLst>
                <a:path w="4985" h="213">
                  <a:moveTo>
                    <a:pt x="202" y="213"/>
                  </a:moveTo>
                  <a:cubicBezTo>
                    <a:pt x="132" y="213"/>
                    <a:pt x="0" y="113"/>
                    <a:pt x="0" y="0"/>
                  </a:cubicBezTo>
                  <a:lnTo>
                    <a:pt x="527" y="1"/>
                  </a:lnTo>
                  <a:lnTo>
                    <a:pt x="4985" y="1"/>
                  </a:lnTo>
                  <a:cubicBezTo>
                    <a:pt x="4985" y="114"/>
                    <a:pt x="4863" y="213"/>
                    <a:pt x="4793" y="213"/>
                  </a:cubicBezTo>
                  <a:lnTo>
                    <a:pt x="202" y="213"/>
                  </a:lnTo>
                  <a:close/>
                </a:path>
              </a:pathLst>
            </a:custGeom>
            <a:gradFill rotWithShape="1">
              <a:gsLst>
                <a:gs pos="0">
                  <a:schemeClr val="accent1">
                    <a:gamma/>
                    <a:tint val="73725"/>
                    <a:invGamma/>
                  </a:schemeClr>
                </a:gs>
                <a:gs pos="100000">
                  <a:schemeClr val="accent1"/>
                </a:gs>
              </a:gsLst>
              <a:lin ang="5400000" scaled="1"/>
            </a:gradFill>
            <a:ln w="9525" cap="rnd">
              <a:noFill/>
              <a:prstDash val="solid"/>
              <a:round/>
              <a:headEnd/>
              <a:tailEnd/>
            </a:ln>
          </p:spPr>
          <p:txBody>
            <a:bodyPr/>
            <a:lstStyle/>
            <a:p>
              <a:endParaRPr lang="en-US"/>
            </a:p>
          </p:txBody>
        </p:sp>
        <p:sp>
          <p:nvSpPr>
            <p:cNvPr id="1208" name="Freeform 184"/>
            <p:cNvSpPr>
              <a:spLocks/>
            </p:cNvSpPr>
            <p:nvPr/>
          </p:nvSpPr>
          <p:spPr bwMode="auto">
            <a:xfrm>
              <a:off x="432" y="240"/>
              <a:ext cx="4944" cy="148"/>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1">
              <a:gsLst>
                <a:gs pos="0">
                  <a:schemeClr val="accent1">
                    <a:gamma/>
                    <a:tint val="57255"/>
                    <a:invGamma/>
                  </a:schemeClr>
                </a:gs>
                <a:gs pos="100000">
                  <a:schemeClr val="accent1"/>
                </a:gs>
              </a:gsLst>
              <a:lin ang="5400000" scaled="1"/>
            </a:gradFill>
            <a:ln w="9525" cap="rnd">
              <a:noFill/>
              <a:prstDash val="solid"/>
              <a:round/>
              <a:headEnd/>
              <a:tailEnd/>
            </a:ln>
          </p:spPr>
          <p:txBody>
            <a:bodyPr/>
            <a:lstStyle/>
            <a:p>
              <a:endParaRPr lang="en-US"/>
            </a:p>
          </p:txBody>
        </p:sp>
        <p:sp>
          <p:nvSpPr>
            <p:cNvPr id="1209" name="Freeform 185"/>
            <p:cNvSpPr>
              <a:spLocks/>
            </p:cNvSpPr>
            <p:nvPr/>
          </p:nvSpPr>
          <p:spPr bwMode="auto">
            <a:xfrm flipV="1">
              <a:off x="432" y="384"/>
              <a:ext cx="4944" cy="96"/>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0">
              <a:gsLst>
                <a:gs pos="0">
                  <a:schemeClr val="accent1"/>
                </a:gs>
                <a:gs pos="100000">
                  <a:schemeClr val="accent1">
                    <a:gamma/>
                    <a:shade val="62745"/>
                    <a:invGamma/>
                  </a:schemeClr>
                </a:gs>
              </a:gsLst>
              <a:lin ang="5400000" scaled="1"/>
            </a:gradFill>
            <a:ln w="9525" cap="rnd">
              <a:noFill/>
              <a:prstDash val="solid"/>
              <a:round/>
              <a:headEnd/>
              <a:tailEnd/>
            </a:ln>
          </p:spPr>
          <p:txBody>
            <a:bodyPr/>
            <a:lstStyle/>
            <a:p>
              <a:endParaRPr lang="en-US"/>
            </a:p>
          </p:txBody>
        </p:sp>
      </p:grpSp>
      <p:sp>
        <p:nvSpPr>
          <p:cNvPr id="1206" name="Rectangle 182"/>
          <p:cNvSpPr>
            <a:spLocks noGrp="1" noChangeArrowheads="1"/>
          </p:cNvSpPr>
          <p:nvPr>
            <p:ph type="title"/>
          </p:nvPr>
        </p:nvSpPr>
        <p:spPr bwMode="auto">
          <a:xfrm>
            <a:off x="792163" y="487363"/>
            <a:ext cx="7666037" cy="884237"/>
          </a:xfrm>
          <a:prstGeom prst="rect">
            <a:avLst/>
          </a:prstGeom>
          <a:noFill/>
          <a:ln w="9525">
            <a:noFill/>
            <a:miter lim="800000"/>
            <a:headEnd/>
            <a:tailEnd/>
          </a:ln>
          <a:effectLst>
            <a:outerShdw dist="52363" dir="4557825"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lr>
          <a:schemeClr val="folHlink"/>
        </a:buClr>
        <a:buSzPct val="120000"/>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folHlink"/>
        </a:buClr>
        <a:buFont typeface="Times" charset="0"/>
        <a:buChar char="•"/>
        <a:defRPr sz="24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folHlink"/>
        </a:buClr>
        <a:buFont typeface="Times" charset="0"/>
        <a:buChar char="•"/>
        <a:defRPr sz="2000">
          <a:solidFill>
            <a:schemeClr val="tx1"/>
          </a:solidFill>
          <a:latin typeface="+mn-lt"/>
        </a:defRPr>
      </a:lvl5pPr>
      <a:lvl6pPr marL="2514600" indent="-228600" algn="l" rtl="0" fontAlgn="base">
        <a:spcBef>
          <a:spcPct val="20000"/>
        </a:spcBef>
        <a:spcAft>
          <a:spcPct val="0"/>
        </a:spcAft>
        <a:buClr>
          <a:schemeClr val="folHlink"/>
        </a:buClr>
        <a:buFont typeface="Times" charset="0"/>
        <a:buChar char="•"/>
        <a:defRPr sz="2000">
          <a:solidFill>
            <a:schemeClr val="tx1"/>
          </a:solidFill>
          <a:latin typeface="+mn-lt"/>
        </a:defRPr>
      </a:lvl6pPr>
      <a:lvl7pPr marL="2971800" indent="-228600" algn="l" rtl="0" fontAlgn="base">
        <a:spcBef>
          <a:spcPct val="20000"/>
        </a:spcBef>
        <a:spcAft>
          <a:spcPct val="0"/>
        </a:spcAft>
        <a:buClr>
          <a:schemeClr val="folHlink"/>
        </a:buClr>
        <a:buFont typeface="Times" charset="0"/>
        <a:buChar char="•"/>
        <a:defRPr sz="2000">
          <a:solidFill>
            <a:schemeClr val="tx1"/>
          </a:solidFill>
          <a:latin typeface="+mn-lt"/>
        </a:defRPr>
      </a:lvl7pPr>
      <a:lvl8pPr marL="3429000" indent="-228600" algn="l" rtl="0" fontAlgn="base">
        <a:spcBef>
          <a:spcPct val="20000"/>
        </a:spcBef>
        <a:spcAft>
          <a:spcPct val="0"/>
        </a:spcAft>
        <a:buClr>
          <a:schemeClr val="folHlink"/>
        </a:buClr>
        <a:buFont typeface="Times" charset="0"/>
        <a:buChar char="•"/>
        <a:defRPr sz="2000">
          <a:solidFill>
            <a:schemeClr val="tx1"/>
          </a:solidFill>
          <a:latin typeface="+mn-lt"/>
        </a:defRPr>
      </a:lvl8pPr>
      <a:lvl9pPr marL="3886200" indent="-228600" algn="l" rtl="0" fontAlgn="base">
        <a:spcBef>
          <a:spcPct val="20000"/>
        </a:spcBef>
        <a:spcAft>
          <a:spcPct val="0"/>
        </a:spcAft>
        <a:buClr>
          <a:schemeClr val="folHlink"/>
        </a:buClr>
        <a:buFont typeface="Times"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US" b="1" dirty="0">
                <a:solidFill>
                  <a:schemeClr val="bg1"/>
                </a:solidFill>
              </a:rPr>
              <a:t>John Marshall</a:t>
            </a:r>
          </a:p>
        </p:txBody>
      </p:sp>
      <p:sp>
        <p:nvSpPr>
          <p:cNvPr id="41987" name="Rectangle 3"/>
          <p:cNvSpPr>
            <a:spLocks noGrp="1" noChangeArrowheads="1"/>
          </p:cNvSpPr>
          <p:nvPr>
            <p:ph sz="half" idx="1"/>
          </p:nvPr>
        </p:nvSpPr>
        <p:spPr>
          <a:xfrm>
            <a:off x="762000" y="2209800"/>
            <a:ext cx="8074026" cy="4011612"/>
          </a:xfrm>
        </p:spPr>
        <p:txBody>
          <a:bodyPr>
            <a:noAutofit/>
          </a:bodyPr>
          <a:lstStyle/>
          <a:p>
            <a:r>
              <a:rPr lang="en-US" sz="2400" b="1" dirty="0" smtClean="0">
                <a:solidFill>
                  <a:schemeClr val="bg2"/>
                </a:solidFill>
                <a:latin typeface="Arial" pitchFamily="-108" charset="0"/>
              </a:rPr>
              <a:t>Served as John Adam’s Secretary of State</a:t>
            </a:r>
          </a:p>
          <a:p>
            <a:r>
              <a:rPr lang="en-US" sz="2400" b="1" dirty="0" smtClean="0">
                <a:solidFill>
                  <a:schemeClr val="bg2"/>
                </a:solidFill>
                <a:latin typeface="Arial" pitchFamily="-108" charset="0"/>
              </a:rPr>
              <a:t>Chief justice </a:t>
            </a:r>
            <a:r>
              <a:rPr lang="en-US" sz="2400" b="1" dirty="0">
                <a:solidFill>
                  <a:schemeClr val="bg2"/>
                </a:solidFill>
                <a:latin typeface="Arial" pitchFamily="-108" charset="0"/>
              </a:rPr>
              <a:t>of the United States from 1801 to 1835</a:t>
            </a:r>
            <a:r>
              <a:rPr lang="en-US" sz="2400" b="1" dirty="0" smtClean="0">
                <a:solidFill>
                  <a:schemeClr val="bg2"/>
                </a:solidFill>
                <a:latin typeface="Arial" pitchFamily="-108" charset="0"/>
              </a:rPr>
              <a:t>.</a:t>
            </a:r>
          </a:p>
          <a:p>
            <a:r>
              <a:rPr lang="en-US" sz="2400" b="1" dirty="0" smtClean="0">
                <a:solidFill>
                  <a:schemeClr val="bg2"/>
                </a:solidFill>
                <a:latin typeface="Arial" pitchFamily="-108" charset="0"/>
              </a:rPr>
              <a:t>A Federalist</a:t>
            </a:r>
          </a:p>
          <a:p>
            <a:r>
              <a:rPr lang="en-US" sz="2400" b="1" dirty="0" smtClean="0">
                <a:solidFill>
                  <a:schemeClr val="bg2"/>
                </a:solidFill>
                <a:latin typeface="Arial" pitchFamily="-108" charset="0"/>
              </a:rPr>
              <a:t>His </a:t>
            </a:r>
            <a:r>
              <a:rPr lang="en-US" sz="2400" b="1" dirty="0">
                <a:solidFill>
                  <a:schemeClr val="bg2"/>
                </a:solidFill>
                <a:latin typeface="Arial" pitchFamily="-108" charset="0"/>
              </a:rPr>
              <a:t>court issued several significant decisions including those in</a:t>
            </a:r>
            <a:r>
              <a:rPr lang="en-US" sz="2400" b="1" dirty="0" smtClean="0">
                <a:solidFill>
                  <a:schemeClr val="bg2"/>
                </a:solidFill>
                <a:latin typeface="Arial" pitchFamily="-108" charset="0"/>
              </a:rPr>
              <a:t> </a:t>
            </a:r>
            <a:r>
              <a:rPr lang="en-US" sz="2400" b="1" i="1" dirty="0" err="1" smtClean="0">
                <a:solidFill>
                  <a:schemeClr val="bg2"/>
                </a:solidFill>
                <a:latin typeface="Arial" pitchFamily="-108" charset="0"/>
              </a:rPr>
              <a:t>Marbury</a:t>
            </a:r>
            <a:r>
              <a:rPr lang="en-US" sz="2400" b="1" i="1" dirty="0" smtClean="0">
                <a:solidFill>
                  <a:schemeClr val="bg2"/>
                </a:solidFill>
                <a:latin typeface="Arial" pitchFamily="-108" charset="0"/>
              </a:rPr>
              <a:t> </a:t>
            </a:r>
            <a:r>
              <a:rPr lang="en-US" sz="2400" b="1" i="1" dirty="0" err="1">
                <a:solidFill>
                  <a:schemeClr val="bg2"/>
                </a:solidFill>
                <a:latin typeface="Arial" pitchFamily="-108" charset="0"/>
              </a:rPr>
              <a:t>v</a:t>
            </a:r>
            <a:r>
              <a:rPr lang="en-US" sz="2400" b="1" i="1" dirty="0">
                <a:solidFill>
                  <a:schemeClr val="bg2"/>
                </a:solidFill>
                <a:latin typeface="Arial" pitchFamily="-108" charset="0"/>
              </a:rPr>
              <a:t>. </a:t>
            </a:r>
            <a:r>
              <a:rPr lang="en-US" sz="2400" b="1" i="1" dirty="0" smtClean="0">
                <a:solidFill>
                  <a:schemeClr val="bg2"/>
                </a:solidFill>
                <a:latin typeface="Arial" pitchFamily="-108" charset="0"/>
              </a:rPr>
              <a:t>Madison </a:t>
            </a:r>
            <a:r>
              <a:rPr lang="en-US" sz="2400" b="1" dirty="0">
                <a:solidFill>
                  <a:schemeClr val="bg2"/>
                </a:solidFill>
                <a:latin typeface="Arial" pitchFamily="-108" charset="0"/>
              </a:rPr>
              <a:t>and</a:t>
            </a:r>
            <a:r>
              <a:rPr lang="en-US" sz="2400" b="1" dirty="0" smtClean="0">
                <a:solidFill>
                  <a:schemeClr val="bg2"/>
                </a:solidFill>
                <a:latin typeface="Arial" pitchFamily="-108" charset="0"/>
              </a:rPr>
              <a:t> </a:t>
            </a:r>
            <a:r>
              <a:rPr lang="en-US" sz="2400" b="1" i="1" dirty="0" smtClean="0">
                <a:solidFill>
                  <a:schemeClr val="bg2"/>
                </a:solidFill>
                <a:latin typeface="Arial" pitchFamily="-108" charset="0"/>
              </a:rPr>
              <a:t>McCulloch </a:t>
            </a:r>
            <a:r>
              <a:rPr lang="en-US" sz="2400" b="1" i="1" dirty="0" err="1">
                <a:solidFill>
                  <a:schemeClr val="bg2"/>
                </a:solidFill>
                <a:latin typeface="Arial" pitchFamily="-108" charset="0"/>
              </a:rPr>
              <a:t>v</a:t>
            </a:r>
            <a:r>
              <a:rPr lang="en-US" sz="2400" b="1" i="1" dirty="0">
                <a:solidFill>
                  <a:schemeClr val="bg2"/>
                </a:solidFill>
                <a:latin typeface="Arial" pitchFamily="-108" charset="0"/>
              </a:rPr>
              <a:t>. Maryland</a:t>
            </a:r>
            <a:r>
              <a:rPr lang="en-US" sz="2400" b="1" dirty="0" smtClean="0">
                <a:solidFill>
                  <a:schemeClr val="bg2"/>
                </a:solidFill>
                <a:latin typeface="Arial" pitchFamily="-108" charset="0"/>
              </a:rPr>
              <a:t>.</a:t>
            </a:r>
          </a:p>
          <a:p>
            <a:r>
              <a:rPr lang="en-US" sz="2400" b="1" dirty="0" smtClean="0">
                <a:solidFill>
                  <a:schemeClr val="bg2"/>
                </a:solidFill>
                <a:latin typeface="Arial" pitchFamily="-108" charset="0"/>
              </a:rPr>
              <a:t>He is the one who made the judicial branch co-equal to the other branches</a:t>
            </a:r>
          </a:p>
          <a:p>
            <a:r>
              <a:rPr lang="en-US" sz="2400" b="1" dirty="0" smtClean="0">
                <a:solidFill>
                  <a:schemeClr val="bg2"/>
                </a:solidFill>
                <a:latin typeface="Arial" pitchFamily="-108" charset="0"/>
              </a:rPr>
              <a:t>He was the “keeper” of the Hamiltonian vision during the era of Jefferson</a:t>
            </a:r>
            <a:endParaRPr lang="en-US" sz="2400" b="1" dirty="0">
              <a:solidFill>
                <a:schemeClr val="bg2"/>
              </a:solidFill>
              <a:latin typeface="Arial" pitchFamily="-108" charset="0"/>
            </a:endParaRPr>
          </a:p>
        </p:txBody>
      </p:sp>
      <p:pic>
        <p:nvPicPr>
          <p:cNvPr id="8" name="Content Placeholder 7" descr="John Marshall Statue.jpg"/>
          <p:cNvPicPr>
            <a:picLocks noGrp="1" noChangeAspect="1"/>
          </p:cNvPicPr>
          <p:nvPr>
            <p:ph sz="half" idx="2"/>
          </p:nvPr>
        </p:nvPicPr>
        <p:blipFill>
          <a:blip r:embed="rId2"/>
          <a:srcRect t="-32126" b="-32126"/>
          <a:stretch>
            <a:fillRect/>
          </a:stretch>
        </p:blipFill>
        <p:spPr>
          <a:xfrm>
            <a:off x="5791200" y="-533400"/>
            <a:ext cx="2971800" cy="3398738"/>
          </a:xfrm>
        </p:spPr>
      </p:pic>
      <p:sp>
        <p:nvSpPr>
          <p:cNvPr id="41988" name="Text Box 4"/>
          <p:cNvSpPr txBox="1">
            <a:spLocks noChangeArrowheads="1"/>
          </p:cNvSpPr>
          <p:nvPr/>
        </p:nvSpPr>
        <p:spPr bwMode="auto">
          <a:xfrm>
            <a:off x="2057400" y="4495800"/>
            <a:ext cx="6705600" cy="336550"/>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kumimoji="0" lang="en-US" sz="1600">
              <a:solidFill>
                <a:srgbClr val="000000"/>
              </a:solidFill>
              <a:latin typeface="Arial" pitchFamily="-108" charset="0"/>
            </a:endParaRPr>
          </a:p>
        </p:txBody>
      </p:sp>
      <p:sp>
        <p:nvSpPr>
          <p:cNvPr id="41989" name="Text Box 5"/>
          <p:cNvSpPr txBox="1">
            <a:spLocks noChangeArrowheads="1"/>
          </p:cNvSpPr>
          <p:nvPr/>
        </p:nvSpPr>
        <p:spPr bwMode="auto">
          <a:xfrm>
            <a:off x="216848" y="1772816"/>
            <a:ext cx="609600" cy="3636963"/>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r>
              <a:rPr lang="en-US" sz="3600" dirty="0">
                <a:latin typeface="Arial Black" pitchFamily="-108" charset="0"/>
              </a:rPr>
              <a:t>1</a:t>
            </a:r>
          </a:p>
          <a:p>
            <a:pPr>
              <a:spcBef>
                <a:spcPct val="50000"/>
              </a:spcBef>
            </a:pPr>
            <a:r>
              <a:rPr lang="en-US" sz="3600" dirty="0">
                <a:latin typeface="Arial Black" pitchFamily="-108" charset="0"/>
              </a:rPr>
              <a:t>8</a:t>
            </a:r>
          </a:p>
          <a:p>
            <a:pPr>
              <a:spcBef>
                <a:spcPct val="50000"/>
              </a:spcBef>
            </a:pPr>
            <a:r>
              <a:rPr lang="en-US" sz="3600" dirty="0">
                <a:latin typeface="Arial Black" pitchFamily="-108" charset="0"/>
              </a:rPr>
              <a:t>0</a:t>
            </a:r>
          </a:p>
          <a:p>
            <a:pPr>
              <a:spcBef>
                <a:spcPct val="50000"/>
              </a:spcBef>
            </a:pPr>
            <a:r>
              <a:rPr lang="en-US" sz="3600" dirty="0">
                <a:latin typeface="Arial Black" pitchFamily="-108" charset="0"/>
              </a:rPr>
              <a:t>1</a:t>
            </a:r>
          </a:p>
        </p:txBody>
      </p:sp>
    </p:spTree>
    <p:extLst>
      <p:ext uri="{BB962C8B-B14F-4D97-AF65-F5344CB8AC3E}">
        <p14:creationId xmlns:p14="http://schemas.microsoft.com/office/powerpoint/2010/main" val="369671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Marbury v. Madison</a:t>
            </a:r>
          </a:p>
        </p:txBody>
      </p:sp>
      <p:sp>
        <p:nvSpPr>
          <p:cNvPr id="19459" name="Rectangle 3"/>
          <p:cNvSpPr>
            <a:spLocks noGrp="1" noChangeArrowheads="1"/>
          </p:cNvSpPr>
          <p:nvPr>
            <p:ph type="body" sz="half" idx="1"/>
          </p:nvPr>
        </p:nvSpPr>
        <p:spPr/>
        <p:txBody>
          <a:bodyPr/>
          <a:lstStyle/>
          <a:p>
            <a:pPr algn="ctr">
              <a:lnSpc>
                <a:spcPct val="90000"/>
              </a:lnSpc>
              <a:buFont typeface="Times" charset="0"/>
              <a:buNone/>
            </a:pPr>
            <a:r>
              <a:rPr lang="en-US" sz="4000"/>
              <a:t>	</a:t>
            </a:r>
            <a:r>
              <a:rPr lang="en-US" sz="4400"/>
              <a:t>Before leaving office, Adams worked with his political supporters in Congress…</a:t>
            </a:r>
          </a:p>
        </p:txBody>
      </p:sp>
      <p:pic>
        <p:nvPicPr>
          <p:cNvPr id="19460" name="Picture 4"/>
          <p:cNvPicPr>
            <a:picLocks noGrp="1" noChangeAspect="1" noChangeArrowheads="1"/>
          </p:cNvPicPr>
          <p:nvPr>
            <p:ph type="clipArt" sz="half" idx="2"/>
          </p:nvPr>
        </p:nvPicPr>
        <p:blipFill>
          <a:blip r:embed="rId2" cstate="print"/>
          <a:srcRect/>
          <a:stretch>
            <a:fillRect/>
          </a:stretch>
        </p:blipFill>
        <p:spPr>
          <a:xfrm>
            <a:off x="4951413" y="1828800"/>
            <a:ext cx="34321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Marbury v. Madison</a:t>
            </a:r>
          </a:p>
        </p:txBody>
      </p:sp>
      <p:sp>
        <p:nvSpPr>
          <p:cNvPr id="20483" name="Rectangle 3"/>
          <p:cNvSpPr>
            <a:spLocks noGrp="1" noChangeArrowheads="1"/>
          </p:cNvSpPr>
          <p:nvPr>
            <p:ph type="body" sz="half" idx="1"/>
          </p:nvPr>
        </p:nvSpPr>
        <p:spPr/>
        <p:txBody>
          <a:bodyPr/>
          <a:lstStyle/>
          <a:p>
            <a:pPr algn="ctr">
              <a:lnSpc>
                <a:spcPct val="90000"/>
              </a:lnSpc>
              <a:buFont typeface="Times" charset="0"/>
              <a:buNone/>
            </a:pPr>
            <a:r>
              <a:rPr lang="en-US" sz="4000"/>
              <a:t>	</a:t>
            </a:r>
            <a:r>
              <a:rPr lang="en-US" sz="4400"/>
              <a:t>…to keep control of the federal courts and as many other offices as possible.</a:t>
            </a:r>
          </a:p>
        </p:txBody>
      </p:sp>
      <p:pic>
        <p:nvPicPr>
          <p:cNvPr id="20484" name="Picture 4"/>
          <p:cNvPicPr>
            <a:picLocks noGrp="1" noChangeAspect="1" noChangeArrowheads="1"/>
          </p:cNvPicPr>
          <p:nvPr>
            <p:ph type="clipArt" sz="half" idx="2"/>
          </p:nvPr>
        </p:nvPicPr>
        <p:blipFill>
          <a:blip r:embed="rId2" cstate="print"/>
          <a:srcRect/>
          <a:stretch>
            <a:fillRect/>
          </a:stretch>
        </p:blipFill>
        <p:spPr>
          <a:xfrm>
            <a:off x="4951413" y="1828800"/>
            <a:ext cx="34321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Marbury v. Madison</a:t>
            </a:r>
          </a:p>
        </p:txBody>
      </p:sp>
      <p:sp>
        <p:nvSpPr>
          <p:cNvPr id="21507" name="Rectangle 3"/>
          <p:cNvSpPr>
            <a:spLocks noGrp="1" noChangeArrowheads="1"/>
          </p:cNvSpPr>
          <p:nvPr>
            <p:ph type="body" sz="half" idx="1"/>
          </p:nvPr>
        </p:nvSpPr>
        <p:spPr>
          <a:xfrm>
            <a:off x="457200" y="1828800"/>
            <a:ext cx="8305800" cy="4419600"/>
          </a:xfrm>
        </p:spPr>
        <p:txBody>
          <a:bodyPr/>
          <a:lstStyle/>
          <a:p>
            <a:pPr>
              <a:buFont typeface="Times" charset="0"/>
              <a:buNone/>
            </a:pPr>
            <a:endParaRPr lang="en-US" sz="4800"/>
          </a:p>
          <a:p>
            <a:pPr algn="ctr">
              <a:buFont typeface="Times" charset="0"/>
              <a:buNone/>
            </a:pPr>
            <a:endParaRPr lang="en-US" sz="4800"/>
          </a:p>
          <a:p>
            <a:pPr algn="ctr">
              <a:buFont typeface="Times" charset="0"/>
              <a:buNone/>
            </a:pPr>
            <a:r>
              <a:rPr lang="en-US" sz="4800"/>
              <a:t>How do you think he did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wipe(left)">
                                      <p:cBhvr>
                                        <p:cTn id="7"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Marbury v. Madison</a:t>
            </a:r>
          </a:p>
        </p:txBody>
      </p:sp>
      <p:sp>
        <p:nvSpPr>
          <p:cNvPr id="22531"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000"/>
              <a:t>	</a:t>
            </a:r>
            <a:r>
              <a:rPr lang="en-US" sz="4400"/>
              <a:t>At the “eleventh hour,” Adams appointed (and the Senate confirmed)…</a:t>
            </a:r>
          </a:p>
        </p:txBody>
      </p:sp>
      <p:pic>
        <p:nvPicPr>
          <p:cNvPr id="22535" name="Picture 7"/>
          <p:cNvPicPr>
            <a:picLocks noGrp="1" noChangeAspect="1" noChangeArrowheads="1"/>
          </p:cNvPicPr>
          <p:nvPr>
            <p:ph type="clipArt" sz="half" idx="2"/>
          </p:nvPr>
        </p:nvPicPr>
        <p:blipFill>
          <a:blip r:embed="rId2" cstate="print"/>
          <a:srcRect/>
          <a:stretch>
            <a:fillRect/>
          </a:stretch>
        </p:blipFill>
        <p:spPr>
          <a:xfrm>
            <a:off x="1106488" y="1752600"/>
            <a:ext cx="319722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Marbury v. Madison</a:t>
            </a:r>
          </a:p>
        </p:txBody>
      </p:sp>
      <p:sp>
        <p:nvSpPr>
          <p:cNvPr id="23555"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…all 16 federal circuit court judges provided for in the Judiciary Act of 1801.</a:t>
            </a:r>
          </a:p>
        </p:txBody>
      </p:sp>
      <p:pic>
        <p:nvPicPr>
          <p:cNvPr id="23556" name="Picture 4"/>
          <p:cNvPicPr>
            <a:picLocks noGrp="1" noChangeAspect="1" noChangeArrowheads="1"/>
          </p:cNvPicPr>
          <p:nvPr>
            <p:ph type="clipArt" sz="half" idx="2"/>
          </p:nvPr>
        </p:nvPicPr>
        <p:blipFill>
          <a:blip r:embed="rId2" cstate="print"/>
          <a:srcRect/>
          <a:stretch>
            <a:fillRect/>
          </a:stretch>
        </p:blipFill>
        <p:spPr>
          <a:xfrm>
            <a:off x="1106488" y="1752600"/>
            <a:ext cx="319722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Marbury v. Madison</a:t>
            </a:r>
          </a:p>
        </p:txBody>
      </p:sp>
      <p:sp>
        <p:nvSpPr>
          <p:cNvPr id="25603"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Their objective was to fill all judicial positions with Federalist friends.</a:t>
            </a:r>
          </a:p>
        </p:txBody>
      </p:sp>
      <p:pic>
        <p:nvPicPr>
          <p:cNvPr id="25604" name="Picture 4"/>
          <p:cNvPicPr>
            <a:picLocks noGrp="1" noChangeAspect="1" noChangeArrowheads="1"/>
          </p:cNvPicPr>
          <p:nvPr>
            <p:ph type="clipArt" sz="half" idx="2"/>
          </p:nvPr>
        </p:nvPicPr>
        <p:blipFill>
          <a:blip r:embed="rId2" cstate="print"/>
          <a:srcRect/>
          <a:stretch>
            <a:fillRect/>
          </a:stretch>
        </p:blipFill>
        <p:spPr>
          <a:xfrm>
            <a:off x="1106488" y="1752600"/>
            <a:ext cx="319722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Marbury v. Madison</a:t>
            </a:r>
          </a:p>
        </p:txBody>
      </p:sp>
      <p:sp>
        <p:nvSpPr>
          <p:cNvPr id="26627"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That way the Federalists would maintain control over the judiciary.</a:t>
            </a:r>
          </a:p>
        </p:txBody>
      </p:sp>
      <p:pic>
        <p:nvPicPr>
          <p:cNvPr id="26628" name="Picture 4"/>
          <p:cNvPicPr>
            <a:picLocks noGrp="1" noChangeAspect="1" noChangeArrowheads="1"/>
          </p:cNvPicPr>
          <p:nvPr>
            <p:ph type="clipArt" sz="half" idx="2"/>
          </p:nvPr>
        </p:nvPicPr>
        <p:blipFill>
          <a:blip r:embed="rId2" cstate="print"/>
          <a:srcRect/>
          <a:stretch>
            <a:fillRect/>
          </a:stretch>
        </p:blipFill>
        <p:spPr>
          <a:xfrm>
            <a:off x="1106488" y="1752600"/>
            <a:ext cx="319722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Marbury v. Madison</a:t>
            </a:r>
          </a:p>
        </p:txBody>
      </p:sp>
      <p:sp>
        <p:nvSpPr>
          <p:cNvPr id="29699" name="Rectangle 3"/>
          <p:cNvSpPr>
            <a:spLocks noGrp="1" noChangeArrowheads="1"/>
          </p:cNvSpPr>
          <p:nvPr>
            <p:ph type="body" sz="half" idx="1"/>
          </p:nvPr>
        </p:nvSpPr>
        <p:spPr>
          <a:xfrm>
            <a:off x="457200" y="1828800"/>
            <a:ext cx="4191000" cy="4343400"/>
          </a:xfrm>
        </p:spPr>
        <p:txBody>
          <a:bodyPr/>
          <a:lstStyle/>
          <a:p>
            <a:pPr algn="ctr">
              <a:lnSpc>
                <a:spcPct val="90000"/>
              </a:lnSpc>
              <a:buFont typeface="Times" charset="0"/>
              <a:buNone/>
            </a:pPr>
            <a:r>
              <a:rPr lang="en-US" sz="4400"/>
              <a:t>	On his last night in office, Adams was busily signing off on judicial appointments.</a:t>
            </a:r>
          </a:p>
        </p:txBody>
      </p:sp>
      <p:pic>
        <p:nvPicPr>
          <p:cNvPr id="29703" name="Picture 7"/>
          <p:cNvPicPr>
            <a:picLocks noGrp="1" noChangeAspect="1" noChangeArrowheads="1"/>
          </p:cNvPicPr>
          <p:nvPr>
            <p:ph type="clipArt" sz="half" idx="2"/>
          </p:nvPr>
        </p:nvPicPr>
        <p:blipFill>
          <a:blip r:embed="rId2" cstate="print"/>
          <a:srcRect/>
          <a:stretch>
            <a:fillRect/>
          </a:stretch>
        </p:blipFill>
        <p:spPr>
          <a:xfrm>
            <a:off x="4856163" y="1828800"/>
            <a:ext cx="36226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Marbury v. Madison</a:t>
            </a:r>
          </a:p>
        </p:txBody>
      </p:sp>
      <p:sp>
        <p:nvSpPr>
          <p:cNvPr id="30723" name="Rectangle 3"/>
          <p:cNvSpPr>
            <a:spLocks noGrp="1" noChangeArrowheads="1"/>
          </p:cNvSpPr>
          <p:nvPr>
            <p:ph type="body" sz="half" idx="1"/>
          </p:nvPr>
        </p:nvSpPr>
        <p:spPr>
          <a:xfrm>
            <a:off x="457200" y="1828800"/>
            <a:ext cx="4191000" cy="4343400"/>
          </a:xfrm>
        </p:spPr>
        <p:txBody>
          <a:bodyPr/>
          <a:lstStyle/>
          <a:p>
            <a:pPr algn="ctr">
              <a:lnSpc>
                <a:spcPct val="90000"/>
              </a:lnSpc>
              <a:buFont typeface="Times" charset="0"/>
              <a:buNone/>
            </a:pPr>
            <a:endParaRPr lang="en-US" sz="4400"/>
          </a:p>
          <a:p>
            <a:pPr algn="ctr">
              <a:lnSpc>
                <a:spcPct val="90000"/>
              </a:lnSpc>
              <a:buFont typeface="Times" charset="0"/>
              <a:buNone/>
            </a:pPr>
            <a:r>
              <a:rPr lang="en-US" sz="4400"/>
              <a:t>These were the so-called “midnight judges.”</a:t>
            </a:r>
          </a:p>
        </p:txBody>
      </p:sp>
      <p:pic>
        <p:nvPicPr>
          <p:cNvPr id="30727" name="Picture 7"/>
          <p:cNvPicPr>
            <a:picLocks noGrp="1" noChangeAspect="1" noChangeArrowheads="1"/>
          </p:cNvPicPr>
          <p:nvPr>
            <p:ph type="clipArt" sz="half" idx="2"/>
          </p:nvPr>
        </p:nvPicPr>
        <p:blipFill>
          <a:blip r:embed="rId2" cstate="print"/>
          <a:srcRect/>
          <a:stretch>
            <a:fillRect/>
          </a:stretch>
        </p:blipFill>
        <p:spPr>
          <a:xfrm>
            <a:off x="4648200" y="2482850"/>
            <a:ext cx="4038600" cy="30353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500"/>
                                        <p:tgtEl>
                                          <p:spTgt spid="30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Marbury v. Madison</a:t>
            </a:r>
          </a:p>
        </p:txBody>
      </p:sp>
      <p:sp>
        <p:nvSpPr>
          <p:cNvPr id="33795" name="Rectangle 3"/>
          <p:cNvSpPr>
            <a:spLocks noGrp="1" noChangeArrowheads="1"/>
          </p:cNvSpPr>
          <p:nvPr>
            <p:ph type="body" sz="half" idx="1"/>
          </p:nvPr>
        </p:nvSpPr>
        <p:spPr>
          <a:xfrm>
            <a:off x="457200" y="1828800"/>
            <a:ext cx="8305800" cy="4419600"/>
          </a:xfrm>
        </p:spPr>
        <p:txBody>
          <a:bodyPr/>
          <a:lstStyle/>
          <a:p>
            <a:pPr>
              <a:buFont typeface="Times" charset="0"/>
              <a:buNone/>
            </a:pPr>
            <a:endParaRPr lang="en-US" sz="4800"/>
          </a:p>
          <a:p>
            <a:pPr algn="ctr">
              <a:buFont typeface="Times" charset="0"/>
              <a:buNone/>
            </a:pPr>
            <a:r>
              <a:rPr lang="en-US" sz="4800"/>
              <a:t>And who was responsible for delivering the signed commissions?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wipe(left)">
                                      <p:cBhvr>
                                        <p:cTn id="7" dur="5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US" b="1" dirty="0" smtClean="0">
                <a:solidFill>
                  <a:schemeClr val="bg1"/>
                </a:solidFill>
              </a:rPr>
              <a:t>Background</a:t>
            </a:r>
            <a:endParaRPr lang="en-US" b="1" dirty="0">
              <a:solidFill>
                <a:schemeClr val="bg1"/>
              </a:solidFill>
            </a:endParaRPr>
          </a:p>
        </p:txBody>
      </p:sp>
      <p:sp>
        <p:nvSpPr>
          <p:cNvPr id="41987" name="Rectangle 3"/>
          <p:cNvSpPr>
            <a:spLocks noGrp="1" noChangeArrowheads="1"/>
          </p:cNvSpPr>
          <p:nvPr>
            <p:ph sz="half" idx="1"/>
          </p:nvPr>
        </p:nvSpPr>
        <p:spPr>
          <a:xfrm>
            <a:off x="762000" y="2209800"/>
            <a:ext cx="8382000" cy="4027512"/>
          </a:xfrm>
        </p:spPr>
        <p:txBody>
          <a:bodyPr>
            <a:noAutofit/>
          </a:bodyPr>
          <a:lstStyle/>
          <a:p>
            <a:r>
              <a:rPr lang="en-US" b="1" dirty="0" smtClean="0">
                <a:solidFill>
                  <a:schemeClr val="bg2"/>
                </a:solidFill>
                <a:latin typeface="Arial" pitchFamily="-108" charset="0"/>
              </a:rPr>
              <a:t>Served in the Revolutionary Army for four years and suffered through Valley Forge with George Washington, whom he adored.</a:t>
            </a:r>
          </a:p>
          <a:p>
            <a:r>
              <a:rPr lang="en-US" b="1" dirty="0" smtClean="0">
                <a:solidFill>
                  <a:schemeClr val="bg2"/>
                </a:solidFill>
                <a:latin typeface="Arial" pitchFamily="-108" charset="0"/>
              </a:rPr>
              <a:t>Served in the Virginia legislature (1783-89) when Virginia planters refused to pay their debts to English merchants.</a:t>
            </a:r>
          </a:p>
          <a:p>
            <a:r>
              <a:rPr lang="en-US" b="1" dirty="0" smtClean="0">
                <a:solidFill>
                  <a:schemeClr val="bg2"/>
                </a:solidFill>
                <a:latin typeface="Arial" pitchFamily="-108" charset="0"/>
              </a:rPr>
              <a:t>Served in VA legislature when Daniel Shays led his rebellion, the country experienced economic depression and European disrespect</a:t>
            </a:r>
          </a:p>
        </p:txBody>
      </p:sp>
      <p:pic>
        <p:nvPicPr>
          <p:cNvPr id="8" name="Content Placeholder 7" descr="John Marshall Statue.jpg"/>
          <p:cNvPicPr>
            <a:picLocks noGrp="1" noChangeAspect="1"/>
          </p:cNvPicPr>
          <p:nvPr>
            <p:ph sz="half" idx="2"/>
          </p:nvPr>
        </p:nvPicPr>
        <p:blipFill>
          <a:blip r:embed="rId2"/>
          <a:srcRect t="-32126" b="-32126"/>
          <a:stretch>
            <a:fillRect/>
          </a:stretch>
        </p:blipFill>
        <p:spPr>
          <a:xfrm>
            <a:off x="5791200" y="-533400"/>
            <a:ext cx="2971800" cy="3398738"/>
          </a:xfrm>
        </p:spPr>
      </p:pic>
      <p:sp>
        <p:nvSpPr>
          <p:cNvPr id="41988" name="Text Box 4"/>
          <p:cNvSpPr txBox="1">
            <a:spLocks noChangeArrowheads="1"/>
          </p:cNvSpPr>
          <p:nvPr/>
        </p:nvSpPr>
        <p:spPr bwMode="auto">
          <a:xfrm>
            <a:off x="2057400" y="4495800"/>
            <a:ext cx="6705600" cy="336550"/>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kumimoji="0" lang="en-US" sz="1600">
              <a:solidFill>
                <a:srgbClr val="000000"/>
              </a:solidFill>
              <a:latin typeface="Arial" pitchFamily="-108" charset="0"/>
            </a:endParaRPr>
          </a:p>
        </p:txBody>
      </p:sp>
    </p:spTree>
    <p:extLst>
      <p:ext uri="{BB962C8B-B14F-4D97-AF65-F5344CB8AC3E}">
        <p14:creationId xmlns:p14="http://schemas.microsoft.com/office/powerpoint/2010/main" val="23149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Marbury v. Madison</a:t>
            </a:r>
          </a:p>
        </p:txBody>
      </p:sp>
      <p:sp>
        <p:nvSpPr>
          <p:cNvPr id="34819" name="Rectangle 3"/>
          <p:cNvSpPr>
            <a:spLocks noGrp="1" noChangeArrowheads="1"/>
          </p:cNvSpPr>
          <p:nvPr>
            <p:ph type="body" sz="half" idx="1"/>
          </p:nvPr>
        </p:nvSpPr>
        <p:spPr/>
        <p:txBody>
          <a:bodyPr/>
          <a:lstStyle/>
          <a:p>
            <a:pPr algn="ctr">
              <a:lnSpc>
                <a:spcPct val="90000"/>
              </a:lnSpc>
              <a:buFont typeface="Times" charset="0"/>
              <a:buNone/>
            </a:pPr>
            <a:endParaRPr lang="en-US" sz="4000"/>
          </a:p>
          <a:p>
            <a:pPr algn="ctr">
              <a:lnSpc>
                <a:spcPct val="90000"/>
              </a:lnSpc>
              <a:buFont typeface="Times" charset="0"/>
              <a:buNone/>
            </a:pPr>
            <a:r>
              <a:rPr lang="en-US" sz="4000"/>
              <a:t>	John </a:t>
            </a:r>
            <a:r>
              <a:rPr lang="en-US" sz="4400"/>
              <a:t>Adams’s Secretary of State, John Marshall, a Federalist</a:t>
            </a:r>
          </a:p>
        </p:txBody>
      </p:sp>
      <p:pic>
        <p:nvPicPr>
          <p:cNvPr id="34826" name="Picture 10"/>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wipe(left)">
                                      <p:cBhvr>
                                        <p:cTn id="7"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Marbury v. Madison</a:t>
            </a:r>
          </a:p>
        </p:txBody>
      </p:sp>
      <p:sp>
        <p:nvSpPr>
          <p:cNvPr id="31747"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000"/>
              <a:t>William Marbury was one of the 42 justices of the peace appointed to the District of Columbia.</a:t>
            </a:r>
          </a:p>
        </p:txBody>
      </p:sp>
      <p:pic>
        <p:nvPicPr>
          <p:cNvPr id="31752" name="Picture 8"/>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Marbury v. Madison</a:t>
            </a:r>
          </a:p>
        </p:txBody>
      </p:sp>
      <p:sp>
        <p:nvSpPr>
          <p:cNvPr id="35843"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Unfortunately, Marbury’s appointment was among a few that were signed and sealed…</a:t>
            </a:r>
          </a:p>
        </p:txBody>
      </p:sp>
      <p:pic>
        <p:nvPicPr>
          <p:cNvPr id="35844" name="Picture 4"/>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Marbury v. Madison</a:t>
            </a:r>
          </a:p>
        </p:txBody>
      </p:sp>
      <p:sp>
        <p:nvSpPr>
          <p:cNvPr id="36867"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…but never delivered before Adams’s term came to an end.</a:t>
            </a:r>
          </a:p>
        </p:txBody>
      </p:sp>
      <p:pic>
        <p:nvPicPr>
          <p:cNvPr id="36868" name="Picture 4"/>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Marbury v. Madison</a:t>
            </a:r>
          </a:p>
        </p:txBody>
      </p:sp>
      <p:sp>
        <p:nvSpPr>
          <p:cNvPr id="37891" name="Rectangle 3"/>
          <p:cNvSpPr>
            <a:spLocks noGrp="1" noChangeArrowheads="1"/>
          </p:cNvSpPr>
          <p:nvPr>
            <p:ph type="body" sz="half" idx="1"/>
          </p:nvPr>
        </p:nvSpPr>
        <p:spPr/>
        <p:txBody>
          <a:bodyPr/>
          <a:lstStyle/>
          <a:p>
            <a:pPr algn="ctr">
              <a:lnSpc>
                <a:spcPct val="90000"/>
              </a:lnSpc>
              <a:buFont typeface="Times" charset="0"/>
              <a:buNone/>
            </a:pPr>
            <a:r>
              <a:rPr lang="en-US" sz="4000"/>
              <a:t>Meanwhile, John Marshall was appointed as Chief Justice of the Supreme Court.</a:t>
            </a:r>
          </a:p>
        </p:txBody>
      </p:sp>
      <p:pic>
        <p:nvPicPr>
          <p:cNvPr id="37895" name="Picture 7"/>
          <p:cNvPicPr>
            <a:picLocks noGrp="1" noChangeAspect="1" noChangeArrowheads="1"/>
          </p:cNvPicPr>
          <p:nvPr>
            <p:ph type="clipArt" sz="half" idx="2"/>
          </p:nvPr>
        </p:nvPicPr>
        <p:blipFill>
          <a:blip r:embed="rId2" cstate="print"/>
          <a:srcRect/>
          <a:stretch>
            <a:fillRect/>
          </a:stretch>
        </p:blipFill>
        <p:spPr>
          <a:xfrm>
            <a:off x="5041900" y="1828800"/>
            <a:ext cx="32512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Marbury v. Madison</a:t>
            </a:r>
          </a:p>
        </p:txBody>
      </p:sp>
      <p:sp>
        <p:nvSpPr>
          <p:cNvPr id="38915" name="Rectangle 3"/>
          <p:cNvSpPr>
            <a:spLocks noGrp="1" noChangeArrowheads="1"/>
          </p:cNvSpPr>
          <p:nvPr>
            <p:ph type="body" sz="half" idx="1"/>
          </p:nvPr>
        </p:nvSpPr>
        <p:spPr/>
        <p:txBody>
          <a:bodyPr/>
          <a:lstStyle/>
          <a:p>
            <a:pPr algn="ctr">
              <a:lnSpc>
                <a:spcPct val="90000"/>
              </a:lnSpc>
              <a:buFont typeface="Times" charset="0"/>
              <a:buNone/>
            </a:pPr>
            <a:r>
              <a:rPr lang="en-US" sz="3600"/>
              <a:t>	</a:t>
            </a:r>
            <a:r>
              <a:rPr lang="en-US" sz="4000"/>
              <a:t>When Jefferson took office, he refused to recognize Marybury’s appointment…</a:t>
            </a:r>
          </a:p>
        </p:txBody>
      </p:sp>
      <p:pic>
        <p:nvPicPr>
          <p:cNvPr id="38916"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Marbury v. Madison</a:t>
            </a:r>
          </a:p>
        </p:txBody>
      </p:sp>
      <p:sp>
        <p:nvSpPr>
          <p:cNvPr id="39939" name="Rectangle 3"/>
          <p:cNvSpPr>
            <a:spLocks noGrp="1" noChangeArrowheads="1"/>
          </p:cNvSpPr>
          <p:nvPr>
            <p:ph type="body" sz="half" idx="1"/>
          </p:nvPr>
        </p:nvSpPr>
        <p:spPr/>
        <p:txBody>
          <a:bodyPr/>
          <a:lstStyle/>
          <a:p>
            <a:pPr algn="ctr">
              <a:lnSpc>
                <a:spcPct val="90000"/>
              </a:lnSpc>
              <a:buFont typeface="Times" charset="0"/>
              <a:buNone/>
            </a:pPr>
            <a:r>
              <a:rPr lang="en-US"/>
              <a:t>	</a:t>
            </a:r>
          </a:p>
          <a:p>
            <a:pPr algn="ctr">
              <a:lnSpc>
                <a:spcPct val="90000"/>
              </a:lnSpc>
              <a:buFont typeface="Times" charset="0"/>
              <a:buNone/>
            </a:pPr>
            <a:r>
              <a:rPr lang="en-US" sz="3600"/>
              <a:t>…because it was never delivered (and he wanted as few Federalists in the judiciary as possible). </a:t>
            </a:r>
          </a:p>
        </p:txBody>
      </p:sp>
      <p:pic>
        <p:nvPicPr>
          <p:cNvPr id="39940"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Marbury v. Madison</a:t>
            </a:r>
          </a:p>
        </p:txBody>
      </p:sp>
      <p:sp>
        <p:nvSpPr>
          <p:cNvPr id="41987"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000"/>
              <a:t>Meanwhile, Jefferson appointed his friend and fellow Virginian, James Madison…</a:t>
            </a:r>
          </a:p>
        </p:txBody>
      </p:sp>
      <p:pic>
        <p:nvPicPr>
          <p:cNvPr id="41991" name="Picture 7"/>
          <p:cNvPicPr>
            <a:picLocks noGrp="1" noChangeAspect="1" noChangeArrowheads="1"/>
          </p:cNvPicPr>
          <p:nvPr>
            <p:ph type="clipArt" sz="half" idx="2"/>
          </p:nvPr>
        </p:nvPicPr>
        <p:blipFill>
          <a:blip r:embed="rId2" cstate="print"/>
          <a:srcRect/>
          <a:stretch>
            <a:fillRect/>
          </a:stretch>
        </p:blipFill>
        <p:spPr>
          <a:xfrm>
            <a:off x="430213" y="1828800"/>
            <a:ext cx="3938587"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Marbury v. Madison</a:t>
            </a:r>
          </a:p>
        </p:txBody>
      </p:sp>
      <p:sp>
        <p:nvSpPr>
          <p:cNvPr id="43011"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3600"/>
              <a:t>…as Secretary of State.</a:t>
            </a:r>
          </a:p>
          <a:p>
            <a:pPr algn="ctr">
              <a:lnSpc>
                <a:spcPct val="90000"/>
              </a:lnSpc>
              <a:buFont typeface="Times" charset="0"/>
              <a:buNone/>
            </a:pPr>
            <a:r>
              <a:rPr lang="en-US" sz="3600"/>
              <a:t>He also ordered him </a:t>
            </a:r>
            <a:r>
              <a:rPr lang="en-US" sz="3600" i="1"/>
              <a:t>not</a:t>
            </a:r>
            <a:r>
              <a:rPr lang="en-US" sz="3600"/>
              <a:t> to deliver Marbury’s commission.</a:t>
            </a:r>
          </a:p>
        </p:txBody>
      </p:sp>
      <p:pic>
        <p:nvPicPr>
          <p:cNvPr id="43012" name="Picture 4"/>
          <p:cNvPicPr>
            <a:picLocks noGrp="1" noChangeAspect="1" noChangeArrowheads="1"/>
          </p:cNvPicPr>
          <p:nvPr>
            <p:ph type="clipArt" sz="half" idx="2"/>
          </p:nvPr>
        </p:nvPicPr>
        <p:blipFill>
          <a:blip r:embed="rId2" cstate="print"/>
          <a:srcRect/>
          <a:stretch>
            <a:fillRect/>
          </a:stretch>
        </p:blipFill>
        <p:spPr>
          <a:xfrm>
            <a:off x="430213" y="1828800"/>
            <a:ext cx="3938587"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Marbury v. Madison</a:t>
            </a:r>
          </a:p>
        </p:txBody>
      </p:sp>
      <p:sp>
        <p:nvSpPr>
          <p:cNvPr id="48131"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3600"/>
              <a:t>So, Marbury appealed to the Supreme Court for a court order demanding his appointment be delivered to him.</a:t>
            </a:r>
          </a:p>
        </p:txBody>
      </p:sp>
      <p:pic>
        <p:nvPicPr>
          <p:cNvPr id="48132" name="Picture 4"/>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en-US" b="1" dirty="0" smtClean="0">
                <a:solidFill>
                  <a:schemeClr val="bg1"/>
                </a:solidFill>
              </a:rPr>
              <a:t>Background</a:t>
            </a:r>
            <a:endParaRPr lang="en-US" b="1" dirty="0">
              <a:solidFill>
                <a:schemeClr val="bg1"/>
              </a:solidFill>
            </a:endParaRPr>
          </a:p>
        </p:txBody>
      </p:sp>
      <p:sp>
        <p:nvSpPr>
          <p:cNvPr id="41987" name="Rectangle 3"/>
          <p:cNvSpPr>
            <a:spLocks noGrp="1" noChangeArrowheads="1"/>
          </p:cNvSpPr>
          <p:nvPr>
            <p:ph sz="half" idx="1"/>
          </p:nvPr>
        </p:nvSpPr>
        <p:spPr>
          <a:xfrm>
            <a:off x="762000" y="2209800"/>
            <a:ext cx="8074026" cy="4011612"/>
          </a:xfrm>
        </p:spPr>
        <p:txBody>
          <a:bodyPr>
            <a:noAutofit/>
          </a:bodyPr>
          <a:lstStyle/>
          <a:p>
            <a:r>
              <a:rPr lang="en-US" b="1" dirty="0" smtClean="0">
                <a:solidFill>
                  <a:schemeClr val="bg2"/>
                </a:solidFill>
                <a:latin typeface="Arial" pitchFamily="-108" charset="0"/>
              </a:rPr>
              <a:t>Bloody tales of the French Revolution filtered across the Atlantic to America.  Many Americans believed the situation in France had become chaotic.</a:t>
            </a:r>
          </a:p>
          <a:p>
            <a:r>
              <a:rPr lang="en-US" b="1" dirty="0" smtClean="0">
                <a:solidFill>
                  <a:schemeClr val="bg2"/>
                </a:solidFill>
                <a:latin typeface="Arial" pitchFamily="-108" charset="0"/>
              </a:rPr>
              <a:t>President Washington had been attacked because of the Proclamation of Neutrality in 1793, his actions to suppress the Whiskey Rebellion, and his acceptance of the unpopular Jay Treaty</a:t>
            </a:r>
            <a:endParaRPr lang="en-US" b="1" dirty="0">
              <a:solidFill>
                <a:schemeClr val="bg2"/>
              </a:solidFill>
              <a:latin typeface="Arial" pitchFamily="-108" charset="0"/>
            </a:endParaRPr>
          </a:p>
        </p:txBody>
      </p:sp>
      <p:pic>
        <p:nvPicPr>
          <p:cNvPr id="8" name="Content Placeholder 7" descr="John Marshall Statue.jpg"/>
          <p:cNvPicPr>
            <a:picLocks noGrp="1" noChangeAspect="1"/>
          </p:cNvPicPr>
          <p:nvPr>
            <p:ph sz="half" idx="2"/>
          </p:nvPr>
        </p:nvPicPr>
        <p:blipFill>
          <a:blip r:embed="rId2"/>
          <a:srcRect t="-32126" b="-32126"/>
          <a:stretch>
            <a:fillRect/>
          </a:stretch>
        </p:blipFill>
        <p:spPr>
          <a:xfrm>
            <a:off x="5791200" y="-533400"/>
            <a:ext cx="2971800" cy="3398738"/>
          </a:xfrm>
        </p:spPr>
      </p:pic>
      <p:sp>
        <p:nvSpPr>
          <p:cNvPr id="41988" name="Text Box 4"/>
          <p:cNvSpPr txBox="1">
            <a:spLocks noChangeArrowheads="1"/>
          </p:cNvSpPr>
          <p:nvPr/>
        </p:nvSpPr>
        <p:spPr bwMode="auto">
          <a:xfrm>
            <a:off x="2057400" y="4495800"/>
            <a:ext cx="6705600" cy="336550"/>
          </a:xfrm>
          <a:prstGeom prst="rect">
            <a:avLst/>
          </a:prstGeom>
          <a:noFill/>
          <a:ln w="12700" cap="sq">
            <a:noFill/>
            <a:miter lim="800000"/>
            <a:headEnd type="none" w="sm" len="sm"/>
            <a:tailEnd type="none" w="sm" len="sm"/>
          </a:ln>
          <a:effectLst/>
        </p:spPr>
        <p:txBody>
          <a:bodyPr>
            <a:prstTxWarp prst="textNoShape">
              <a:avLst/>
            </a:prstTxWarp>
            <a:spAutoFit/>
          </a:bodyPr>
          <a:lstStyle/>
          <a:p>
            <a:pPr>
              <a:spcBef>
                <a:spcPct val="50000"/>
              </a:spcBef>
            </a:pPr>
            <a:endParaRPr kumimoji="0" lang="en-US" sz="1600">
              <a:solidFill>
                <a:srgbClr val="000000"/>
              </a:solidFill>
              <a:latin typeface="Arial" pitchFamily="-108" charset="0"/>
            </a:endParaRPr>
          </a:p>
        </p:txBody>
      </p:sp>
    </p:spTree>
    <p:extLst>
      <p:ext uri="{BB962C8B-B14F-4D97-AF65-F5344CB8AC3E}">
        <p14:creationId xmlns:p14="http://schemas.microsoft.com/office/powerpoint/2010/main" val="13567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 writ of </a:t>
            </a:r>
            <a:r>
              <a:rPr lang="en-US" i="1"/>
              <a:t>mandamus</a:t>
            </a:r>
            <a:endParaRPr lang="en-US"/>
          </a:p>
        </p:txBody>
      </p:sp>
      <p:sp>
        <p:nvSpPr>
          <p:cNvPr id="49155"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endParaRPr lang="en-US" sz="4400"/>
          </a:p>
          <a:p>
            <a:pPr marL="457200" indent="-457200">
              <a:lnSpc>
                <a:spcPct val="90000"/>
              </a:lnSpc>
              <a:buClr>
                <a:schemeClr val="tx1"/>
              </a:buClr>
              <a:buFont typeface="Wingdings" pitchFamily="2" charset="2"/>
              <a:buChar char="§"/>
            </a:pPr>
            <a:r>
              <a:rPr lang="en-US" sz="4400"/>
              <a:t>A writ of mandamus is an order from a court de-mand-ing that a government official execute his proper duties.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wipe(left)">
                                      <p:cBhvr>
                                        <p:cTn id="7"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Marbury v. Madison</a:t>
            </a:r>
          </a:p>
        </p:txBody>
      </p:sp>
      <p:sp>
        <p:nvSpPr>
          <p:cNvPr id="61443"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endParaRPr lang="en-US" sz="2800"/>
          </a:p>
          <a:p>
            <a:pPr algn="ctr">
              <a:lnSpc>
                <a:spcPct val="90000"/>
              </a:lnSpc>
              <a:buFont typeface="Times" charset="0"/>
              <a:buNone/>
            </a:pPr>
            <a:r>
              <a:rPr lang="en-US" sz="2800"/>
              <a:t>The basis for his appeal was that the Judiciary Act of 1789 gave the Supreme Court the power to order the Secretary of State (Madison) to give Marbury the promised appointment.</a:t>
            </a:r>
          </a:p>
        </p:txBody>
      </p:sp>
      <p:pic>
        <p:nvPicPr>
          <p:cNvPr id="61444" name="Picture 4"/>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Marbury v. Madison</a:t>
            </a:r>
          </a:p>
        </p:txBody>
      </p:sp>
      <p:sp>
        <p:nvSpPr>
          <p:cNvPr id="51203"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a:t>In December, 1801, James Madison was directed by the Supreme Court to show cause why a writ of mandamus should not be issued.</a:t>
            </a:r>
          </a:p>
        </p:txBody>
      </p:sp>
      <p:pic>
        <p:nvPicPr>
          <p:cNvPr id="51204" name="Picture 4"/>
          <p:cNvPicPr>
            <a:picLocks noGrp="1" noChangeAspect="1" noChangeArrowheads="1"/>
          </p:cNvPicPr>
          <p:nvPr>
            <p:ph type="clipArt" sz="half" idx="2"/>
          </p:nvPr>
        </p:nvPicPr>
        <p:blipFill>
          <a:blip r:embed="rId2" cstate="print"/>
          <a:srcRect/>
          <a:stretch>
            <a:fillRect/>
          </a:stretch>
        </p:blipFill>
        <p:spPr>
          <a:xfrm>
            <a:off x="430213" y="1828800"/>
            <a:ext cx="3938587"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Marbury v. Madison</a:t>
            </a:r>
          </a:p>
        </p:txBody>
      </p:sp>
      <p:sp>
        <p:nvSpPr>
          <p:cNvPr id="50179" name="Rectangle 3"/>
          <p:cNvSpPr>
            <a:spLocks noGrp="1" noChangeArrowheads="1"/>
          </p:cNvSpPr>
          <p:nvPr>
            <p:ph type="body" sz="half" idx="1"/>
          </p:nvPr>
        </p:nvSpPr>
        <p:spPr/>
        <p:txBody>
          <a:bodyPr/>
          <a:lstStyle/>
          <a:p>
            <a:pPr algn="ctr">
              <a:lnSpc>
                <a:spcPct val="90000"/>
              </a:lnSpc>
              <a:buFont typeface="Times" charset="0"/>
              <a:buNone/>
            </a:pPr>
            <a:r>
              <a:rPr lang="en-US" sz="2800"/>
              <a:t>	</a:t>
            </a:r>
          </a:p>
          <a:p>
            <a:pPr algn="ctr">
              <a:lnSpc>
                <a:spcPct val="90000"/>
              </a:lnSpc>
              <a:buFont typeface="Times" charset="0"/>
              <a:buNone/>
            </a:pPr>
            <a:r>
              <a:rPr lang="en-US" sz="3600"/>
              <a:t>Jefferson responded by having his Republican friends in Congress revoke the Judiciary Act of 1801.</a:t>
            </a:r>
          </a:p>
        </p:txBody>
      </p:sp>
      <p:pic>
        <p:nvPicPr>
          <p:cNvPr id="50180"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left)">
                                      <p:cBhvr>
                                        <p:cTn id="12"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Marbury v. Madison</a:t>
            </a:r>
          </a:p>
        </p:txBody>
      </p:sp>
      <p:sp>
        <p:nvSpPr>
          <p:cNvPr id="52227" name="Rectangle 3"/>
          <p:cNvSpPr>
            <a:spLocks noGrp="1" noChangeArrowheads="1"/>
          </p:cNvSpPr>
          <p:nvPr>
            <p:ph type="body" sz="half" idx="1"/>
          </p:nvPr>
        </p:nvSpPr>
        <p:spPr/>
        <p:txBody>
          <a:bodyPr/>
          <a:lstStyle/>
          <a:p>
            <a:pPr algn="ctr">
              <a:lnSpc>
                <a:spcPct val="90000"/>
              </a:lnSpc>
              <a:buFont typeface="Times" charset="0"/>
              <a:buNone/>
            </a:pPr>
            <a:r>
              <a:rPr lang="en-US"/>
              <a:t>	</a:t>
            </a:r>
          </a:p>
          <a:p>
            <a:pPr algn="ctr">
              <a:lnSpc>
                <a:spcPct val="90000"/>
              </a:lnSpc>
              <a:buFont typeface="Times" charset="0"/>
              <a:buNone/>
            </a:pPr>
            <a:r>
              <a:rPr lang="en-US" sz="4000"/>
              <a:t>In so doing, they eliminated the 16 judgeships created by the Act.</a:t>
            </a:r>
          </a:p>
        </p:txBody>
      </p:sp>
      <p:pic>
        <p:nvPicPr>
          <p:cNvPr id="52228"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Marbury v. Madison</a:t>
            </a:r>
          </a:p>
        </p:txBody>
      </p:sp>
      <p:sp>
        <p:nvSpPr>
          <p:cNvPr id="53251" name="Rectangle 3"/>
          <p:cNvSpPr>
            <a:spLocks noGrp="1" noChangeArrowheads="1"/>
          </p:cNvSpPr>
          <p:nvPr>
            <p:ph type="body" sz="half" idx="1"/>
          </p:nvPr>
        </p:nvSpPr>
        <p:spPr/>
        <p:txBody>
          <a:bodyPr/>
          <a:lstStyle/>
          <a:p>
            <a:pPr algn="ctr">
              <a:lnSpc>
                <a:spcPct val="90000"/>
              </a:lnSpc>
              <a:buFont typeface="Times" charset="0"/>
              <a:buNone/>
            </a:pPr>
            <a:r>
              <a:rPr lang="en-US"/>
              <a:t>	</a:t>
            </a:r>
          </a:p>
          <a:p>
            <a:pPr algn="ctr">
              <a:lnSpc>
                <a:spcPct val="90000"/>
              </a:lnSpc>
              <a:buFont typeface="Times" charset="0"/>
              <a:buNone/>
            </a:pPr>
            <a:r>
              <a:rPr lang="en-US" sz="4000"/>
              <a:t>Then the Republican Congress passed the Judiciary Act of 1802.</a:t>
            </a:r>
          </a:p>
        </p:txBody>
      </p:sp>
      <p:pic>
        <p:nvPicPr>
          <p:cNvPr id="53252"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Marbury v. Madison</a:t>
            </a:r>
          </a:p>
        </p:txBody>
      </p:sp>
      <p:sp>
        <p:nvSpPr>
          <p:cNvPr id="54275" name="Rectangle 3"/>
          <p:cNvSpPr>
            <a:spLocks noGrp="1" noChangeArrowheads="1"/>
          </p:cNvSpPr>
          <p:nvPr>
            <p:ph type="body" sz="half" idx="1"/>
          </p:nvPr>
        </p:nvSpPr>
        <p:spPr/>
        <p:txBody>
          <a:bodyPr/>
          <a:lstStyle/>
          <a:p>
            <a:pPr algn="ctr">
              <a:lnSpc>
                <a:spcPct val="90000"/>
              </a:lnSpc>
              <a:buFont typeface="Times" charset="0"/>
              <a:buNone/>
            </a:pPr>
            <a:r>
              <a:rPr lang="en-US"/>
              <a:t>	</a:t>
            </a:r>
          </a:p>
          <a:p>
            <a:pPr algn="ctr">
              <a:lnSpc>
                <a:spcPct val="90000"/>
              </a:lnSpc>
              <a:buFont typeface="Times" charset="0"/>
              <a:buNone/>
            </a:pPr>
            <a:r>
              <a:rPr lang="en-US" sz="4000"/>
              <a:t>This Act established one annual Supreme Court term beginning in February</a:t>
            </a:r>
          </a:p>
        </p:txBody>
      </p:sp>
      <p:pic>
        <p:nvPicPr>
          <p:cNvPr id="54276"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left)">
                                      <p:cBhvr>
                                        <p:cTn id="12" dur="500"/>
                                        <p:tgtEl>
                                          <p:spTgt spid="54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Marbury v. Madison</a:t>
            </a:r>
          </a:p>
        </p:txBody>
      </p:sp>
      <p:sp>
        <p:nvSpPr>
          <p:cNvPr id="55299" name="Rectangle 3"/>
          <p:cNvSpPr>
            <a:spLocks noGrp="1" noChangeArrowheads="1"/>
          </p:cNvSpPr>
          <p:nvPr>
            <p:ph type="body" sz="half" idx="1"/>
          </p:nvPr>
        </p:nvSpPr>
        <p:spPr/>
        <p:txBody>
          <a:bodyPr/>
          <a:lstStyle/>
          <a:p>
            <a:pPr algn="ctr">
              <a:lnSpc>
                <a:spcPct val="90000"/>
              </a:lnSpc>
              <a:buFont typeface="Times" charset="0"/>
              <a:buNone/>
            </a:pPr>
            <a:r>
              <a:rPr lang="en-US" sz="2800"/>
              <a:t>	</a:t>
            </a:r>
          </a:p>
          <a:p>
            <a:pPr algn="ctr">
              <a:lnSpc>
                <a:spcPct val="90000"/>
              </a:lnSpc>
              <a:buFont typeface="Times" charset="0"/>
              <a:buNone/>
            </a:pPr>
            <a:r>
              <a:rPr lang="en-US" sz="3600"/>
              <a:t>The practical effect was to cancel a scheduled June and December term for the Court…</a:t>
            </a:r>
          </a:p>
        </p:txBody>
      </p:sp>
      <p:pic>
        <p:nvPicPr>
          <p:cNvPr id="55300"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Marbury v. Madison</a:t>
            </a:r>
          </a:p>
        </p:txBody>
      </p:sp>
      <p:sp>
        <p:nvSpPr>
          <p:cNvPr id="56323" name="Rectangle 3"/>
          <p:cNvSpPr>
            <a:spLocks noGrp="1" noChangeArrowheads="1"/>
          </p:cNvSpPr>
          <p:nvPr>
            <p:ph type="body" sz="half" idx="1"/>
          </p:nvPr>
        </p:nvSpPr>
        <p:spPr/>
        <p:txBody>
          <a:bodyPr/>
          <a:lstStyle/>
          <a:p>
            <a:pPr algn="ctr">
              <a:lnSpc>
                <a:spcPct val="90000"/>
              </a:lnSpc>
              <a:buFont typeface="Times" charset="0"/>
              <a:buNone/>
            </a:pPr>
            <a:r>
              <a:rPr lang="en-US" sz="2800"/>
              <a:t>	</a:t>
            </a:r>
          </a:p>
          <a:p>
            <a:pPr algn="ctr">
              <a:lnSpc>
                <a:spcPct val="90000"/>
              </a:lnSpc>
              <a:buFont typeface="Times" charset="0"/>
              <a:buNone/>
            </a:pPr>
            <a:r>
              <a:rPr lang="en-US" sz="3600"/>
              <a:t>…putting the Supreme Court out of action for a year and delaying arguments in Marbury’s case.</a:t>
            </a:r>
          </a:p>
        </p:txBody>
      </p:sp>
      <p:pic>
        <p:nvPicPr>
          <p:cNvPr id="56324"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Marbury v. Madison</a:t>
            </a:r>
          </a:p>
        </p:txBody>
      </p:sp>
      <p:sp>
        <p:nvSpPr>
          <p:cNvPr id="47107" name="Rectangle 3"/>
          <p:cNvSpPr>
            <a:spLocks noGrp="1" noChangeArrowheads="1"/>
          </p:cNvSpPr>
          <p:nvPr>
            <p:ph type="body" sz="half" idx="1"/>
          </p:nvPr>
        </p:nvSpPr>
        <p:spPr>
          <a:xfrm>
            <a:off x="4648200" y="1828800"/>
            <a:ext cx="4038600" cy="4343400"/>
          </a:xfrm>
        </p:spPr>
        <p:txBody>
          <a:bodyPr/>
          <a:lstStyle/>
          <a:p>
            <a:pPr algn="ctr">
              <a:lnSpc>
                <a:spcPct val="90000"/>
              </a:lnSpc>
              <a:buFont typeface="Times" charset="0"/>
              <a:buNone/>
            </a:pPr>
            <a:r>
              <a:rPr lang="en-US" sz="4400"/>
              <a:t>Poor William Marbury waited two years and still did not receive his appointment.</a:t>
            </a:r>
          </a:p>
        </p:txBody>
      </p:sp>
      <p:pic>
        <p:nvPicPr>
          <p:cNvPr id="47108" name="Picture 4"/>
          <p:cNvPicPr>
            <a:picLocks noGrp="1" noChangeAspect="1" noChangeArrowheads="1"/>
          </p:cNvPicPr>
          <p:nvPr>
            <p:ph type="clipArt" sz="half" idx="2"/>
          </p:nvPr>
        </p:nvPicPr>
        <p:blipFill>
          <a:blip r:embed="rId2" cstate="print"/>
          <a:srcRect/>
          <a:stretch>
            <a:fillRect/>
          </a:stretch>
        </p:blipFill>
        <p:spPr>
          <a:xfrm>
            <a:off x="722313" y="1828800"/>
            <a:ext cx="33559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Marbury v. Madison</a:t>
            </a:r>
          </a:p>
        </p:txBody>
      </p:sp>
      <p:sp>
        <p:nvSpPr>
          <p:cNvPr id="10243" name="Rectangle 3"/>
          <p:cNvSpPr>
            <a:spLocks noGrp="1" noChangeArrowheads="1"/>
          </p:cNvSpPr>
          <p:nvPr>
            <p:ph type="body" sz="half" idx="1"/>
          </p:nvPr>
        </p:nvSpPr>
        <p:spPr/>
        <p:txBody>
          <a:bodyPr/>
          <a:lstStyle/>
          <a:p>
            <a:endParaRPr lang="en-US" sz="2800"/>
          </a:p>
        </p:txBody>
      </p:sp>
      <p:pic>
        <p:nvPicPr>
          <p:cNvPr id="10245" name="Picture 5"/>
          <p:cNvPicPr>
            <a:picLocks noChangeAspect="1" noChangeArrowheads="1"/>
          </p:cNvPicPr>
          <p:nvPr/>
        </p:nvPicPr>
        <p:blipFill>
          <a:blip r:embed="rId2" cstate="print"/>
          <a:srcRect/>
          <a:stretch>
            <a:fillRect/>
          </a:stretch>
        </p:blipFill>
        <p:spPr bwMode="auto">
          <a:xfrm>
            <a:off x="838200" y="1828800"/>
            <a:ext cx="3355975" cy="4343400"/>
          </a:xfrm>
          <a:prstGeom prst="rect">
            <a:avLst/>
          </a:prstGeom>
          <a:noFill/>
        </p:spPr>
      </p:pic>
      <p:pic>
        <p:nvPicPr>
          <p:cNvPr id="10247" name="Picture 7"/>
          <p:cNvPicPr>
            <a:picLocks noGrp="1" noChangeAspect="1" noChangeArrowheads="1"/>
          </p:cNvPicPr>
          <p:nvPr>
            <p:ph type="clipArt" sz="half" idx="2"/>
          </p:nvPr>
        </p:nvPicPr>
        <p:blipFill>
          <a:blip r:embed="rId3" cstate="print"/>
          <a:srcRect/>
          <a:stretch>
            <a:fillRect/>
          </a:stretch>
        </p:blipFill>
        <p:spPr>
          <a:xfrm>
            <a:off x="4935538" y="1828800"/>
            <a:ext cx="3462337"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left)">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dissolve">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47"/>
                                        </p:tgtEl>
                                        <p:attrNameLst>
                                          <p:attrName>style.visibility</p:attrName>
                                        </p:attrNameLst>
                                      </p:cBhvr>
                                      <p:to>
                                        <p:strVal val="visible"/>
                                      </p:to>
                                    </p:set>
                                    <p:animEffect transition="in" filter="dissolve">
                                      <p:cBhvr>
                                        <p:cTn id="17"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The Court faced a dilemma…</a:t>
            </a:r>
          </a:p>
        </p:txBody>
      </p:sp>
      <p:sp>
        <p:nvSpPr>
          <p:cNvPr id="57347"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endParaRPr lang="en-US" sz="4000"/>
          </a:p>
          <a:p>
            <a:pPr marL="457200" indent="-457200">
              <a:lnSpc>
                <a:spcPct val="90000"/>
              </a:lnSpc>
              <a:buClr>
                <a:schemeClr val="tx1"/>
              </a:buClr>
              <a:buFont typeface="Wingdings" pitchFamily="2" charset="2"/>
              <a:buChar char="§"/>
            </a:pPr>
            <a:r>
              <a:rPr lang="en-US" sz="4000"/>
              <a:t>The Jefferson administration declared Adams’s justices of the peace for DC invalid.</a:t>
            </a:r>
          </a:p>
          <a:p>
            <a:pPr marL="457200" indent="-457200">
              <a:lnSpc>
                <a:spcPct val="90000"/>
              </a:lnSpc>
              <a:buClr>
                <a:schemeClr val="tx1"/>
              </a:buClr>
              <a:buFont typeface="Wingdings" pitchFamily="2" charset="2"/>
              <a:buChar char="§"/>
            </a:pPr>
            <a:r>
              <a:rPr lang="en-US" sz="4000"/>
              <a:t>They would probably refuse to recognize a Court order to deliver Marbury’s commission.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wipe(left)">
                                      <p:cBhvr>
                                        <p:cTn id="7" dur="500"/>
                                        <p:tgtEl>
                                          <p:spTgt spid="57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wipe(left)">
                                      <p:cBhvr>
                                        <p:cTn id="1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The Court faced a dilemma…</a:t>
            </a:r>
          </a:p>
        </p:txBody>
      </p:sp>
      <p:sp>
        <p:nvSpPr>
          <p:cNvPr id="58371"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endParaRPr lang="en-US" sz="3600"/>
          </a:p>
          <a:p>
            <a:pPr marL="457200" indent="-457200">
              <a:lnSpc>
                <a:spcPct val="90000"/>
              </a:lnSpc>
              <a:buClr>
                <a:schemeClr val="tx1"/>
              </a:buClr>
              <a:buFont typeface="Wingdings" pitchFamily="2" charset="2"/>
              <a:buChar char="§"/>
            </a:pPr>
            <a:r>
              <a:rPr lang="en-US" sz="3600"/>
              <a:t>It also faced a Congress hostile to a Federalist-dominated judicial branch.</a:t>
            </a:r>
          </a:p>
          <a:p>
            <a:pPr marL="457200" indent="-457200">
              <a:lnSpc>
                <a:spcPct val="90000"/>
              </a:lnSpc>
              <a:buClr>
                <a:schemeClr val="tx1"/>
              </a:buClr>
              <a:buFont typeface="Wingdings" pitchFamily="2" charset="2"/>
              <a:buChar char="§"/>
            </a:pPr>
            <a:r>
              <a:rPr lang="en-US" sz="3600"/>
              <a:t>The Court, the weakest of the three branches, could essentially destroy itself by choosing the wrong course of action.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left)">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wipe(left)">
                                      <p:cBhvr>
                                        <p:cTn id="12"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The Court faced a dilemma…</a:t>
            </a:r>
          </a:p>
        </p:txBody>
      </p:sp>
      <p:sp>
        <p:nvSpPr>
          <p:cNvPr id="59395"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endParaRPr lang="en-US" sz="3600"/>
          </a:p>
          <a:p>
            <a:pPr marL="457200" indent="-457200">
              <a:lnSpc>
                <a:spcPct val="90000"/>
              </a:lnSpc>
              <a:buClr>
                <a:schemeClr val="tx1"/>
              </a:buClr>
              <a:buFont typeface="Wingdings" pitchFamily="2" charset="2"/>
              <a:buChar char="§"/>
            </a:pPr>
            <a:r>
              <a:rPr lang="en-US" sz="3600"/>
              <a:t>If it ruled in Marbury’s favor, it would show its weakness by issuing an order that the executive branch would ignore.</a:t>
            </a:r>
          </a:p>
          <a:p>
            <a:pPr marL="457200" indent="-457200">
              <a:lnSpc>
                <a:spcPct val="90000"/>
              </a:lnSpc>
              <a:buClr>
                <a:schemeClr val="tx1"/>
              </a:buClr>
              <a:buFont typeface="Wingdings" pitchFamily="2" charset="2"/>
              <a:buChar char="§"/>
            </a:pPr>
            <a:r>
              <a:rPr lang="en-US" sz="3600"/>
              <a:t>If it denied Marbury’s claim, it would risk the appearance of “giving in” to Congress’s threatened power.</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left)">
                                      <p:cBhvr>
                                        <p:cTn id="7" dur="500"/>
                                        <p:tgtEl>
                                          <p:spTgt spid="59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left)">
                                      <p:cBhvr>
                                        <p:cTn id="12"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Marbury v. Madison</a:t>
            </a:r>
          </a:p>
        </p:txBody>
      </p:sp>
      <p:sp>
        <p:nvSpPr>
          <p:cNvPr id="60419" name="Rectangle 3"/>
          <p:cNvSpPr>
            <a:spLocks noGrp="1" noChangeArrowheads="1"/>
          </p:cNvSpPr>
          <p:nvPr>
            <p:ph type="body" sz="half" idx="1"/>
          </p:nvPr>
        </p:nvSpPr>
        <p:spPr/>
        <p:txBody>
          <a:bodyPr/>
          <a:lstStyle/>
          <a:p>
            <a:pPr algn="ctr">
              <a:lnSpc>
                <a:spcPct val="90000"/>
              </a:lnSpc>
              <a:buFont typeface="Times" charset="0"/>
              <a:buNone/>
            </a:pPr>
            <a:endParaRPr lang="en-US" sz="3600"/>
          </a:p>
          <a:p>
            <a:pPr algn="ctr">
              <a:lnSpc>
                <a:spcPct val="90000"/>
              </a:lnSpc>
              <a:buFont typeface="Times" charset="0"/>
              <a:buNone/>
            </a:pPr>
            <a:r>
              <a:rPr lang="en-US" sz="3600"/>
              <a:t>	Enter John Marshall, Chief Justice of the Supreme Court, Federalist and</a:t>
            </a:r>
          </a:p>
          <a:p>
            <a:pPr algn="ctr">
              <a:lnSpc>
                <a:spcPct val="90000"/>
              </a:lnSpc>
              <a:buFont typeface="Times" charset="0"/>
              <a:buNone/>
            </a:pPr>
            <a:r>
              <a:rPr lang="en-US" sz="3600"/>
              <a:t>…a very shrewd man.</a:t>
            </a:r>
            <a:endParaRPr lang="en-US" sz="4000"/>
          </a:p>
        </p:txBody>
      </p:sp>
      <p:pic>
        <p:nvPicPr>
          <p:cNvPr id="60420"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Marbury v. Madison</a:t>
            </a:r>
          </a:p>
        </p:txBody>
      </p:sp>
      <p:sp>
        <p:nvSpPr>
          <p:cNvPr id="62467" name="Rectangle 3"/>
          <p:cNvSpPr>
            <a:spLocks noGrp="1" noChangeArrowheads="1"/>
          </p:cNvSpPr>
          <p:nvPr>
            <p:ph type="body" sz="half" idx="1"/>
          </p:nvPr>
        </p:nvSpPr>
        <p:spPr/>
        <p:txBody>
          <a:bodyPr/>
          <a:lstStyle/>
          <a:p>
            <a:pPr algn="ctr">
              <a:lnSpc>
                <a:spcPct val="90000"/>
              </a:lnSpc>
              <a:buFont typeface="Times" charset="0"/>
              <a:buNone/>
            </a:pPr>
            <a:endParaRPr lang="en-US" sz="3600"/>
          </a:p>
          <a:p>
            <a:pPr algn="ctr">
              <a:lnSpc>
                <a:spcPct val="90000"/>
              </a:lnSpc>
              <a:buFont typeface="Times" charset="0"/>
              <a:buNone/>
            </a:pPr>
            <a:r>
              <a:rPr lang="en-US" sz="3600"/>
              <a:t>	The case went to the Supreme Court in February, 1803.</a:t>
            </a:r>
            <a:endParaRPr lang="en-US" sz="4000"/>
          </a:p>
        </p:txBody>
      </p:sp>
      <p:pic>
        <p:nvPicPr>
          <p:cNvPr id="62468"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wipe(left)">
                                      <p:cBhvr>
                                        <p:cTn id="7" dur="500"/>
                                        <p:tgtEl>
                                          <p:spTgt spid="62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Marbury v. Madison</a:t>
            </a:r>
          </a:p>
        </p:txBody>
      </p:sp>
      <p:sp>
        <p:nvSpPr>
          <p:cNvPr id="63491" name="Rectangle 3"/>
          <p:cNvSpPr>
            <a:spLocks noGrp="1" noChangeArrowheads="1"/>
          </p:cNvSpPr>
          <p:nvPr>
            <p:ph type="body" sz="half" idx="1"/>
          </p:nvPr>
        </p:nvSpPr>
        <p:spPr/>
        <p:txBody>
          <a:bodyPr/>
          <a:lstStyle/>
          <a:p>
            <a:pPr algn="ctr">
              <a:lnSpc>
                <a:spcPct val="90000"/>
              </a:lnSpc>
              <a:buFont typeface="Times" charset="0"/>
              <a:buNone/>
            </a:pPr>
            <a:endParaRPr lang="en-US" sz="3600"/>
          </a:p>
          <a:p>
            <a:pPr algn="ctr">
              <a:lnSpc>
                <a:spcPct val="90000"/>
              </a:lnSpc>
              <a:buFont typeface="Times" charset="0"/>
              <a:buNone/>
            </a:pPr>
            <a:r>
              <a:rPr lang="en-US" sz="3600"/>
              <a:t>	Marshall declared that Marbury had a right to his appointment as justice of the peace, but…</a:t>
            </a:r>
            <a:endParaRPr lang="en-US" sz="4000"/>
          </a:p>
        </p:txBody>
      </p:sp>
      <p:pic>
        <p:nvPicPr>
          <p:cNvPr id="63492"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Marbury v. Madison</a:t>
            </a:r>
          </a:p>
        </p:txBody>
      </p:sp>
      <p:sp>
        <p:nvSpPr>
          <p:cNvPr id="64515" name="Rectangle 3"/>
          <p:cNvSpPr>
            <a:spLocks noGrp="1" noChangeArrowheads="1"/>
          </p:cNvSpPr>
          <p:nvPr>
            <p:ph type="body" sz="half" idx="1"/>
          </p:nvPr>
        </p:nvSpPr>
        <p:spPr/>
        <p:txBody>
          <a:bodyPr/>
          <a:lstStyle/>
          <a:p>
            <a:pPr algn="ctr">
              <a:lnSpc>
                <a:spcPct val="90000"/>
              </a:lnSpc>
              <a:buFont typeface="Times" charset="0"/>
              <a:buNone/>
            </a:pPr>
            <a:r>
              <a:rPr lang="en-US"/>
              <a:t>The Judiciary Act of 1789 (particularly the part that said the Supreme Court had the right to issue orders (such as in Marbury’s case) was unconstitutional.</a:t>
            </a:r>
            <a:endParaRPr lang="en-US" sz="3600"/>
          </a:p>
        </p:txBody>
      </p:sp>
      <p:pic>
        <p:nvPicPr>
          <p:cNvPr id="64516"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Marbury v. Madison</a:t>
            </a:r>
          </a:p>
        </p:txBody>
      </p:sp>
      <p:sp>
        <p:nvSpPr>
          <p:cNvPr id="65539" name="Rectangle 3"/>
          <p:cNvSpPr>
            <a:spLocks noGrp="1" noChangeArrowheads="1"/>
          </p:cNvSpPr>
          <p:nvPr>
            <p:ph type="body" sz="half" idx="1"/>
          </p:nvPr>
        </p:nvSpPr>
        <p:spPr/>
        <p:txBody>
          <a:bodyPr/>
          <a:lstStyle/>
          <a:p>
            <a:pPr algn="ctr">
              <a:lnSpc>
                <a:spcPct val="90000"/>
              </a:lnSpc>
              <a:buFont typeface="Times" charset="0"/>
              <a:buNone/>
            </a:pPr>
            <a:endParaRPr lang="en-US"/>
          </a:p>
          <a:p>
            <a:pPr algn="ctr">
              <a:lnSpc>
                <a:spcPct val="90000"/>
              </a:lnSpc>
              <a:buFont typeface="Times" charset="0"/>
              <a:buNone/>
            </a:pPr>
            <a:r>
              <a:rPr lang="en-US"/>
              <a:t>In other words, the Judiciary Act of 1789 gave the Supreme Court powers that were not granted to it by the U.S. Constitution.</a:t>
            </a:r>
            <a:endParaRPr lang="en-US" sz="3600"/>
          </a:p>
        </p:txBody>
      </p:sp>
      <p:pic>
        <p:nvPicPr>
          <p:cNvPr id="65540"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wipe(left)">
                                      <p:cBhvr>
                                        <p:cTn id="7" dur="500"/>
                                        <p:tgtEl>
                                          <p:spTgt spid="65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Marbury v. Madison</a:t>
            </a:r>
          </a:p>
        </p:txBody>
      </p:sp>
      <p:sp>
        <p:nvSpPr>
          <p:cNvPr id="66563" name="Rectangle 3"/>
          <p:cNvSpPr>
            <a:spLocks noGrp="1" noChangeArrowheads="1"/>
          </p:cNvSpPr>
          <p:nvPr>
            <p:ph type="body" sz="half" idx="1"/>
          </p:nvPr>
        </p:nvSpPr>
        <p:spPr/>
        <p:txBody>
          <a:bodyPr/>
          <a:lstStyle/>
          <a:p>
            <a:pPr algn="ctr">
              <a:lnSpc>
                <a:spcPct val="90000"/>
              </a:lnSpc>
              <a:buFont typeface="Times" charset="0"/>
              <a:buNone/>
            </a:pPr>
            <a:endParaRPr lang="en-US"/>
          </a:p>
          <a:p>
            <a:pPr algn="ctr">
              <a:lnSpc>
                <a:spcPct val="90000"/>
              </a:lnSpc>
              <a:buFont typeface="Times" charset="0"/>
              <a:buNone/>
            </a:pPr>
            <a:r>
              <a:rPr lang="en-US" sz="3600"/>
              <a:t>Therefore, there was nothing they could do about enforcing Marbury’s appointment.</a:t>
            </a:r>
          </a:p>
        </p:txBody>
      </p:sp>
      <p:pic>
        <p:nvPicPr>
          <p:cNvPr id="66564" name="Picture 4"/>
          <p:cNvPicPr>
            <a:picLocks noGrp="1" noChangeAspect="1" noChangeArrowheads="1"/>
          </p:cNvPicPr>
          <p:nvPr>
            <p:ph type="clipArt" sz="half" idx="2"/>
          </p:nvPr>
        </p:nvPicPr>
        <p:blipFill>
          <a:blip r:embed="rId2" cstate="print"/>
          <a:srcRect/>
          <a:stretch>
            <a:fillRect/>
          </a:stretch>
        </p:blipFill>
        <p:spPr>
          <a:xfrm>
            <a:off x="4932363" y="1828800"/>
            <a:ext cx="34702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wipe(left)">
                                      <p:cBhvr>
                                        <p:cTn id="7" dur="500"/>
                                        <p:tgtEl>
                                          <p:spTgt spid="66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Marbury v. Madison</a:t>
            </a:r>
          </a:p>
        </p:txBody>
      </p:sp>
      <p:sp>
        <p:nvSpPr>
          <p:cNvPr id="67587" name="Rectangle 3"/>
          <p:cNvSpPr>
            <a:spLocks noGrp="1" noChangeArrowheads="1"/>
          </p:cNvSpPr>
          <p:nvPr>
            <p:ph type="body" sz="half" idx="1"/>
          </p:nvPr>
        </p:nvSpPr>
        <p:spPr>
          <a:xfrm>
            <a:off x="457200" y="1828800"/>
            <a:ext cx="8305800" cy="4419600"/>
          </a:xfrm>
        </p:spPr>
        <p:txBody>
          <a:bodyPr/>
          <a:lstStyle/>
          <a:p>
            <a:pPr>
              <a:buFont typeface="Times" charset="0"/>
              <a:buNone/>
            </a:pPr>
            <a:endParaRPr lang="en-US" sz="4800"/>
          </a:p>
          <a:p>
            <a:pPr algn="ctr">
              <a:buFont typeface="Times" charset="0"/>
              <a:buNone/>
            </a:pPr>
            <a:endParaRPr lang="en-US" sz="4800"/>
          </a:p>
          <a:p>
            <a:pPr algn="ctr">
              <a:buFont typeface="Times" charset="0"/>
              <a:buNone/>
            </a:pPr>
            <a:r>
              <a:rPr lang="en-US" sz="4800"/>
              <a:t>Why was this a brilliant decision?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animEffect transition="in" filter="wipe(left)">
                                      <p:cBhvr>
                                        <p:cTn id="7" dur="500"/>
                                        <p:tgtEl>
                                          <p:spTgt spid="67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Marbury v. Madison</a:t>
            </a:r>
          </a:p>
        </p:txBody>
      </p:sp>
      <p:sp>
        <p:nvSpPr>
          <p:cNvPr id="13315" name="Rectangle 3"/>
          <p:cNvSpPr>
            <a:spLocks noGrp="1" noChangeArrowheads="1"/>
          </p:cNvSpPr>
          <p:nvPr>
            <p:ph type="body" sz="half" idx="1"/>
          </p:nvPr>
        </p:nvSpPr>
        <p:spPr>
          <a:xfrm>
            <a:off x="457200" y="1828800"/>
            <a:ext cx="8305800" cy="4419600"/>
          </a:xfrm>
        </p:spPr>
        <p:txBody>
          <a:bodyPr/>
          <a:lstStyle/>
          <a:p>
            <a:pPr>
              <a:buFont typeface="Times" charset="0"/>
              <a:buNone/>
            </a:pPr>
            <a:endParaRPr lang="en-US" sz="4800"/>
          </a:p>
          <a:p>
            <a:pPr>
              <a:buFont typeface="Times" charset="0"/>
              <a:buNone/>
            </a:pPr>
            <a:endParaRPr lang="en-US" sz="4800"/>
          </a:p>
          <a:p>
            <a:pPr algn="ctr">
              <a:buFont typeface="Times" charset="0"/>
              <a:buNone/>
            </a:pPr>
            <a:r>
              <a:rPr lang="en-US" sz="4800"/>
              <a:t>The time was 1800.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wipe(left)">
                                      <p:cBhvr>
                                        <p:cTn id="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John Marshall’s Decision</a:t>
            </a:r>
          </a:p>
        </p:txBody>
      </p:sp>
      <p:sp>
        <p:nvSpPr>
          <p:cNvPr id="68611"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r>
              <a:rPr lang="en-US" sz="3600"/>
              <a:t>Managed to recognize the legitimacy of Marbury’s claim…</a:t>
            </a:r>
          </a:p>
          <a:p>
            <a:pPr marL="457200" indent="-457200">
              <a:lnSpc>
                <a:spcPct val="90000"/>
              </a:lnSpc>
              <a:buClr>
                <a:schemeClr val="tx1"/>
              </a:buClr>
              <a:buFont typeface="Wingdings" pitchFamily="2" charset="2"/>
              <a:buChar char="§"/>
            </a:pPr>
            <a:r>
              <a:rPr lang="en-US" sz="3600"/>
              <a:t>while denying the Supreme Court’s power to give Marbury the remedy he sought, thus...</a:t>
            </a:r>
          </a:p>
          <a:p>
            <a:pPr marL="457200" indent="-457200">
              <a:lnSpc>
                <a:spcPct val="90000"/>
              </a:lnSpc>
              <a:buClr>
                <a:schemeClr val="tx1"/>
              </a:buClr>
              <a:buFont typeface="Wingdings" pitchFamily="2" charset="2"/>
              <a:buChar char="§"/>
            </a:pPr>
            <a:r>
              <a:rPr lang="en-US" sz="3600"/>
              <a:t>avoiding a unwinnable confrontation with the executive and legislative branches.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left)">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left)">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left)">
                                      <p:cBhvr>
                                        <p:cTn id="17" dur="500"/>
                                        <p:tgtEl>
                                          <p:spTgt spid="68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John Marshall’s Decision</a:t>
            </a:r>
          </a:p>
        </p:txBody>
      </p:sp>
      <p:sp>
        <p:nvSpPr>
          <p:cNvPr id="69635"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r>
              <a:rPr lang="en-US" sz="3600"/>
              <a:t>While at the same time chastising the Jefferson administration for refusing to deliver the appointment, and…</a:t>
            </a:r>
          </a:p>
          <a:p>
            <a:pPr marL="457200" indent="-457200">
              <a:lnSpc>
                <a:spcPct val="90000"/>
              </a:lnSpc>
              <a:buClr>
                <a:schemeClr val="tx1"/>
              </a:buClr>
              <a:buFont typeface="Wingdings" pitchFamily="2" charset="2"/>
              <a:buChar char="§"/>
            </a:pPr>
            <a:r>
              <a:rPr lang="en-US" sz="3600"/>
              <a:t>Declaring the power of the Supreme Court to rule provisions of Congressional law unconstitutional.</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bg>
      <p:bgPr>
        <a:solidFill>
          <a:schemeClr val="folHlink"/>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John Marshall’s Decision</a:t>
            </a:r>
          </a:p>
        </p:txBody>
      </p:sp>
      <p:sp>
        <p:nvSpPr>
          <p:cNvPr id="70659" name="Rectangle 3"/>
          <p:cNvSpPr>
            <a:spLocks noGrp="1" noChangeArrowheads="1"/>
          </p:cNvSpPr>
          <p:nvPr>
            <p:ph type="body" sz="half" idx="1"/>
          </p:nvPr>
        </p:nvSpPr>
        <p:spPr>
          <a:xfrm>
            <a:off x="457200" y="1828800"/>
            <a:ext cx="8077200" cy="4419600"/>
          </a:xfrm>
        </p:spPr>
        <p:txBody>
          <a:bodyPr/>
          <a:lstStyle/>
          <a:p>
            <a:pPr marL="457200" indent="-457200">
              <a:lnSpc>
                <a:spcPct val="90000"/>
              </a:lnSpc>
              <a:buClr>
                <a:schemeClr val="tx1"/>
              </a:buClr>
              <a:buFont typeface="Wingdings" pitchFamily="2" charset="2"/>
              <a:buChar char="§"/>
            </a:pPr>
            <a:r>
              <a:rPr lang="en-US" sz="3600"/>
              <a:t>Marshall managed to confound his opponents by limiting the Court’s power in the Marbury matter, but…</a:t>
            </a:r>
          </a:p>
          <a:p>
            <a:pPr marL="457200" indent="-457200">
              <a:lnSpc>
                <a:spcPct val="90000"/>
              </a:lnSpc>
              <a:buClr>
                <a:schemeClr val="tx1"/>
              </a:buClr>
              <a:buFont typeface="Wingdings" pitchFamily="2" charset="2"/>
              <a:buChar char="§"/>
            </a:pPr>
            <a:r>
              <a:rPr lang="en-US" sz="3600"/>
              <a:t>Asserting a much more important and far-reaching power, which is known as..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left)">
                                      <p:cBhvr>
                                        <p:cTn id="12" dur="500"/>
                                        <p:tgtEl>
                                          <p:spTgt spid="70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Marbury v. Madison</a:t>
            </a:r>
          </a:p>
        </p:txBody>
      </p:sp>
      <p:sp>
        <p:nvSpPr>
          <p:cNvPr id="71683" name="Rectangle 3"/>
          <p:cNvSpPr>
            <a:spLocks noGrp="1" noChangeArrowheads="1"/>
          </p:cNvSpPr>
          <p:nvPr>
            <p:ph type="body" sz="half" idx="1"/>
          </p:nvPr>
        </p:nvSpPr>
        <p:spPr>
          <a:xfrm>
            <a:off x="457200" y="1828800"/>
            <a:ext cx="8305800" cy="4419600"/>
          </a:xfrm>
        </p:spPr>
        <p:txBody>
          <a:bodyPr/>
          <a:lstStyle/>
          <a:p>
            <a:pPr>
              <a:buFont typeface="Times" charset="0"/>
              <a:buNone/>
            </a:pPr>
            <a:endParaRPr lang="en-US" sz="4800"/>
          </a:p>
          <a:p>
            <a:pPr algn="ctr">
              <a:buFont typeface="Times" charset="0"/>
              <a:buNone/>
            </a:pPr>
            <a:r>
              <a:rPr lang="en-US" sz="4800"/>
              <a:t>JUDICIAL REVIEW—the power of the Supreme Court to rule laws unconstitutional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Effect transition="in" filter="wipe(left)">
                                      <p:cBhvr>
                                        <p:cTn id="7" dur="500"/>
                                        <p:tgtEl>
                                          <p:spTgt spid="7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Marbury v. Madison</a:t>
            </a:r>
          </a:p>
        </p:txBody>
      </p:sp>
      <p:sp>
        <p:nvSpPr>
          <p:cNvPr id="15363" name="Rectangle 3"/>
          <p:cNvSpPr>
            <a:spLocks noGrp="1" noChangeArrowheads="1"/>
          </p:cNvSpPr>
          <p:nvPr>
            <p:ph type="body" sz="half" idx="1"/>
          </p:nvPr>
        </p:nvSpPr>
        <p:spPr/>
        <p:txBody>
          <a:bodyPr/>
          <a:lstStyle/>
          <a:p>
            <a:pPr algn="ctr">
              <a:lnSpc>
                <a:spcPct val="90000"/>
              </a:lnSpc>
              <a:buFont typeface="Times" charset="0"/>
              <a:buNone/>
            </a:pPr>
            <a:r>
              <a:rPr lang="en-US" sz="4800"/>
              <a:t>	John Adam (a Federalist) lost his presidential re-election bid…</a:t>
            </a:r>
          </a:p>
        </p:txBody>
      </p:sp>
      <p:pic>
        <p:nvPicPr>
          <p:cNvPr id="15368" name="Picture 8"/>
          <p:cNvPicPr>
            <a:picLocks noGrp="1" noChangeAspect="1" noChangeArrowheads="1"/>
          </p:cNvPicPr>
          <p:nvPr>
            <p:ph type="clipArt" sz="half" idx="2"/>
          </p:nvPr>
        </p:nvPicPr>
        <p:blipFill>
          <a:blip r:embed="rId2" cstate="print"/>
          <a:srcRect/>
          <a:stretch>
            <a:fillRect/>
          </a:stretch>
        </p:blipFill>
        <p:spPr>
          <a:xfrm>
            <a:off x="4951413" y="1828800"/>
            <a:ext cx="34321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Marbury v. Madison</a:t>
            </a:r>
          </a:p>
        </p:txBody>
      </p:sp>
      <p:sp>
        <p:nvSpPr>
          <p:cNvPr id="16387" name="Rectangle 3"/>
          <p:cNvSpPr>
            <a:spLocks noGrp="1" noChangeArrowheads="1"/>
          </p:cNvSpPr>
          <p:nvPr>
            <p:ph type="body" sz="half" idx="1"/>
          </p:nvPr>
        </p:nvSpPr>
        <p:spPr/>
        <p:txBody>
          <a:bodyPr/>
          <a:lstStyle/>
          <a:p>
            <a:pPr algn="ctr">
              <a:lnSpc>
                <a:spcPct val="90000"/>
              </a:lnSpc>
              <a:buFont typeface="Times" charset="0"/>
              <a:buNone/>
            </a:pPr>
            <a:r>
              <a:rPr lang="en-US" sz="4400" dirty="0"/>
              <a:t>	</a:t>
            </a:r>
            <a:r>
              <a:rPr lang="en-US" sz="4800" dirty="0"/>
              <a:t>…to Thomas Jefferson (a Democratic-Republican</a:t>
            </a:r>
            <a:r>
              <a:rPr lang="en-US" sz="4800" dirty="0" smtClean="0"/>
              <a:t>), who won </a:t>
            </a:r>
            <a:r>
              <a:rPr lang="en-US" sz="4800" smtClean="0"/>
              <a:t>the Election of 1800</a:t>
            </a:r>
            <a:endParaRPr lang="en-US" sz="4800"/>
          </a:p>
        </p:txBody>
      </p:sp>
      <p:pic>
        <p:nvPicPr>
          <p:cNvPr id="16391" name="Picture 7"/>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Marbury v. Madison</a:t>
            </a:r>
          </a:p>
        </p:txBody>
      </p:sp>
      <p:sp>
        <p:nvSpPr>
          <p:cNvPr id="17411" name="Rectangle 3"/>
          <p:cNvSpPr>
            <a:spLocks noGrp="1" noChangeArrowheads="1"/>
          </p:cNvSpPr>
          <p:nvPr>
            <p:ph type="body" sz="half" idx="1"/>
          </p:nvPr>
        </p:nvSpPr>
        <p:spPr/>
        <p:txBody>
          <a:bodyPr/>
          <a:lstStyle/>
          <a:p>
            <a:pPr algn="ctr">
              <a:lnSpc>
                <a:spcPct val="90000"/>
              </a:lnSpc>
              <a:buFont typeface="Times" charset="0"/>
              <a:buNone/>
            </a:pPr>
            <a:r>
              <a:rPr lang="en-US" sz="4000"/>
              <a:t>	</a:t>
            </a:r>
            <a:r>
              <a:rPr lang="en-US" sz="4400"/>
              <a:t>Jefferson was to be inaugurated on March 4, 1801.</a:t>
            </a:r>
          </a:p>
        </p:txBody>
      </p:sp>
      <p:pic>
        <p:nvPicPr>
          <p:cNvPr id="17412" name="Picture 4"/>
          <p:cNvPicPr>
            <a:picLocks noGrp="1" noChangeAspect="1" noChangeArrowheads="1"/>
          </p:cNvPicPr>
          <p:nvPr>
            <p:ph type="clipArt" sz="half" idx="2"/>
          </p:nvPr>
        </p:nvPicPr>
        <p:blipFill>
          <a:blip r:embed="rId2" cstate="print"/>
          <a:srcRect/>
          <a:stretch>
            <a:fillRect/>
          </a:stretch>
        </p:blipFill>
        <p:spPr>
          <a:xfrm>
            <a:off x="4775200" y="1828800"/>
            <a:ext cx="3784600"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Marbury v. Madison</a:t>
            </a:r>
          </a:p>
        </p:txBody>
      </p:sp>
      <p:sp>
        <p:nvSpPr>
          <p:cNvPr id="18435" name="Rectangle 3"/>
          <p:cNvSpPr>
            <a:spLocks noGrp="1" noChangeArrowheads="1"/>
          </p:cNvSpPr>
          <p:nvPr>
            <p:ph type="body" sz="half" idx="1"/>
          </p:nvPr>
        </p:nvSpPr>
        <p:spPr/>
        <p:txBody>
          <a:bodyPr/>
          <a:lstStyle/>
          <a:p>
            <a:pPr algn="ctr">
              <a:lnSpc>
                <a:spcPct val="90000"/>
              </a:lnSpc>
              <a:buFont typeface="Times" charset="0"/>
              <a:buNone/>
            </a:pPr>
            <a:r>
              <a:rPr lang="en-US" sz="4000"/>
              <a:t>	</a:t>
            </a:r>
          </a:p>
          <a:p>
            <a:pPr algn="ctr">
              <a:lnSpc>
                <a:spcPct val="90000"/>
              </a:lnSpc>
              <a:buFont typeface="Times" charset="0"/>
              <a:buNone/>
            </a:pPr>
            <a:r>
              <a:rPr lang="en-US" sz="4000"/>
              <a:t>	</a:t>
            </a:r>
            <a:r>
              <a:rPr lang="en-US" sz="4400"/>
              <a:t>Adams was not happy over his defeat.</a:t>
            </a:r>
          </a:p>
        </p:txBody>
      </p:sp>
      <p:pic>
        <p:nvPicPr>
          <p:cNvPr id="18439" name="Picture 7"/>
          <p:cNvPicPr>
            <a:picLocks noGrp="1" noChangeAspect="1" noChangeArrowheads="1"/>
          </p:cNvPicPr>
          <p:nvPr>
            <p:ph type="clipArt" sz="half" idx="2"/>
          </p:nvPr>
        </p:nvPicPr>
        <p:blipFill>
          <a:blip r:embed="rId2" cstate="print"/>
          <a:srcRect/>
          <a:stretch>
            <a:fillRect/>
          </a:stretch>
        </p:blipFill>
        <p:spPr>
          <a:xfrm>
            <a:off x="4951413" y="1828800"/>
            <a:ext cx="3432175" cy="4343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theme/theme1.xml><?xml version="1.0" encoding="utf-8"?>
<a:theme xmlns:a="http://schemas.openxmlformats.org/drawingml/2006/main" name="Candybar">
  <a:themeElements>
    <a:clrScheme name="Candybar 3">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BAD41A"/>
      </a:folHlink>
    </a:clrScheme>
    <a:fontScheme name="Candy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ndybar 1">
        <a:dk1>
          <a:srgbClr val="000000"/>
        </a:dk1>
        <a:lt1>
          <a:srgbClr val="FFFFFF"/>
        </a:lt1>
        <a:dk2>
          <a:srgbClr val="003366"/>
        </a:dk2>
        <a:lt2>
          <a:srgbClr val="AAAAAA"/>
        </a:lt2>
        <a:accent1>
          <a:srgbClr val="EEEEEE"/>
        </a:accent1>
        <a:accent2>
          <a:srgbClr val="003366"/>
        </a:accent2>
        <a:accent3>
          <a:srgbClr val="FFFFFF"/>
        </a:accent3>
        <a:accent4>
          <a:srgbClr val="000000"/>
        </a:accent4>
        <a:accent5>
          <a:srgbClr val="F5F5F5"/>
        </a:accent5>
        <a:accent6>
          <a:srgbClr val="002D5C"/>
        </a:accent6>
        <a:hlink>
          <a:srgbClr val="5B87F2"/>
        </a:hlink>
        <a:folHlink>
          <a:srgbClr val="ED181E"/>
        </a:folHlink>
      </a:clrScheme>
      <a:clrMap bg1="lt1" tx1="dk1" bg2="lt2" tx2="dk2" accent1="accent1" accent2="accent2" accent3="accent3" accent4="accent4" accent5="accent5" accent6="accent6" hlink="hlink" folHlink="folHlink"/>
    </a:extraClrScheme>
    <a:extraClrScheme>
      <a:clrScheme name="Candybar 2">
        <a:dk1>
          <a:srgbClr val="000000"/>
        </a:dk1>
        <a:lt1>
          <a:srgbClr val="FFFFFF"/>
        </a:lt1>
        <a:dk2>
          <a:srgbClr val="FFFFFF"/>
        </a:dk2>
        <a:lt2>
          <a:srgbClr val="888888"/>
        </a:lt2>
        <a:accent1>
          <a:srgbClr val="BAD41A"/>
        </a:accent1>
        <a:accent2>
          <a:srgbClr val="8154D1"/>
        </a:accent2>
        <a:accent3>
          <a:srgbClr val="FFFFFF"/>
        </a:accent3>
        <a:accent4>
          <a:srgbClr val="000000"/>
        </a:accent4>
        <a:accent5>
          <a:srgbClr val="D9E6AB"/>
        </a:accent5>
        <a:accent6>
          <a:srgbClr val="744BBD"/>
        </a:accent6>
        <a:hlink>
          <a:srgbClr val="5DA31E"/>
        </a:hlink>
        <a:folHlink>
          <a:srgbClr val="FFCC18"/>
        </a:folHlink>
      </a:clrScheme>
      <a:clrMap bg1="lt1" tx1="dk1" bg2="lt2" tx2="dk2" accent1="accent1" accent2="accent2" accent3="accent3" accent4="accent4" accent5="accent5" accent6="accent6" hlink="hlink" folHlink="folHlink"/>
    </a:extraClrScheme>
    <a:extraClrScheme>
      <a:clrScheme name="Candybar 3">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BAD41A"/>
        </a:folHlink>
      </a:clrScheme>
      <a:clrMap bg1="lt1" tx1="dk1" bg2="lt2" tx2="dk2" accent1="accent1" accent2="accent2" accent3="accent3" accent4="accent4" accent5="accent5" accent6="accent6" hlink="hlink" folHlink="folHlink"/>
    </a:extraClrScheme>
    <a:extraClrScheme>
      <a:clrScheme name="Candybar 4">
        <a:dk1>
          <a:srgbClr val="000000"/>
        </a:dk1>
        <a:lt1>
          <a:srgbClr val="FFFFFF"/>
        </a:lt1>
        <a:dk2>
          <a:srgbClr val="FFFFFF"/>
        </a:dk2>
        <a:lt2>
          <a:srgbClr val="000000"/>
        </a:lt2>
        <a:accent1>
          <a:srgbClr val="FFA8A8"/>
        </a:accent1>
        <a:accent2>
          <a:srgbClr val="FFCC18"/>
        </a:accent2>
        <a:accent3>
          <a:srgbClr val="FFFFFF"/>
        </a:accent3>
        <a:accent4>
          <a:srgbClr val="000000"/>
        </a:accent4>
        <a:accent5>
          <a:srgbClr val="FFD1D1"/>
        </a:accent5>
        <a:accent6>
          <a:srgbClr val="E7B915"/>
        </a:accent6>
        <a:hlink>
          <a:srgbClr val="6876E7"/>
        </a:hlink>
        <a:folHlink>
          <a:srgbClr val="ED181E"/>
        </a:folHlink>
      </a:clrScheme>
      <a:clrMap bg1="lt1" tx1="dk1" bg2="lt2" tx2="dk2" accent1="accent1" accent2="accent2" accent3="accent3" accent4="accent4" accent5="accent5" accent6="accent6" hlink="hlink" folHlink="folHlink"/>
    </a:extraClrScheme>
    <a:extraClrScheme>
      <a:clrScheme name="Candybar 5">
        <a:dk1>
          <a:srgbClr val="000000"/>
        </a:dk1>
        <a:lt1>
          <a:srgbClr val="FFFFFF"/>
        </a:lt1>
        <a:dk2>
          <a:srgbClr val="FFFFFF"/>
        </a:dk2>
        <a:lt2>
          <a:srgbClr val="000000"/>
        </a:lt2>
        <a:accent1>
          <a:srgbClr val="E6E658"/>
        </a:accent1>
        <a:accent2>
          <a:srgbClr val="8CBC1C"/>
        </a:accent2>
        <a:accent3>
          <a:srgbClr val="FFFFFF"/>
        </a:accent3>
        <a:accent4>
          <a:srgbClr val="000000"/>
        </a:accent4>
        <a:accent5>
          <a:srgbClr val="F0F0B4"/>
        </a:accent5>
        <a:accent6>
          <a:srgbClr val="7EAA18"/>
        </a:accent6>
        <a:hlink>
          <a:srgbClr val="6876E7"/>
        </a:hlink>
        <a:folHlink>
          <a:srgbClr val="5FBD71"/>
        </a:folHlink>
      </a:clrScheme>
      <a:clrMap bg1="lt1" tx1="dk1" bg2="lt2" tx2="dk2" accent1="accent1" accent2="accent2" accent3="accent3" accent4="accent4" accent5="accent5" accent6="accent6" hlink="hlink" folHlink="folHlink"/>
    </a:extraClrScheme>
    <a:extraClrScheme>
      <a:clrScheme name="Candybar 6">
        <a:dk1>
          <a:srgbClr val="000000"/>
        </a:dk1>
        <a:lt1>
          <a:srgbClr val="FFFFFF"/>
        </a:lt1>
        <a:dk2>
          <a:srgbClr val="EBE3F8"/>
        </a:dk2>
        <a:lt2>
          <a:srgbClr val="000000"/>
        </a:lt2>
        <a:accent1>
          <a:srgbClr val="5918BB"/>
        </a:accent1>
        <a:accent2>
          <a:srgbClr val="8154D1"/>
        </a:accent2>
        <a:accent3>
          <a:srgbClr val="FFFFFF"/>
        </a:accent3>
        <a:accent4>
          <a:srgbClr val="000000"/>
        </a:accent4>
        <a:accent5>
          <a:srgbClr val="B5ABDA"/>
        </a:accent5>
        <a:accent6>
          <a:srgbClr val="744BBD"/>
        </a:accent6>
        <a:hlink>
          <a:srgbClr val="DC54AD"/>
        </a:hlink>
        <a:folHlink>
          <a:srgbClr val="BAD41A"/>
        </a:folHlink>
      </a:clrScheme>
      <a:clrMap bg1="lt1" tx1="dk1" bg2="lt2" tx2="dk2" accent1="accent1" accent2="accent2" accent3="accent3" accent4="accent4" accent5="accent5" accent6="accent6" hlink="hlink" folHlink="folHlink"/>
    </a:extraClrScheme>
    <a:extraClrScheme>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2.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3.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4.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5.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6.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ppt/theme/themeOverride7.xml><?xml version="1.0" encoding="utf-8"?>
<a:themeOverride xmlns:a="http://schemas.openxmlformats.org/drawingml/2006/main">
  <a:clrScheme name="Candybar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themeOverride>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X:Templates:Presentations:Designs:Candybar</Template>
  <TotalTime>202</TotalTime>
  <Words>957</Words>
  <Application>Microsoft Office PowerPoint</Application>
  <PresentationFormat>On-screen Show (4:3)</PresentationFormat>
  <Paragraphs>154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Arial Black</vt:lpstr>
      <vt:lpstr>Times</vt:lpstr>
      <vt:lpstr>Wingdings</vt:lpstr>
      <vt:lpstr>Candybar</vt:lpstr>
      <vt:lpstr>John Marshall</vt:lpstr>
      <vt:lpstr>Background</vt:lpstr>
      <vt:lpstr>Background</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A writ of mandamus</vt:lpstr>
      <vt:lpstr>Marbury v. Madison</vt:lpstr>
      <vt:lpstr>Marbury v. Madison</vt:lpstr>
      <vt:lpstr>Marbury v. Madison</vt:lpstr>
      <vt:lpstr>Marbury v. Madison</vt:lpstr>
      <vt:lpstr>Marbury v. Madison</vt:lpstr>
      <vt:lpstr>Marbury v. Madison</vt:lpstr>
      <vt:lpstr>Marbury v. Madison</vt:lpstr>
      <vt:lpstr>Marbury v. Madison</vt:lpstr>
      <vt:lpstr>Marbury v. Madison</vt:lpstr>
      <vt:lpstr>The Court faced a dilemma…</vt:lpstr>
      <vt:lpstr>The Court faced a dilemma…</vt:lpstr>
      <vt:lpstr>The Court faced a dilemma…</vt:lpstr>
      <vt:lpstr>Marbury v. Madison</vt:lpstr>
      <vt:lpstr>Marbury v. Madison</vt:lpstr>
      <vt:lpstr>Marbury v. Madison</vt:lpstr>
      <vt:lpstr>Marbury v. Madison</vt:lpstr>
      <vt:lpstr>Marbury v. Madison</vt:lpstr>
      <vt:lpstr>Marbury v. Madison</vt:lpstr>
      <vt:lpstr>Marbury v. Madison</vt:lpstr>
      <vt:lpstr>John Marshall’s Decision</vt:lpstr>
      <vt:lpstr>John Marshall’s Decision</vt:lpstr>
      <vt:lpstr>John Marshall’s Decision</vt:lpstr>
      <vt:lpstr>Marbury v. Madison</vt:lpstr>
    </vt:vector>
  </TitlesOfParts>
  <Company>ɧ瀀,椐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Marbury v. Madison</dc:title>
  <dc:creator>Charles Vávra</dc:creator>
  <cp:lastModifiedBy>Ashley E Cirbo</cp:lastModifiedBy>
  <cp:revision>29</cp:revision>
  <cp:lastPrinted>1904-01-01T00:00:00Z</cp:lastPrinted>
  <dcterms:created xsi:type="dcterms:W3CDTF">2003-11-10T19:32:45Z</dcterms:created>
  <dcterms:modified xsi:type="dcterms:W3CDTF">2014-11-30T21:10:16Z</dcterms:modified>
</cp:coreProperties>
</file>