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1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1837266"/>
            <a:ext cx="12192000" cy="27051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t>APUSH Review: Key Concept 4.3 (Revised, 2015 Edition)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6437195"/>
            <a:ext cx="12192000" cy="180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Everything You Need to Know About Key Concept 4.3 To Succeed In APUSH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522750" y="323850"/>
            <a:ext cx="1207565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4.3 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86266" y="1388533"/>
            <a:ext cx="12541979" cy="8076407"/>
          </a:xfrm>
          <a:prstGeom prst="rect">
            <a:avLst/>
          </a:prstGeom>
        </p:spPr>
        <p:txBody>
          <a:bodyPr/>
          <a:lstStyle/>
          <a:p>
            <a:r>
              <a:t>“The U.S. interest in increasing foreign trade and expanding its national borders shaped the nation’s foreign policy and spurred government and private initiatives.”</a:t>
            </a:r>
          </a:p>
          <a:p>
            <a:pPr lvl="1"/>
            <a:r>
              <a:t>Page 50</a:t>
            </a:r>
          </a:p>
          <a:p>
            <a:pPr lvl="1"/>
            <a:r>
              <a:t>Big Idea Questions:</a:t>
            </a:r>
          </a:p>
          <a:p>
            <a:pPr lvl="2"/>
            <a:r>
              <a:t>What was the message of, and impact, of the Monroe Doctrine?</a:t>
            </a:r>
          </a:p>
          <a:p>
            <a:pPr lvl="2"/>
            <a:r>
              <a:t>How did westward expansion lead to conflicts over slavery?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4.3, I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186266" y="1236133"/>
            <a:ext cx="12632268" cy="8324057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defRPr sz="2244"/>
            </a:pPr>
            <a:r>
              <a:t>“Struggling to create an independent global presence, the United States sought to claim territory throughout the North American continent and promote foreign trade.” pf. 50</a:t>
            </a:r>
          </a:p>
          <a:p>
            <a:pPr marL="293370" indent="-293370" defTabSz="385572">
              <a:spcBef>
                <a:spcPts val="1800"/>
              </a:spcBef>
              <a:defRPr sz="2244"/>
            </a:pPr>
            <a:r>
              <a:t>A) Post-LA Purchase, US sought to increase influence through: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Exploration: Lewis and Clark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Sought to find a waterway to the Pacific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Gained immense knowledge about the environment and Natives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Military Actions: 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“Aroostock War” - settled ME-Canada boundary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American Indian Removal: 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Indian Removal Act -&gt; Trail of Tears - Moved Natives west of MS River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t>Diplomatic Efforts</a:t>
            </a:r>
          </a:p>
          <a:p>
            <a:pPr marL="880110" lvl="2" indent="-293370" defTabSz="385572">
              <a:spcBef>
                <a:spcPts val="1800"/>
              </a:spcBef>
              <a:defRPr sz="2244"/>
            </a:pPr>
            <a:r>
              <a:t>Monroe Doctrine:</a:t>
            </a:r>
          </a:p>
          <a:p>
            <a:pPr marL="1173480" lvl="3" indent="-293370" defTabSz="385572">
              <a:spcBef>
                <a:spcPts val="1800"/>
              </a:spcBef>
              <a:defRPr sz="2244"/>
            </a:pPr>
            <a:r>
              <a:t>Warned Europe to stay out of the Western Hemisphere</a:t>
            </a:r>
          </a:p>
          <a:p>
            <a:pPr marL="1173480" lvl="3" indent="-293370" defTabSz="385572">
              <a:spcBef>
                <a:spcPts val="1800"/>
              </a:spcBef>
              <a:defRPr sz="2244"/>
            </a:pPr>
            <a:r>
              <a:t>In return, the US would stay out of European affairs</a:t>
            </a:r>
          </a:p>
        </p:txBody>
      </p:sp>
      <p:pic>
        <p:nvPicPr>
          <p:cNvPr id="17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4633" y="3124200"/>
            <a:ext cx="4495801" cy="502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616" y="732366"/>
            <a:ext cx="6692901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bldLvl="5" animBg="1" advAuto="0"/>
      <p:bldP spid="175" grpId="3" animBg="1" advAuto="0"/>
      <p:bldP spid="175" grpId="5" animBg="1" advAuto="0"/>
      <p:bldP spid="176" grpId="2" animBg="1" advAuto="0"/>
      <p:bldP spid="176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4.3, I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86266" y="1236133"/>
            <a:ext cx="12632268" cy="8324057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2600"/>
              </a:spcBef>
              <a:defRPr sz="3162"/>
            </a:pPr>
            <a:r>
              <a:t>B) Those living on the frontier tended to favor expansion:</a:t>
            </a:r>
          </a:p>
          <a:p>
            <a:pPr marL="826769" lvl="1" indent="-413384" defTabSz="543305">
              <a:spcBef>
                <a:spcPts val="2600"/>
              </a:spcBef>
              <a:defRPr sz="3162"/>
            </a:pPr>
            <a:r>
              <a:t>More land available for farming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t>Resistance by Native Americans:</a:t>
            </a:r>
          </a:p>
          <a:p>
            <a:pPr marL="826769" lvl="1" indent="-413384" defTabSz="543305">
              <a:spcBef>
                <a:spcPts val="2600"/>
              </a:spcBef>
              <a:defRPr sz="3162"/>
            </a:pPr>
            <a:r>
              <a:t>Black Hawk War (IL) - 1832:</a:t>
            </a:r>
          </a:p>
          <a:p>
            <a:pPr marL="1240155" lvl="2" indent="-413384" defTabSz="543305">
              <a:spcBef>
                <a:spcPts val="2600"/>
              </a:spcBef>
              <a:defRPr sz="3162"/>
            </a:pPr>
            <a:r>
              <a:t>Native Americans sought to gain land ceded from 1804 back </a:t>
            </a:r>
          </a:p>
          <a:p>
            <a:pPr marL="826769" lvl="1" indent="-413384" defTabSz="543305">
              <a:spcBef>
                <a:spcPts val="2600"/>
              </a:spcBef>
              <a:defRPr sz="3162"/>
            </a:pPr>
            <a:r>
              <a:t>Seminole Wars (series of wars in early-mid 19th century)</a:t>
            </a:r>
          </a:p>
          <a:p>
            <a:pPr marL="1240155" lvl="2" indent="-413384" defTabSz="543305">
              <a:spcBef>
                <a:spcPts val="2600"/>
              </a:spcBef>
              <a:defRPr sz="3162"/>
            </a:pPr>
            <a:r>
              <a:t>1st - Seminole Natives in FL were forced to move to Central Florida</a:t>
            </a:r>
          </a:p>
          <a:p>
            <a:pPr marL="1240155" lvl="2" indent="-413384" defTabSz="543305">
              <a:spcBef>
                <a:spcPts val="2600"/>
              </a:spcBef>
              <a:defRPr sz="3162"/>
            </a:pPr>
            <a:r>
              <a:t>2nd - Federal government sought to remove Seminoles from Florida</a:t>
            </a:r>
          </a:p>
        </p:txBody>
      </p:sp>
      <p:pic>
        <p:nvPicPr>
          <p:cNvPr id="18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3574" y="97366"/>
            <a:ext cx="3092210" cy="4450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479" y="2152696"/>
            <a:ext cx="7658829" cy="513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build="p" bldLvl="5" animBg="1" advAuto="0"/>
      <p:bldP spid="180" grpId="2" animBg="1" advAuto="0"/>
      <p:bldP spid="180" grpId="5" animBg="1" advAuto="0"/>
      <p:bldP spid="181" grpId="3" animBg="1" advAuto="0"/>
      <p:bldP spid="181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4.3, II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186266" y="1236133"/>
            <a:ext cx="12632268" cy="8324057"/>
          </a:xfrm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1900"/>
              </a:spcBef>
              <a:defRPr sz="2312"/>
            </a:pPr>
            <a:r>
              <a:t>“The United States’ acquisition of lands in the West gave rise to contests over the extension of slavery into new territories.” pg. 51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t>A) Spread of plantation slavery west of Appalachians:</a:t>
            </a:r>
          </a:p>
          <a:p>
            <a:pPr marL="604520" lvl="1" indent="-302260" defTabSz="397256">
              <a:spcBef>
                <a:spcPts val="1900"/>
              </a:spcBef>
              <a:defRPr sz="2312"/>
            </a:pPr>
            <a:r>
              <a:t>Deep South - “Cotton Belt” - MS, AL, LA</a:t>
            </a:r>
          </a:p>
          <a:p>
            <a:pPr marL="604520" lvl="1" indent="-302260" defTabSz="397256">
              <a:spcBef>
                <a:spcPts val="1900"/>
              </a:spcBef>
              <a:defRPr sz="2312"/>
            </a:pPr>
            <a:r>
              <a:t>Many slaveholders moved to more fertile land (cotton, like tobacco exhausted land)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t>B) Antislavery efforts increased in the North:</a:t>
            </a:r>
          </a:p>
          <a:p>
            <a:pPr marL="604520" lvl="1" indent="-302260" defTabSz="397256">
              <a:spcBef>
                <a:spcPts val="1900"/>
              </a:spcBef>
              <a:defRPr sz="2312"/>
            </a:pPr>
            <a:r>
              <a:t>Women’s Rights and Abolitionism were closely linked</a:t>
            </a:r>
          </a:p>
          <a:p>
            <a:pPr marL="906780" lvl="2" indent="-302260" defTabSz="397256">
              <a:spcBef>
                <a:spcPts val="1900"/>
              </a:spcBef>
              <a:defRPr sz="2312"/>
            </a:pPr>
            <a:r>
              <a:t>Lydia Maria Child - abolitionist and women’s rights advocate</a:t>
            </a:r>
          </a:p>
          <a:p>
            <a:pPr marL="604520" lvl="1" indent="-302260" defTabSz="397256">
              <a:spcBef>
                <a:spcPts val="1900"/>
              </a:spcBef>
              <a:defRPr sz="2312"/>
            </a:pPr>
            <a:r>
              <a:t>William Lloyd Garrison’s </a:t>
            </a:r>
            <a:r>
              <a:rPr i="1"/>
              <a:t>The Liberator </a:t>
            </a:r>
            <a:r>
              <a:t>(1831)- called for immediate and uncompensated end to slavery</a:t>
            </a:r>
          </a:p>
          <a:p>
            <a:pPr marL="302260" indent="-302260" defTabSz="397256">
              <a:spcBef>
                <a:spcPts val="1900"/>
              </a:spcBef>
              <a:defRPr sz="2312"/>
            </a:pPr>
            <a:r>
              <a:t>Slavery in the South:</a:t>
            </a:r>
          </a:p>
          <a:p>
            <a:pPr marL="604520" lvl="1" indent="-302260" defTabSz="397256">
              <a:spcBef>
                <a:spcPts val="1900"/>
              </a:spcBef>
              <a:defRPr sz="2312"/>
            </a:pPr>
            <a:r>
              <a:t>3/4 did NOT own slaves</a:t>
            </a:r>
          </a:p>
          <a:p>
            <a:pPr marL="604520" lvl="1" indent="-302260" defTabSz="397256">
              <a:spcBef>
                <a:spcPts val="1900"/>
              </a:spcBef>
              <a:defRPr sz="2312"/>
            </a:pPr>
            <a:r>
              <a:t>Slavery was defended by Southern leaders and writers:</a:t>
            </a:r>
          </a:p>
          <a:p>
            <a:pPr marL="906780" lvl="2" indent="-302260" defTabSz="397256">
              <a:spcBef>
                <a:spcPts val="1900"/>
              </a:spcBef>
              <a:defRPr sz="2312"/>
            </a:pPr>
            <a:r>
              <a:t>George Fitzhugh and John C. Calhoun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4633" y="6575646"/>
            <a:ext cx="2562557" cy="3150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2882900"/>
            <a:ext cx="2794000" cy="39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bldLvl="5" animBg="1" advAuto="0"/>
      <p:bldP spid="185" grpId="2" animBg="1" advAuto="0"/>
      <p:bldP spid="185" grpId="4" animBg="1" advAuto="0"/>
      <p:bldP spid="186" grpId="3" animBg="1" advAuto="0"/>
      <p:bldP spid="186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Key Concept 4.3, II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186266" y="1236133"/>
            <a:ext cx="12632268" cy="8324057"/>
          </a:xfrm>
          <a:prstGeom prst="rect">
            <a:avLst/>
          </a:prstGeom>
        </p:spPr>
        <p:txBody>
          <a:bodyPr/>
          <a:lstStyle/>
          <a:p>
            <a:r>
              <a:t>C) Missouri Compromise (Compromise of 1820):</a:t>
            </a:r>
          </a:p>
          <a:p>
            <a:pPr lvl="1"/>
            <a:r>
              <a:t>3 parts:</a:t>
            </a:r>
          </a:p>
          <a:p>
            <a:pPr lvl="2"/>
            <a:r>
              <a:t>MO would enter the country as a slave state</a:t>
            </a:r>
          </a:p>
          <a:p>
            <a:pPr lvl="2"/>
            <a:r>
              <a:t>ME would enter the country as a free state</a:t>
            </a:r>
          </a:p>
          <a:p>
            <a:pPr lvl="2"/>
            <a:r>
              <a:t>36°60’ - above free, below slave in LA Purchase </a:t>
            </a:r>
          </a:p>
          <a:p>
            <a:r>
              <a:t>Impact:</a:t>
            </a:r>
          </a:p>
          <a:p>
            <a:pPr lvl="1"/>
            <a:r>
              <a:t>Tensions still existed, temporary solution between defenders and supporters of slavery</a:t>
            </a:r>
          </a:p>
          <a:p>
            <a:pPr lvl="1"/>
            <a:r>
              <a:t>In the 1850s tensions would come to the forefront </a:t>
            </a:r>
          </a:p>
        </p:txBody>
      </p:sp>
      <p:pic>
        <p:nvPicPr>
          <p:cNvPr id="19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00" y="2794000"/>
            <a:ext cx="9017000" cy="416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2083" y="5689600"/>
            <a:ext cx="8267701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  <p:bldP spid="190" grpId="4" animBg="1" advAuto="0"/>
      <p:bldP spid="190" grpId="5" animBg="1" advAuto="0"/>
      <p:bldP spid="191" grpId="2" animBg="1" advAuto="0"/>
      <p:bldP spid="191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693869" y="311150"/>
            <a:ext cx="11904531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Test Tips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152400" y="1591733"/>
            <a:ext cx="12700000" cy="8124826"/>
          </a:xfrm>
          <a:prstGeom prst="rect">
            <a:avLst/>
          </a:prstGeom>
        </p:spPr>
        <p:txBody>
          <a:bodyPr/>
          <a:lstStyle/>
          <a:p>
            <a:r>
              <a:t>Multiple-Choice and Short Answer:</a:t>
            </a:r>
          </a:p>
          <a:p>
            <a:pPr lvl="1"/>
            <a:r>
              <a:t>Examples of US seeking dominance of North America and Western Hemisphere (Monroe Doctrine)</a:t>
            </a:r>
          </a:p>
          <a:p>
            <a:pPr lvl="1"/>
            <a:r>
              <a:t>Conflicts with Native Americans</a:t>
            </a:r>
          </a:p>
          <a:p>
            <a:pPr lvl="1"/>
            <a:r>
              <a:t>Missouri Compromise</a:t>
            </a:r>
          </a:p>
          <a:p>
            <a:r>
              <a:t>Essay Questions:</a:t>
            </a:r>
          </a:p>
          <a:p>
            <a:pPr lvl="1"/>
            <a:r>
              <a:t>Impacts of westward expansion on:</a:t>
            </a:r>
          </a:p>
          <a:p>
            <a:pPr lvl="2"/>
            <a:r>
              <a:t>Natives</a:t>
            </a:r>
          </a:p>
          <a:p>
            <a:pPr lvl="2"/>
            <a:r>
              <a:t>Tensions between the North and South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3352800" y="311150"/>
            <a:ext cx="62992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r>
              <a:t>See You Back Here For 5.1!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r>
              <a:t>Thanks for watching</a:t>
            </a:r>
          </a:p>
          <a:p>
            <a:r>
              <a:t>Good luck in May!</a:t>
            </a:r>
          </a:p>
        </p:txBody>
      </p:sp>
      <p:pic>
        <p:nvPicPr>
          <p:cNvPr id="19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0" y="3103293"/>
            <a:ext cx="6137648" cy="466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APUSH Review: Key Concept 4.3 (Revised, 2015 Edition)</vt:lpstr>
      <vt:lpstr>Key Concept 4.3 </vt:lpstr>
      <vt:lpstr>Key Concept 4.3, I</vt:lpstr>
      <vt:lpstr>Key Concept 4.3, I</vt:lpstr>
      <vt:lpstr>Key Concept 4.3, II</vt:lpstr>
      <vt:lpstr>Key Concept 4.3, II</vt:lpstr>
      <vt:lpstr>Test Tips</vt:lpstr>
      <vt:lpstr>See You Back Here For 5.1!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Key Concept 4.3 (Revised, 2015 Edition)</dc:title>
  <dc:creator>Matthew Cirbo</dc:creator>
  <cp:lastModifiedBy>Matthew Cirbo</cp:lastModifiedBy>
  <cp:revision>1</cp:revision>
  <dcterms:modified xsi:type="dcterms:W3CDTF">2015-12-17T20:11:14Z</dcterms:modified>
</cp:coreProperties>
</file>