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11"/>
  </p:notes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A0CA6-8DE7-4347-8190-B847254007B5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E6764-CBA3-4FB9-BB65-97D2950C4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75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CE85ECF-9851-4026-B03A-BBA29FF78CD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2" y="2514600"/>
            <a:ext cx="8610600" cy="2595025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APUSH Review: Henry Clay’s </a:t>
            </a:r>
            <a:r>
              <a:rPr lang="en-US" sz="5400" i="1" dirty="0" smtClean="0">
                <a:solidFill>
                  <a:schemeClr val="tx1"/>
                </a:solidFill>
              </a:rPr>
              <a:t>American System </a:t>
            </a:r>
            <a:r>
              <a:rPr lang="en-US" sz="5400" dirty="0" smtClean="0">
                <a:solidFill>
                  <a:schemeClr val="tx1"/>
                </a:solidFill>
              </a:rPr>
              <a:t>(Part of Key Concept 4.2)</a:t>
            </a:r>
            <a:r>
              <a:rPr lang="en-US" sz="5400" dirty="0">
                <a:solidFill>
                  <a:schemeClr val="tx1"/>
                </a:solidFill>
              </a:rPr>
              <a:t/>
            </a:r>
            <a:br>
              <a:rPr lang="en-US" sz="5400" dirty="0">
                <a:solidFill>
                  <a:schemeClr val="tx1"/>
                </a:solidFill>
              </a:rPr>
            </a:b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10200"/>
            <a:ext cx="6553200" cy="8382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Everything You Need To </a:t>
            </a:r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now About Henry Clay’s American System To Succeed In APUSH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9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927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New 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838200"/>
            <a:ext cx="8503920" cy="5260848"/>
          </a:xfrm>
        </p:spPr>
        <p:txBody>
          <a:bodyPr>
            <a:normAutofit/>
          </a:bodyPr>
          <a:lstStyle/>
          <a:p>
            <a:r>
              <a:rPr lang="en-US" dirty="0" smtClean="0"/>
              <a:t>Key Concept 4.2, II, B. “Despite some governmental and private efforts to create a unified national economy, most notably the AMERICAN SYSTEM, the shift to market production linked the North and Midwest more closely than either was linked to the South.”</a:t>
            </a:r>
          </a:p>
          <a:p>
            <a:pPr lvl="1"/>
            <a:r>
              <a:rPr lang="en-US" dirty="0" smtClean="0"/>
              <a:t>Page  51 of the Curriculum Framework</a:t>
            </a:r>
            <a:endParaRPr lang="en-US" dirty="0"/>
          </a:p>
          <a:p>
            <a:r>
              <a:rPr lang="en-US" dirty="0" smtClean="0"/>
              <a:t>As with all terms/concepts/people mentioned in the white part of the curriculum, you are expected to be familiar with the American System</a:t>
            </a:r>
          </a:p>
          <a:p>
            <a:pPr marL="800100" lvl="1" indent="-342900"/>
            <a:r>
              <a:rPr lang="en-US" dirty="0" smtClean="0"/>
              <a:t>Plus it’s Henry Clay…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 descr="File:Henry Cl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038601"/>
            <a:ext cx="2341140" cy="282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Clay-stand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059" y="4038601"/>
            <a:ext cx="1879714" cy="280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le:Cla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73" y="4038602"/>
            <a:ext cx="2441631" cy="282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dam\Downloads\IMG_064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404" y="4087094"/>
            <a:ext cx="2104157" cy="280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adam\Downloads\IMG_060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032" y="533401"/>
            <a:ext cx="26289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adam\Desktop\Captu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00" y="0"/>
            <a:ext cx="3991532" cy="60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87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927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Background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838200"/>
            <a:ext cx="8503920" cy="526084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During the early 19</a:t>
            </a:r>
            <a:r>
              <a:rPr lang="en-US" baseline="30000" dirty="0" smtClean="0"/>
              <a:t>th</a:t>
            </a:r>
            <a:r>
              <a:rPr lang="en-US" dirty="0" smtClean="0"/>
              <a:t> century, the country was still growing and faced many challenges:</a:t>
            </a:r>
          </a:p>
          <a:p>
            <a:pPr marL="800100" lvl="1" indent="-342900"/>
            <a:r>
              <a:rPr lang="en-US" dirty="0" smtClean="0"/>
              <a:t>Infant US industries had a hard time competing with British goods</a:t>
            </a:r>
          </a:p>
          <a:p>
            <a:pPr marL="800100" lvl="1" indent="-342900"/>
            <a:r>
              <a:rPr lang="en-US" dirty="0" smtClean="0"/>
              <a:t>The infrastructure was weak (especially in the West – KY, OH, TN, etc.)</a:t>
            </a:r>
          </a:p>
          <a:p>
            <a:pPr marL="800100" lvl="1" indent="-342900"/>
            <a:r>
              <a:rPr lang="en-US" dirty="0" smtClean="0"/>
              <a:t>The first Bank of the US (BUS) expired and a 2</a:t>
            </a:r>
            <a:r>
              <a:rPr lang="en-US" baseline="30000" dirty="0" smtClean="0"/>
              <a:t>nd</a:t>
            </a:r>
            <a:r>
              <a:rPr lang="en-US" dirty="0" smtClean="0"/>
              <a:t> one was recharted in 1816 for 20 years (would expire in 1836)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goal of the American System was to address these areas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 was opposition to parts (or all) of the plan based on region and view of government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0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Part I of the American System: The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990600"/>
            <a:ext cx="8503920" cy="5562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Quick Review: The 1</a:t>
            </a:r>
            <a:r>
              <a:rPr lang="en-US" baseline="30000" dirty="0" smtClean="0"/>
              <a:t>st</a:t>
            </a:r>
            <a:r>
              <a:rPr lang="en-US" dirty="0" smtClean="0"/>
              <a:t> BUS created divisions between Secretary of State Jefferson and Secretary of Treasury Hamilton in Washington’s administration</a:t>
            </a:r>
          </a:p>
          <a:p>
            <a:pPr marL="800100" lvl="1" indent="-342900"/>
            <a:r>
              <a:rPr lang="en-US" dirty="0" smtClean="0"/>
              <a:t>Debate over strict v. loose interpretation of the Constitution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Henry Clay was a supporter of the BUS and advocated for a 3</a:t>
            </a:r>
            <a:r>
              <a:rPr lang="en-US" baseline="30000" dirty="0" smtClean="0"/>
              <a:t>rd</a:t>
            </a:r>
            <a:r>
              <a:rPr lang="en-US" dirty="0" smtClean="0"/>
              <a:t> BUS in the 1830s (See APUSH Review: Andrew Jackson and the Bank War)</a:t>
            </a:r>
          </a:p>
          <a:p>
            <a:pPr marL="800100" lvl="1" indent="-342900"/>
            <a:r>
              <a:rPr lang="en-US" dirty="0"/>
              <a:t>Although the Supreme Court upheld the constitutionality of the BUS in </a:t>
            </a:r>
            <a:r>
              <a:rPr lang="en-US" i="1" dirty="0"/>
              <a:t>McCulloch v. Maryland</a:t>
            </a:r>
            <a:r>
              <a:rPr lang="en-US" dirty="0"/>
              <a:t>, there was significant opposition to the BUS</a:t>
            </a:r>
          </a:p>
          <a:p>
            <a:pPr marL="1485900" lvl="2" indent="-342900"/>
            <a:r>
              <a:rPr lang="en-US" dirty="0"/>
              <a:t>Andrew Jackson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Ultimately, the BUS ended in 1836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074" name="Picture 2" descr="File:General Jackson Slaying the Many Headed Monster cr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"/>
            <a:ext cx="6038850" cy="47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5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Part II of the American System: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990600"/>
            <a:ext cx="8503920" cy="5562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Inter v. Intra state trade:</a:t>
            </a:r>
          </a:p>
          <a:p>
            <a:pPr marL="800100" lvl="1" indent="-342900"/>
            <a:r>
              <a:rPr lang="en-US" dirty="0" smtClean="0"/>
              <a:t>Interstate trade involves trade </a:t>
            </a:r>
            <a:r>
              <a:rPr lang="en-US" i="1" dirty="0" smtClean="0"/>
              <a:t>between</a:t>
            </a:r>
            <a:r>
              <a:rPr lang="en-US" dirty="0" smtClean="0"/>
              <a:t> two or more states</a:t>
            </a:r>
          </a:p>
          <a:p>
            <a:pPr marL="800100" lvl="1" indent="-342900"/>
            <a:r>
              <a:rPr lang="en-US" dirty="0" smtClean="0"/>
              <a:t>Intrastate trade involves trade </a:t>
            </a:r>
            <a:r>
              <a:rPr lang="en-US" i="1" dirty="0" smtClean="0"/>
              <a:t>within</a:t>
            </a:r>
            <a:r>
              <a:rPr lang="en-US" dirty="0" smtClean="0"/>
              <a:t> a state</a:t>
            </a:r>
          </a:p>
          <a:p>
            <a:pPr marL="800100" lvl="1" indent="-342900"/>
            <a:r>
              <a:rPr lang="en-US" dirty="0" smtClean="0"/>
              <a:t>For much of early American history, Congress only provided funding for interstate developments……..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Maysville Road veto:</a:t>
            </a:r>
          </a:p>
          <a:p>
            <a:pPr marL="800100" lvl="1" indent="-342900"/>
            <a:r>
              <a:rPr lang="en-US" dirty="0" smtClean="0"/>
              <a:t>Congressional bill that would provide funding for a road entirely in Kentucky</a:t>
            </a:r>
          </a:p>
          <a:p>
            <a:pPr marL="1485900" lvl="2" indent="-342900"/>
            <a:r>
              <a:rPr lang="en-US" dirty="0" smtClean="0"/>
              <a:t>Is this inter or intrastate trade?</a:t>
            </a:r>
          </a:p>
          <a:p>
            <a:pPr marL="800100" lvl="1" indent="-342900"/>
            <a:r>
              <a:rPr lang="en-US" dirty="0" smtClean="0"/>
              <a:t>President Andrew Jackson vetoed it because it was an example of an intrastate infrastructure</a:t>
            </a:r>
          </a:p>
          <a:p>
            <a:pPr marL="800100" lvl="1" indent="-342900"/>
            <a:r>
              <a:rPr lang="en-US" dirty="0" smtClean="0"/>
              <a:t>Henry Clay was mad….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How would funding be provided for these internal improvements?</a:t>
            </a:r>
          </a:p>
          <a:p>
            <a:pPr marL="800100" lvl="1" indent="-342900"/>
            <a:r>
              <a:rPr lang="en-US" dirty="0" smtClean="0"/>
              <a:t>Tariffs!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098" name="Picture 2" descr="File:Andrew jackson he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0"/>
            <a:ext cx="3409950" cy="414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78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Part III of the American System: Tariffs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990600"/>
            <a:ext cx="8503920" cy="5562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Tariffs and Excise Taxes:</a:t>
            </a:r>
          </a:p>
          <a:p>
            <a:pPr marL="800100" lvl="1" indent="-342900"/>
            <a:r>
              <a:rPr lang="en-US" dirty="0" smtClean="0"/>
              <a:t>Tariff: </a:t>
            </a:r>
          </a:p>
          <a:p>
            <a:pPr marL="1485900" lvl="2" indent="-342900"/>
            <a:r>
              <a:rPr lang="en-US" dirty="0" smtClean="0"/>
              <a:t>Tax on foreign goods </a:t>
            </a:r>
          </a:p>
          <a:p>
            <a:pPr marL="1485900" lvl="2" indent="-342900"/>
            <a:r>
              <a:rPr lang="en-US" dirty="0" smtClean="0"/>
              <a:t>Price of foreign goods increases, provides revenue for government, and makes American products more appealing </a:t>
            </a:r>
          </a:p>
          <a:p>
            <a:pPr marL="800100" lvl="1" indent="-342900"/>
            <a:r>
              <a:rPr lang="en-US" dirty="0" smtClean="0"/>
              <a:t>Excise Tax: </a:t>
            </a:r>
          </a:p>
          <a:p>
            <a:pPr marL="1485900" lvl="2" indent="-342900"/>
            <a:r>
              <a:rPr lang="en-US" dirty="0" smtClean="0"/>
              <a:t>Tax on domestically manufactured goods (whiskey)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Why was there a need for tariffs in the early 19</a:t>
            </a:r>
            <a:r>
              <a:rPr lang="en-US" baseline="30000" dirty="0" smtClean="0"/>
              <a:t>th</a:t>
            </a:r>
            <a:r>
              <a:rPr lang="en-US" dirty="0" smtClean="0"/>
              <a:t> century (1800s?)</a:t>
            </a:r>
          </a:p>
          <a:p>
            <a:pPr marL="800100" lvl="1" indent="-342900"/>
            <a:r>
              <a:rPr lang="en-US" dirty="0" smtClean="0"/>
              <a:t>American industries were young</a:t>
            </a:r>
          </a:p>
          <a:p>
            <a:pPr marL="800100" lvl="1" indent="-342900"/>
            <a:r>
              <a:rPr lang="en-US" dirty="0" smtClean="0"/>
              <a:t>Foreign goods were often cheaper</a:t>
            </a:r>
          </a:p>
          <a:p>
            <a:pPr marL="800100" lvl="1" indent="-342900"/>
            <a:r>
              <a:rPr lang="en-US" dirty="0" smtClean="0"/>
              <a:t>Britain flooded the US market after the War of 1812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Did everyone love tariffs?</a:t>
            </a:r>
          </a:p>
          <a:p>
            <a:pPr marL="800100" lvl="1" indent="-342900"/>
            <a:r>
              <a:rPr lang="en-US" dirty="0" smtClean="0"/>
              <a:t>NO! (See The Nullification Crisis)</a:t>
            </a:r>
          </a:p>
          <a:p>
            <a:pPr marL="800100" lvl="1" indent="-342900"/>
            <a:r>
              <a:rPr lang="en-US" dirty="0" smtClean="0"/>
              <a:t>The South in particular was outspoken against tariffs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122" name="Picture 2" descr="File:John C Calhoun-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-6926"/>
            <a:ext cx="4105275" cy="496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9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Analyzing the American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990600"/>
            <a:ext cx="8503920" cy="5562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Successes:</a:t>
            </a:r>
          </a:p>
          <a:p>
            <a:pPr marL="800100" lvl="1" indent="-342900"/>
            <a:r>
              <a:rPr lang="en-US" dirty="0" smtClean="0"/>
              <a:t>The Northeast and Midwest was more closely linked</a:t>
            </a:r>
          </a:p>
          <a:p>
            <a:pPr marL="800100" lvl="1" indent="-342900"/>
            <a:r>
              <a:rPr lang="en-US" dirty="0" smtClean="0"/>
              <a:t>Many states built up their infrastructures</a:t>
            </a:r>
          </a:p>
          <a:p>
            <a:pPr marL="800100" lvl="1" indent="-342900"/>
            <a:r>
              <a:rPr lang="en-US" dirty="0" smtClean="0"/>
              <a:t>First of many government sponsored programs in the economy</a:t>
            </a:r>
          </a:p>
          <a:p>
            <a:pPr marL="800100" lvl="1" indent="-342900"/>
            <a:r>
              <a:rPr lang="en-US" dirty="0" smtClean="0"/>
              <a:t>American industries were able to prosper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Failures:</a:t>
            </a:r>
          </a:p>
          <a:p>
            <a:pPr marL="800100" lvl="1" indent="-342900"/>
            <a:r>
              <a:rPr lang="en-US" dirty="0"/>
              <a:t>Did not unify all areas of the US</a:t>
            </a:r>
          </a:p>
          <a:p>
            <a:pPr marL="800100" lvl="1" indent="-342900"/>
            <a:r>
              <a:rPr lang="en-US" dirty="0" smtClean="0"/>
              <a:t>Sectionalism increased – Nullification Crisis (Calhoun and South Carolina)</a:t>
            </a:r>
          </a:p>
          <a:p>
            <a:pPr marL="800100" lvl="1" indent="-342900"/>
            <a:r>
              <a:rPr lang="en-US" dirty="0" smtClean="0"/>
              <a:t>Continued debates about role of federal government in intrastate business</a:t>
            </a:r>
          </a:p>
          <a:p>
            <a:pPr marL="800100" lvl="1" indent="-342900"/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4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761682"/>
          </a:xfrm>
        </p:spPr>
        <p:txBody>
          <a:bodyPr/>
          <a:lstStyle/>
          <a:p>
            <a:pPr algn="ctr"/>
            <a:r>
              <a:rPr lang="en-US" dirty="0" smtClean="0"/>
              <a:t>Test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53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Multiple-Choice Questions and Short Answer:</a:t>
            </a:r>
          </a:p>
          <a:p>
            <a:pPr lvl="1"/>
            <a:r>
              <a:rPr lang="en-US" dirty="0" smtClean="0"/>
              <a:t>Know the following:</a:t>
            </a:r>
          </a:p>
          <a:p>
            <a:pPr lvl="2"/>
            <a:r>
              <a:rPr lang="en-US" dirty="0" smtClean="0"/>
              <a:t>The American System attempted to help create a unified national economy</a:t>
            </a:r>
          </a:p>
          <a:p>
            <a:pPr lvl="2"/>
            <a:r>
              <a:rPr lang="en-US" dirty="0" smtClean="0"/>
              <a:t>The North and Midwest benefitted the most from the system</a:t>
            </a:r>
          </a:p>
          <a:p>
            <a:pPr lvl="2"/>
            <a:r>
              <a:rPr lang="en-US" dirty="0" smtClean="0"/>
              <a:t>Opposition persisted, especially in the South</a:t>
            </a:r>
          </a:p>
          <a:p>
            <a:pPr lvl="1"/>
            <a:r>
              <a:rPr lang="en-US" dirty="0" smtClean="0"/>
              <a:t>Explain the various regional views of the economy and Market Revolution</a:t>
            </a:r>
          </a:p>
          <a:p>
            <a:pPr lvl="1"/>
            <a:r>
              <a:rPr lang="en-US" dirty="0" smtClean="0"/>
              <a:t>Reasons for the successes and failures of the American System</a:t>
            </a:r>
            <a:endParaRPr lang="en-US" dirty="0"/>
          </a:p>
          <a:p>
            <a:r>
              <a:rPr lang="en-US" dirty="0" smtClean="0"/>
              <a:t>Essay Questions:</a:t>
            </a:r>
          </a:p>
          <a:p>
            <a:pPr lvl="1"/>
            <a:r>
              <a:rPr lang="en-US" dirty="0" smtClean="0"/>
              <a:t>Part of a broader topic: Regional differences during the Antebellum Era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0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1298" y="27709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Thanks for watching!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080" y="1524000"/>
            <a:ext cx="8229600" cy="4762033"/>
          </a:xfrm>
        </p:spPr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Subscribe to my channel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Help spread the word</a:t>
            </a:r>
          </a:p>
          <a:p>
            <a:r>
              <a:rPr lang="en-US" dirty="0"/>
              <a:t>Questions? Comments? </a:t>
            </a:r>
            <a:endParaRPr lang="en-US" dirty="0" smtClean="0"/>
          </a:p>
          <a:p>
            <a:pPr lvl="1"/>
            <a:r>
              <a:rPr lang="en-US" dirty="0" smtClean="0"/>
              <a:t>Leave </a:t>
            </a:r>
            <a:r>
              <a:rPr lang="en-US" dirty="0"/>
              <a:t>in </a:t>
            </a:r>
            <a:r>
              <a:rPr lang="en-US" dirty="0" smtClean="0"/>
              <a:t>comments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663007">
            <a:off x="604110" y="4546118"/>
            <a:ext cx="3124200" cy="2209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</a:t>
            </a:r>
          </a:p>
          <a:p>
            <a:pPr algn="ctr"/>
            <a:r>
              <a:rPr lang="en-US" dirty="0" smtClean="0"/>
              <a:t>Down here!</a:t>
            </a:r>
            <a:endParaRPr lang="en-US" dirty="0"/>
          </a:p>
        </p:txBody>
      </p:sp>
      <p:pic>
        <p:nvPicPr>
          <p:cNvPr id="5" name="Picture 7" descr="C:\Users\adam\Downloads\IMG_06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1" y="2320637"/>
            <a:ext cx="3429000" cy="45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3657600" y="2895600"/>
            <a:ext cx="2514600" cy="1447800"/>
          </a:xfrm>
          <a:prstGeom prst="wedgeRoundRectCallout">
            <a:avLst>
              <a:gd name="adj1" fmla="val 94869"/>
              <a:gd name="adj2" fmla="val -513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Come visit me in the Capitol Building.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4923</TotalTime>
  <Words>693</Words>
  <Application>Microsoft Office PowerPoint</Application>
  <PresentationFormat>On-screen Show (4:3)</PresentationFormat>
  <Paragraphs>146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Wingdings 2</vt:lpstr>
      <vt:lpstr>Essential</vt:lpstr>
      <vt:lpstr>APUSH Review: Henry Clay’s American System (Part of Key Concept 4.2) </vt:lpstr>
      <vt:lpstr>The New Curriculum</vt:lpstr>
      <vt:lpstr>Background Info</vt:lpstr>
      <vt:lpstr>Part I of the American System: The BUS</vt:lpstr>
      <vt:lpstr>Part II of the American System: Infrastructure</vt:lpstr>
      <vt:lpstr>Part III of the American System: Tariffs</vt:lpstr>
      <vt:lpstr>Analyzing the American System</vt:lpstr>
      <vt:lpstr>Test Tips</vt:lpstr>
      <vt:lpstr>Thanks for watching!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The Election of 1844</dc:title>
  <dc:creator>Adam</dc:creator>
  <cp:lastModifiedBy>Ashley E Cirbo</cp:lastModifiedBy>
  <cp:revision>243</cp:revision>
  <dcterms:created xsi:type="dcterms:W3CDTF">2013-11-22T00:02:11Z</dcterms:created>
  <dcterms:modified xsi:type="dcterms:W3CDTF">2015-02-14T14:58:25Z</dcterms:modified>
</cp:coreProperties>
</file>