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0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Everything You Need to Know About The Missouri Compromise To Succeed In APUSH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4: </a:t>
            </a:r>
            <a:r>
              <a:rPr lang="en-US" dirty="0" smtClean="0"/>
              <a:t>The Missouri Compromise (Compromise of 1820)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Background Leading to the Compromise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19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22 states in the country; 11 free, 11 slave</a:t>
            </a:r>
          </a:p>
          <a:p>
            <a:r>
              <a:rPr lang="en-US" sz="2800" dirty="0" smtClean="0"/>
              <a:t>Missouri applied for statehood in 1819</a:t>
            </a:r>
          </a:p>
          <a:p>
            <a:pPr lvl="1"/>
            <a:r>
              <a:rPr lang="en-US" sz="2800" dirty="0" smtClean="0"/>
              <a:t>Part of Louisiana Purchase territory</a:t>
            </a:r>
            <a:endParaRPr lang="en-US" sz="2800" dirty="0"/>
          </a:p>
          <a:p>
            <a:r>
              <a:rPr lang="en-US" sz="2800" dirty="0" smtClean="0"/>
              <a:t>Tallmadge Amendment:</a:t>
            </a:r>
          </a:p>
          <a:p>
            <a:pPr lvl="1"/>
            <a:r>
              <a:rPr lang="en-US" sz="2800" dirty="0" smtClean="0"/>
              <a:t>Would allow for emancipation of children of slaves</a:t>
            </a:r>
            <a:endParaRPr lang="en-US" sz="2800" dirty="0"/>
          </a:p>
          <a:p>
            <a:pPr lvl="1"/>
            <a:r>
              <a:rPr lang="en-US" sz="2800" dirty="0" smtClean="0"/>
              <a:t>House favored it, Senate rejected it</a:t>
            </a:r>
          </a:p>
          <a:p>
            <a:pPr lvl="1"/>
            <a:r>
              <a:rPr lang="en-US" sz="2800" dirty="0" smtClean="0"/>
              <a:t>South feared that this could lead to eventual abolition of slavery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continentalcollectibles.com/wp-content/uploads/2013/01/la-purchase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01744"/>
            <a:ext cx="6518983" cy="42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5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 Henry Clay!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Clay helped mollify the dispute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of 3 major Compromises mediated by Clay</a:t>
            </a:r>
          </a:p>
          <a:p>
            <a:pPr lvl="2"/>
            <a:r>
              <a:rPr lang="en-US" sz="2400" dirty="0" smtClean="0"/>
              <a:t>Tariff Compromise of 1833 and Compromise of 1850</a:t>
            </a:r>
            <a:endParaRPr lang="en-US" sz="2400" dirty="0"/>
          </a:p>
          <a:p>
            <a:r>
              <a:rPr lang="en-US" sz="2400" dirty="0"/>
              <a:t>3 Parts of the </a:t>
            </a:r>
            <a:r>
              <a:rPr lang="en-US" sz="2400" dirty="0" smtClean="0"/>
              <a:t>Compromise</a:t>
            </a:r>
          </a:p>
          <a:p>
            <a:pPr lvl="1"/>
            <a:r>
              <a:rPr lang="en-US" sz="2400" dirty="0" smtClean="0"/>
              <a:t>Missouri is added as a slave state</a:t>
            </a:r>
          </a:p>
          <a:p>
            <a:pPr lvl="1"/>
            <a:r>
              <a:rPr lang="en-US" sz="2400" dirty="0" smtClean="0"/>
              <a:t>Maine is added as a free state (land belonged to Massachusetts)</a:t>
            </a:r>
          </a:p>
          <a:p>
            <a:pPr lvl="1"/>
            <a:r>
              <a:rPr lang="en-US" sz="2400" dirty="0" smtClean="0"/>
              <a:t>All future states in LA Purchase Territory above 36°30’ would be free, all below would be slave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socialstudieswithasmile.com/comprom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6134100" cy="39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am\Desktop\YoungClayCa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52800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-0.45857 C 0.2 -0.43982 0.17725 -0.45834 0.14548 -0.46667 C 0.11198 -0.47523 0.07934 -0.48009 0.04531 -0.48496 C 0.01354 -0.48357 -0.01823 -0.48334 -0.05 -0.48079 C -0.06424 -0.47963 -0.08004 -0.46921 -0.09393 -0.46459 C -0.12031 -0.45579 -0.15035 -0.45417 -0.17743 -0.45255 C -0.2375 -0.45509 -0.2974 -0.45834 -0.35747 -0.46065 C -0.39341 -0.45996 -0.42917 -0.46042 -0.46511 -0.45857 C -0.47049 -0.45834 -0.47795 -0.44861 -0.48334 -0.44653 C -0.49948 -0.44028 -0.51528 -0.43866 -0.53177 -0.43634 C -0.54722 -0.43171 -0.55087 -0.42477 -0.56354 -0.41621 C -0.57413 -0.40903 -0.59011 -0.40787 -0.60139 -0.40602 C -0.61094 -0.40671 -0.62066 -0.40648 -0.63021 -0.4081 C -0.63351 -0.40857 -0.63629 -0.41088 -0.63941 -0.41227 C -0.64097 -0.41296 -0.6441 -0.41412 -0.6441 -0.41412 C -0.64792 -0.41968 -0.65226 -0.41968 -0.65764 -0.42222 C -0.6592 -0.42431 -0.66042 -0.42662 -0.66233 -0.42824 C -0.66406 -0.43009 -0.66632 -0.43056 -0.66823 -0.43241 C -0.66945 -0.43403 -0.66997 -0.43658 -0.67136 -0.43843 C -0.67865 -0.44931 -0.68611 -0.45509 -0.68959 -0.46875 C -0.68455 -0.49375 -0.66129 -0.50371 -0.6441 -0.50903 C -0.63386 -0.51852 -0.62136 -0.52616 -0.60903 -0.5294 C -0.59549 -0.5382 -0.57952 -0.53681 -0.56511 -0.54352 C -0.54427 -0.5419 -0.54479 -0.54421 -0.53177 -0.53935 C -0.52691 -0.5375 -0.51667 -0.53334 -0.51667 -0.53334 C -0.51424 -0.53125 -0.51198 -0.52894 -0.50903 -0.52732 C -0.50469 -0.52477 -0.49566 -0.5213 -0.49566 -0.5213 C -0.49115 -0.51551 -0.4882 -0.51644 -0.48472 -0.50903 C -0.47986 -0.49746 -0.48004 -0.48472 -0.47275 -0.47477 C -0.46719 -0.45324 -0.46632 -0.43009 -0.46216 -0.4081 C -0.46042 -0.39769 -0.45938 -0.38171 -0.45313 -0.37384 C -0.44844 -0.3507 -0.41476 -0.32894 -0.4 -0.31921 C -0.3842 -0.3088 -0.36754 -0.29584 -0.35018 -0.29097 C -0.30122 -0.27778 -0.25261 -0.2706 -0.20313 -0.26667 C -0.17031 -0.26759 -0.13698 -0.26412 -0.10469 -0.27084 C -0.07257 -0.27755 -0.04132 -0.28658 -0.00903 -0.29097 C -0.00295 -0.29375 0.00399 -0.29352 0.00903 -0.29908 C 0.0125 -0.30255 0.01823 -0.31111 0.01823 -0.31111 C 0.02673 -0.33334 0.02291 -0.32477 0.02864 -0.3375 C 0.03264 -0.36296 0.04531 -0.38287 0.0559 -0.40417 C 0.05937 -0.41065 0.05989 -0.41736 0.06215 -0.42431 C 0.06875 -0.44491 0.06111 -0.41945 0.06979 -0.44051 C 0.07639 -0.45648 0.06892 -0.4456 0.07569 -0.45463 C 0.07934 -0.46435 0.0809 -0.47477 0.08333 -0.48496 C 0.08281 -0.4963 0.08333 -0.50787 0.08177 -0.51921 C 0.08125 -0.525 0.07517 -0.52685 0.071 -0.5294 C 0.06076 -0.53611 0.04861 -0.53681 0.03784 -0.54144 C 0.02344 -0.54769 0.00764 -0.54283 -0.00747 -0.54352 C -0.0257 -0.54421 -0.04393 -0.54468 -0.06216 -0.5456 C -0.07066 -0.54607 -0.07934 -0.54676 -0.08785 -0.54746 C -0.14288 -0.5463 -0.15851 -0.55278 -0.19861 -0.53542 C -0.21424 -0.52084 -0.23264 -0.51505 -0.24688 -0.49699 C -0.25052 -0.49236 -0.25295 -0.48773 -0.25625 -0.48287 C -0.25851 -0.4794 -0.26354 -0.47269 -0.26354 -0.47269 C -0.26893 -0.45255 -0.26042 -0.48125 -0.26962 -0.46273 C -0.27101 -0.46042 -0.27031 -0.45718 -0.27136 -0.45463 C -0.27275 -0.45023 -0.27535 -0.44653 -0.27743 -0.44236 C -0.27813 -0.44051 -0.27813 -0.4382 -0.27882 -0.43634 C -0.28264 -0.42824 -0.2882 -0.41991 -0.29254 -0.41227 C -0.29636 -0.39653 -0.29341 -0.40301 -0.30139 -0.3919 C -0.30434 -0.38056 -0.31094 -0.37084 -0.31667 -0.36158 C -0.32413 -0.34908 -0.33212 -0.33796 -0.3408 -0.32732 C -0.3467 -0.32037 -0.3507 -0.31042 -0.35747 -0.30509 C -0.36545 -0.29884 -0.36545 -0.29931 -0.37292 -0.29097 C -0.38177 -0.28056 -0.39132 -0.26459 -0.40295 -0.26065 C -0.42066 -0.24514 -0.39219 -0.2706 -0.41216 -0.25046 C -0.42327 -0.23935 -0.4158 -0.24792 -0.42431 -0.24236 C -0.43281 -0.23681 -0.43924 -0.23079 -0.44844 -0.22824 C -0.47153 -0.20834 -0.50104 -0.20162 -0.52726 -0.19398 C -0.53681 -0.18773 -0.54566 -0.18334 -0.55625 -0.17986 C -0.57934 -0.16435 -0.604 -0.16343 -0.63021 -0.16158 C -0.70156 -0.16296 -0.7316 -0.16366 -0.7908 -0.17384 C -0.79427 -0.17523 -0.79931 -0.17384 -0.80139 -0.17778 C -0.80313 -0.18125 -0.80226 -0.18611 -0.80295 -0.19005 C -0.80382 -0.19491 -0.80521 -0.19931 -0.80608 -0.20417 C -0.80556 -0.20625 -0.80538 -0.20834 -0.80452 -0.21019 C -0.80382 -0.21181 -0.80174 -0.21227 -0.80139 -0.21412 C -0.79931 -0.22917 -0.80434 -0.2507 -0.7908 -0.25671 C -0.78802 -0.26042 -0.78455 -0.26296 -0.78177 -0.26667 C -0.78056 -0.26829 -0.77986 -0.27084 -0.77882 -0.27269 C -0.77396 -0.28102 -0.76788 -0.28449 -0.76059 -0.28681 C -0.73802 -0.30255 -0.72084 -0.30162 -0.69549 -0.30509 C -0.6875 -0.3044 -0.67934 -0.30417 -0.67136 -0.30301 C -0.65764 -0.30116 -0.64566 -0.29468 -0.63195 -0.29306 C -0.61163 -0.28611 -0.59167 -0.27824 -0.57136 -0.27269 C -0.56459 -0.2669 -0.55747 -0.26412 -0.55 -0.26065 C -0.54462 -0.25023 -0.53577 -0.24537 -0.529 -0.23634 C -0.52726 -0.23403 -0.52604 -0.23056 -0.52413 -0.22824 C -0.51945 -0.22199 -0.51198 -0.2169 -0.50608 -0.21227 C -0.49618 -0.20394 -0.48854 -0.19468 -0.47743 -0.19005 C -0.47466 -0.1875 -0.47257 -0.1838 -0.46962 -0.18195 C -0.46788 -0.18079 -0.46563 -0.18079 -0.46372 -0.17986 C -0.45504 -0.17546 -0.44584 -0.16921 -0.43785 -0.16366 C -0.43663 -0.16273 -0.43611 -0.16065 -0.4349 -0.15972 C -0.42327 -0.15093 -0.40504 -0.13681 -0.39236 -0.13334 C -0.38906 -0.13056 -0.37466 -0.11759 -0.37292 -0.11713 C -0.3665 -0.11528 -0.36337 -0.11273 -0.35747 -0.10903 C -0.34566 -0.10139 -0.33386 -0.09884 -0.32275 -0.08889 C -0.31841 -0.08496 -0.31233 -0.08588 -0.30764 -0.08287 C -0.30347 -0.08033 -0.30104 -0.075 -0.29688 -0.07269 C -0.29132 -0.06921 -0.2849 -0.06736 -0.27882 -0.06459 C -0.2717 -0.06134 -0.26511 -0.05533 -0.25747 -0.05255 C -0.25295 -0.05093 -0.24827 -0.05093 -0.24393 -0.04861 C -0.22743 -0.03959 -0.2099 -0.03171 -0.19254 -0.02824 C -0.14792 -0.00996 -0.10261 0.00162 -0.05608 0.0081 C -0.04045 0.00671 -0.02466 0.00208 -0.00903 0.00208 L -1.94444E-6 3.7037E-7 " pathEditMode="relative" ptsTypes="fffffffffffffffffffffffffffffffffffffffffffffffffffffffffffffffffffffffffffffffffffffffffffffffffffffffff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Problem(s) solved?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2672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Yes??????</a:t>
            </a:r>
          </a:p>
          <a:p>
            <a:pPr lvl="1"/>
            <a:r>
              <a:rPr lang="en-US" sz="2400" dirty="0" smtClean="0"/>
              <a:t>Balance of free and slave states equal at 12</a:t>
            </a:r>
          </a:p>
          <a:p>
            <a:pPr lvl="1"/>
            <a:r>
              <a:rPr lang="en-US" sz="2400" dirty="0" smtClean="0"/>
              <a:t>States admitted alternating free and slave in short-term future</a:t>
            </a:r>
          </a:p>
          <a:p>
            <a:pPr lvl="1"/>
            <a:r>
              <a:rPr lang="en-US" sz="2400" dirty="0" smtClean="0"/>
              <a:t>Lasted 34 years</a:t>
            </a:r>
          </a:p>
          <a:p>
            <a:r>
              <a:rPr lang="en-US" sz="2400" dirty="0" smtClean="0"/>
              <a:t>No??????</a:t>
            </a:r>
          </a:p>
          <a:p>
            <a:pPr lvl="1"/>
            <a:r>
              <a:rPr lang="en-US" sz="2400" dirty="0" smtClean="0"/>
              <a:t>Jefferson disliked the compromise, “a </a:t>
            </a:r>
            <a:r>
              <a:rPr lang="en-US" sz="2400" dirty="0" err="1" smtClean="0"/>
              <a:t>firebell</a:t>
            </a:r>
            <a:r>
              <a:rPr lang="en-US" sz="2400" dirty="0" smtClean="0"/>
              <a:t> in the night”</a:t>
            </a:r>
          </a:p>
          <a:p>
            <a:pPr lvl="1"/>
            <a:r>
              <a:rPr lang="en-US" sz="2400" dirty="0" smtClean="0"/>
              <a:t>In the future, there is a strong desire to keep states equal </a:t>
            </a:r>
          </a:p>
          <a:p>
            <a:pPr lvl="1"/>
            <a:r>
              <a:rPr lang="en-US" sz="2400" dirty="0" smtClean="0"/>
              <a:t>Slavery would become the prominent issue for the next 40 years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AutoShape 2" descr="data:image/jpeg;base64,/9j/4AAQSkZJRgABAQAAAQABAAD/2wCEAAkGBxQTEhUUExQVFBUXFxcYGBgXFRcXFxwXFxYYFxgXGBQYHCggGBolHBQVITEhJSkrLi4uFx8zODMsNygtLisBCgoKDg0OGhAQGiwcHyQsLCwsLCwsLCwsLCwsLCwsLCwsLCwsLCwsLCwsLCwsLCwsLCwsLCwsLCwsLCwsLCwsLP/AABEIAOAA4AMBIgACEQEDEQH/xAAcAAABBQEBAQAAAAAAAAAAAAADAQIEBQYABwj/xAA6EAABAwIEBAMHAwQBBAMAAAABAAIRAyEEBTFBElFhcQaB8BMikaGxwdEy4fEUQlJiIzNyguIHFRb/xAAZAQADAQEBAAAAAAAAAAAAAAABAgMABAX/xAAiEQADAQADAQACAgMAAAAAAAAAAQIRAyExEkFRImEEE3H/2gAMAwEAAhEDEQA/APEy79ylAv5/JNlOabwgEUwLef8AK43vB7riErh6+ixhoOmqUOumpwI9d1jHT69aLmhIOiu8rygmC655flLVJDJaDyvKS+LSfkO62GWeHWbuJP8Ar+T9lPyfKmtHER8RC0+HwYgRZc9U2VSSKzDZLSaLMB73Rhl7T/a0jlGyufYDa/z7I1DD/pj16ukGwoP/AKNjoDWAH1ugP8PCY38wdPOVq20gC/kP0nrPToiYiHgEiHCx894RTN8mJqZIW6S7TYHruqDN/Doe3ipgAj9WoPL9OhXpNTCh3LiEdiotfCNjiiefUTF+oTKwOTwzGZe5kyDy0+v7KBEeS9jzjJ2kTEg6GOsH7rD5zkEXaN7jl17W1VZ5P2I4/RlJTyfXrspWIwJbqII2IURzfNUTTEzDnFIkK4FYArnJqfKbCJjnpW/lJFvJKBdAwnFCVx0XPCQ6jssAYEoC4SBPr11XNRMPn8fwmEpSlaeixhpK6Uo5rmiVjE/KMPxPnkPIdSt74fwkxAt13/27rMZBhZEc4J68h916Rk2GgAAX/IXNyV2Wmei2wmEBF9BsrJtKxPaAm0WhgE3K72pLr6fgqLoupwI2wSPrtFh8Qo9QnfkD5GSgYkhokX27IehCmqSbTuldjgTEizYHUwQPmoNbFkDTkD5mw9ckzD0jM6RYb+fdZvDJOi1vYdYVfjqvC4ibEGfXwU11cBkD9IB31Npv5j4qFVAgn1rc/FFAZHrk8PCRvbt+VRV5jhNyCR5H+CrnMX3PBMgQO+p81ApYYjiJueGZvvqj9fgHz+TO5thqZDj/AKjbRw3BWJzKgWn0F6XjcEXbxafX18llc4yw/BVisJ1JkUoTqtMtOiVgXRpLDuH7ppbdELkk2/PZA2DIsnfsncNlwYtpsBOKQlF4NkNwRA0DcfUrmlIErWphRzTdObJ09bQEMp7PygEQjRGoMumgKVg6dx3S0+hkjY+GsNYc7k/T6L0LLGcPUxdYTI5Bt0WwpV47fPRctIvJb1KkkqQyiA2d/wB/4VdQrzc7adyrD2ggDzUX0is9s5tO/qPggvwU2A8tvgplPkpACl9M6PhFI7LrzPdENBW7qJKH/TnklbbHmUil/pHRaT0HWEP+ndNwQPodPQWho4ciFJ9kDqNEVVAfHJkKmBeY78jt/JUt+Bls729fNaR9AbIVWmCg6ehULDE47CuE2kR8+kaFUGJEu4Tr9l6FjqHISsRn7OBwfGh+W6tFkb40YDPcLwvNtz6+KqyyFqfEbQSCLg7/ADWf4V2TXRxNERzU5nLZFNJN4Lp9Bg1w+nr7JD+EX2f0SFi2mwG4ppaEQhMYLogZHayU4NKdCUJtFwaGJzURtNdwoaNh1NS8M26C0KXhackKdMbDXZEd/VlpKV41k/T1dZjKZjhPNbHAtHCSdTvawt9gfio0xkKx0EBXGFcFnalQtPWdvt1VrgqlhOqjfhfiXel0OakUmqHQeCAjtx9NkcbgO8SoHVpYNZpKKxltEzCY6nUEteD0keiiuqiYmO6IuiCimmyO09VDfWEmNEQy2x7yg1OidN43QXVAZSsouiJi+fyWO8Ssljlsaz+qzud0Q+m8DWCR3CMiV6eUvqzxN5H7xCjObCdWs93dHqU7ldvhwUuyE5qZwqXwITqaZMTAMJrmoxamwm0wHhTQ1GLU2EdBhGDUoCe1PATabDilYxK0IjWpWxsFp05IjdW+XYUm4HZR8Fhpv00stNl9KAB2UqoyQTDUeEtnpKu8trwI1iN+Yj7oL8PsBF950gXJP015qFVqFlQjedBOu2nRL6MXlRjXVQQNifupjxCh5c6QHWl2p6D95Ux77KN+nRxeA8Ri+BttVlcfjzM8M95/C0sgm31WezepJgnhpj9RH0ncpZRVlazxK9h9wOB6fdSKXi7EPMEn7oA8W0aNMGlhg4cfAC57eMuAmRT/AFRcX0lWOFrsxIFR1E0TMSQCJBg3HXYqjjF2hJpU8T0sMv8AEVbQuIHW/wACtRh8x90nQQBe9oVU3w+2A6RfpZXtLL2+wgRIjUKTwqijxfiQU4dxDUiNdiFmsx8cPuGTHMqDn+CPt3tA0i1zJPJO/oqGGLBVp/1Fd0+6XMZTbA4jL3kNFuarMr/pOqa/obQ8UufPE74lLVzzW6p8Z4hw9cXw/seTmmfmobXDiIkdxunfH+1gitPx6DxV6h6qbXYq9l3hXLqUI11hF9tlcGlDcFPdSUdzFkxWiKWJns1JITCE2i4BLdfWyGGI/CmuCOmwgN2RGhIAngKrZhzAjU2SUxnNHoFTbMXWDpNAEyr3BVQNIte6qMEywdvb8x8lPYTwkxcdFNoZFjWzRo/VA+U/hVbq5e8QJlwkxtrt0Crc1LwQXmSYAkSBIG20I2W1ncMOjYDsdY+SPiCu2arCVQ0hsgiAR0gafElWIdKocvMkHRxBvy4Ry3BAhTaGKUbR0cPfRbDDgi6gY/LWmJaHCdOnZT8HiAQrdtNrhyPS5U9xnT8aY2r4fwrjxBtRjtwD7pO8AiyucPg6bWhgaQJEDeQZ87qxrYExAKdhcvv7x09XR+tEcJPpBg4MowB+ok3HzA202XZdVvHNdmFTQbRZRsLUAcEGOvSozik2liWVCLEwe2muxupGP8M0K1INBNoIIiZjXS8jXmu8bgOpkt11+F1C8MZmalEXuLJluahGk3jRR5l4ap0QQQ51osBEcoA1WTbgvf8AdaQBoN/mvUMc0nV3rsqSvljWgu1JHy6J1yMX/T/R59WZw1Br5rSYUBzJlUmbs/5R8FpMoog0wALHzuPsnt9I5s/kyDWp9VDqUldY3C8Nt1WOEJEzOSGacIL1McgvYnTFwjQmEIzmpibQYQA3mnhdCKGqjYg1osiMK4BFa1K2EtcJViBrBlWgxIn/AFOvmqJpiLpMViob9x3m6RGL/MKYeLuGgueXT8KPSYbe7IMRrrzBCy+IzAmJcI5LceDMxMRZ1hbQ9wtaaWleLG8BVappkwSHaH9uSXAVeeqt8w96pGm+34VTUp8LoClunRCzsucO8iCLSrXCY8gXWfwtQiB69WV43CyJCRnTNaXVHE8V+yntpggHsqPBu4eil1cSYhvrRKGkR8yqy/haZiyhvY5hBNx9FBzmjXpOmm0vDgLgEw7sFmc0bmWHPFVA4TexkQdpmydTojr5N/mGDL2B3CYP1CzWQ4b2dWsxtg0h0Hbim3xBUNvjaoxjW1P7QTrz+qqfCOeOqYwkn/qhwM9Lt+480yh4xK5FqT9NliiefRQMZUHBHTdTszfwC972WW8Q4+BIOoSytK8l5JkM1rzVgbE6LWZLiR7IFxktbsN3E/ssFVd75P43hXeBxssLDYkfwIXXyR/FHlK9pmpzCuDB/wAr/gqqq3RGusPhrNhyQCVzZhVAXBDhHeEOEwrBPCC5qlwhOaimArGtRmhIxqM1uio2ILTZqjU2pGhEY1I2HAddkXHqFXYh0ggiOdz32VxWYqnFwJ6p4fYGVeJAm3rspOUZo6i8ETEz+6E9guflyUQfhdOKljINua1HpeXZz7bhcdRY9QP5VziKe6888P4uD0/Hore0a3EwH12XDc/NYenx39INh6d1pcEYZfkFm8PVkj4K3Ff3YnX0VKi8Eyi+TCMHAGSolKpwtLuioHZrVqVuFlOpUi5DRoOp0QS0e7SNxhK5JtZGzZ7HUnU3gODxEHlzWWpZpXabYdw/7tfqpFbH1He8WX5cJ+yOCtN/gx/ivwaxjpoPcWa8LjxR0Dt1UZFl5p4hhtMrVZ1nFQmfYGwgQ0hZzDY1/tgXU3gRyJ+iqnTWEahJ60bLPoLb2MLz/MT7vxWuz2qeBjoIBt5LG50IJE80ONA5beGaNOSfXVWmAwTv1HTba3NRWUtFosOyfemALfaw8vmunkvEcMQNwbXfqcIEIjnI5EAAILmLm3WdCWIGEhCI5MciKNKC9yIAkIWAQaYUgNQ2NRWlOxMFARqYhIxPASsZIdqq/G0DFtfyrEBI+lKE1jM0ZurhbHdT8RkMYU1yfeNwOTZHzRqlIzEDXZXjyKmHNM6FpaO+y6YtshyJIxmBcW3AtNjtPJbbJMXxDhUPwDgmVeKhXHuOfwz/AIviwJ2JvBVpmPhyrhXlv+P6HRZzdv8AyA1CTmRb/Hr8FjQqDhLu1uo+isMM4GFmcJiTMaA7dd/mrbL8SDY7eoXM0d00XdN31+iuMpoBrSBaTJ691nXVoPQq4y/GJGh16Tn1iw3uFGxeZti7RPb7qVVAcJ9evwolbDU4vcrDd/gg47OPcPuCY6LLYLiNXjIIvZaKtTb181CxzQ1shNPQtxXrAeJsWHUgZ0PzWLxX/JUUnOMymWC9wVEy91yTqqpYjlt6w1PCRrpppy0UyhTAASN0ShI3oEjnzKG9OJTUAjCmBGNkIJhMGobuafvzXOCICKwbI4aNkGmEZiZihGhOamhFaJSNjCgJSEoCY8oBaI9Y/hOq1fd10iPio2KqQR5n4AlV2Ix0MHORbp911cK6OTmfZp/CeZspYiKkCnWhrp0D9iehsPgvZGUWvZ7Or7zTABOo5X59V85Vq03G8A/gL1P/AON/F3tAMLWdLwIpuP8AeP8AE83CPNNa0WKwm+JvCBZL6dxrI+6yD6pYeI9j+V7bSfbhNx1WV8WeFvaMNXDtHGNWbOHKNnclzVOHdHL+zGUMwYW2NxO6kYDNQDBWMx7g1xA4qbgYLTsd0CninNOsofHRZciR69hMaDup4a1wuY1XlGD8RFusqw//AFfIm/X7JXxsouZG1xlNvNZXxFjQ1haCq/FeJ7WOqy+Y5kahTRxvReTnWYhr8Rq7c/Ic1MyuoHNkGVn8VVtA803A4t1N0jzGy6nxbJ575co2tMp7lFwGIFRoc3z7qXC42sZ0p6hsJCuK6EAjSmkWT3JjiiAG4Jkpzk0IiEZjkYFBAi26MxqZihWFFDkNrUQFKxkOJQXvhdUek4A1vG884Gk/smiGxbtIz2YYqah6NIHmQq+rUn4JK9Tic53MkphXdM4jib16EY/n65KRh8YWuBkgtMgg3BG4UIJyOAPdfAPjhuJAo1jw1hABJs//ANluH1CP0nnY/nzXy5gsTwEEEgg2Imx5/ReweCvH7arRRxDuGrbheRZ468jooXGFYstvGnhmljGl7IZiANYjigaO59149j8FVouLHgtI1BX0BUIcNnDvB8is94h8PMrA+97wFuP9Xx3U08K6eNNrHQtB+S4snT15K7zDJDSJ4okGNYVW6kBz3TaN9EOrbUobqZOtgpocBNvPry+qFUdJv5BMmK2VVfVCCJiD7xQ1deHM/S88MYiHObzEhaPiWMyh8Vm94+K2Mrj51lHZwPZCwkKVqUKBcGQmOCIUNywBjtEFxRXIRTIVgKYUgFA4rJ4MC6ZiBpTH1h2UCtjOWir62Nmw+P3VI42/SV8meFhi8wDOp+iqMbj3P1PqIUeo6TuepQiuqZSOdtv05cuSJgCpZSLgsYdKktq6Rp8x2IURPY6EGY9P8E+MyS2jW1NmvnXkHDn1W8xFWW6keU/JfPdCsWkObYggjuDP2XsOXZqKtJjh/cOe+4Pmue5wtFaRs/wz3SQA7zGvmFisYwttwmb/AFW9xlQwfdJHdZfNGSdCkSKNmccTyj7lRq7+ET0U/FOI0Ed1T419on1zVJXYlPohlIuXLoID6TocD1Wyw2IkBYpW2AzSLO7KPNDpai3Dfy+zUhy6VEwtcOFlIlcTWHYnqHkpjyuLkxyBtEQnJzimOToVldXxrWdTyVZXxzn9Aok6yuJ9dV2zxpHHXI2FfWJ0QJXSuT4TElclSFEwiVIlWMcuXLljHLkiVYw5hIMrYeCszIY6nyJI81jVPyXGeyqtdsbHsbfdLa1DS8Z6PVxR6qozHEk6/dSmY8OFvoElbCg8iSPWigWZmcQ6Z5Kmxq2GJwrRYidxBtf6qsxeUB2msaAAxvdPPTErwzKRSMVhiyJIMj4XuD1/IQFYkcuC5csYkYbEuYbG3JXmBzYOsbFZtKCp3xqh55HJtRUlcXWWXwuYub1/CtsPj2v3g3XNXE5OieVMnnqhPd8032kppKTB9MvsklJKdwr0DhGpZXFcVjCwmpQkCxjly5csY5cuXLGOXLlxWMcuXLgsY0WVYqWAnZXbK8jcWPnzWOy+tBg6FaHLcUXOA73Ow3UKnsqq6JTmG7u0d0RxsBMA7C5J69FJNJpA94R621VZmdcUuFwB1I589fwOSyMyn8TU+FzRew31JN5VKrHNsY6q7ieRIgWECIVcrLwmxVyRLKIDly5IsYVcCuXLGJuGzAjW4+atKGJDtFnk+nUINlOuNMpPI0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TEhUUExQVFBUXFxcYGBgXFRcXFxwXFxYYFxgXGBQYHCggGBolHBQVITEhJSkrLi4uFx8zODMsNygtLisBCgoKDg0OGhAQGiwcHyQsLCwsLCwsLCwsLCwsLCwsLCwsLCwsLCwsLCwsLCwsLCwsLCwsLCwsLCwsLCwsLCwsLP/AABEIAOAA4AMBIgACEQEDEQH/xAAcAAABBQEBAQAAAAAAAAAAAAADAQIEBQYABwj/xAA6EAABAwIEBAMHAwQBBAMAAAABAAIRAyEEBTFBElFhcQaB8BMikaGxwdEy4fEUQlJiIzNyguIHFRb/xAAZAQADAQEBAAAAAAAAAAAAAAABAgMABAX/xAAiEQADAQADAQACAgMAAAAAAAAAAQIRAyExEkFRImEEE3H/2gAMAwEAAhEDEQA/APEy79ylAv5/JNlOabwgEUwLef8AK43vB7riErh6+ixhoOmqUOumpwI9d1jHT69aLmhIOiu8rygmC655flLVJDJaDyvKS+LSfkO62GWeHWbuJP8Ar+T9lPyfKmtHER8RC0+HwYgRZc9U2VSSKzDZLSaLMB73Rhl7T/a0jlGyufYDa/z7I1DD/pj16ukGwoP/AKNjoDWAH1ugP8PCY38wdPOVq20gC/kP0nrPToiYiHgEiHCx894RTN8mJqZIW6S7TYHruqDN/Doe3ipgAj9WoPL9OhXpNTCh3LiEdiotfCNjiiefUTF+oTKwOTwzGZe5kyDy0+v7KBEeS9jzjJ2kTEg6GOsH7rD5zkEXaN7jl17W1VZ5P2I4/RlJTyfXrspWIwJbqII2IURzfNUTTEzDnFIkK4FYArnJqfKbCJjnpW/lJFvJKBdAwnFCVx0XPCQ6jssAYEoC4SBPr11XNRMPn8fwmEpSlaeixhpK6Uo5rmiVjE/KMPxPnkPIdSt74fwkxAt13/27rMZBhZEc4J68h916Rk2GgAAX/IXNyV2Wmei2wmEBF9BsrJtKxPaAm0WhgE3K72pLr6fgqLoupwI2wSPrtFh8Qo9QnfkD5GSgYkhokX27IehCmqSbTuldjgTEizYHUwQPmoNbFkDTkD5mw9ckzD0jM6RYb+fdZvDJOi1vYdYVfjqvC4ibEGfXwU11cBkD9IB31Npv5j4qFVAgn1rc/FFAZHrk8PCRvbt+VRV5jhNyCR5H+CrnMX3PBMgQO+p81ApYYjiJueGZvvqj9fgHz+TO5thqZDj/AKjbRw3BWJzKgWn0F6XjcEXbxafX18llc4yw/BVisJ1JkUoTqtMtOiVgXRpLDuH7ppbdELkk2/PZA2DIsnfsncNlwYtpsBOKQlF4NkNwRA0DcfUrmlIErWphRzTdObJ09bQEMp7PygEQjRGoMumgKVg6dx3S0+hkjY+GsNYc7k/T6L0LLGcPUxdYTI5Bt0WwpV47fPRctIvJb1KkkqQyiA2d/wB/4VdQrzc7adyrD2ggDzUX0is9s5tO/qPggvwU2A8tvgplPkpACl9M6PhFI7LrzPdENBW7qJKH/TnklbbHmUil/pHRaT0HWEP+ndNwQPodPQWho4ciFJ9kDqNEVVAfHJkKmBeY78jt/JUt+Bls729fNaR9AbIVWmCg6ehULDE47CuE2kR8+kaFUGJEu4Tr9l6FjqHISsRn7OBwfGh+W6tFkb40YDPcLwvNtz6+KqyyFqfEbQSCLg7/ADWf4V2TXRxNERzU5nLZFNJN4Lp9Bg1w+nr7JD+EX2f0SFi2mwG4ppaEQhMYLogZHayU4NKdCUJtFwaGJzURtNdwoaNh1NS8M26C0KXhackKdMbDXZEd/VlpKV41k/T1dZjKZjhPNbHAtHCSdTvawt9gfio0xkKx0EBXGFcFnalQtPWdvt1VrgqlhOqjfhfiXel0OakUmqHQeCAjtx9NkcbgO8SoHVpYNZpKKxltEzCY6nUEteD0keiiuqiYmO6IuiCimmyO09VDfWEmNEQy2x7yg1OidN43QXVAZSsouiJi+fyWO8Ssljlsaz+qzud0Q+m8DWCR3CMiV6eUvqzxN5H7xCjObCdWs93dHqU7ldvhwUuyE5qZwqXwITqaZMTAMJrmoxamwm0wHhTQ1GLU2EdBhGDUoCe1PATabDilYxK0IjWpWxsFp05IjdW+XYUm4HZR8Fhpv00stNl9KAB2UqoyQTDUeEtnpKu8trwI1iN+Yj7oL8PsBF950gXJP015qFVqFlQjedBOu2nRL6MXlRjXVQQNifupjxCh5c6QHWl2p6D95Ux77KN+nRxeA8Ri+BttVlcfjzM8M95/C0sgm31WezepJgnhpj9RH0ncpZRVlazxK9h9wOB6fdSKXi7EPMEn7oA8W0aNMGlhg4cfAC57eMuAmRT/AFRcX0lWOFrsxIFR1E0TMSQCJBg3HXYqjjF2hJpU8T0sMv8AEVbQuIHW/wACtRh8x90nQQBe9oVU3w+2A6RfpZXtLL2+wgRIjUKTwqijxfiQU4dxDUiNdiFmsx8cPuGTHMqDn+CPt3tA0i1zJPJO/oqGGLBVp/1Fd0+6XMZTbA4jL3kNFuarMr/pOqa/obQ8UufPE74lLVzzW6p8Z4hw9cXw/seTmmfmobXDiIkdxunfH+1gitPx6DxV6h6qbXYq9l3hXLqUI11hF9tlcGlDcFPdSUdzFkxWiKWJns1JITCE2i4BLdfWyGGI/CmuCOmwgN2RGhIAngKrZhzAjU2SUxnNHoFTbMXWDpNAEyr3BVQNIte6qMEywdvb8x8lPYTwkxcdFNoZFjWzRo/VA+U/hVbq5e8QJlwkxtrt0Crc1LwQXmSYAkSBIG20I2W1ncMOjYDsdY+SPiCu2arCVQ0hsgiAR0gafElWIdKocvMkHRxBvy4Ry3BAhTaGKUbR0cPfRbDDgi6gY/LWmJaHCdOnZT8HiAQrdtNrhyPS5U9xnT8aY2r4fwrjxBtRjtwD7pO8AiyucPg6bWhgaQJEDeQZ87qxrYExAKdhcvv7x09XR+tEcJPpBg4MowB+ok3HzA202XZdVvHNdmFTQbRZRsLUAcEGOvSozik2liWVCLEwe2muxupGP8M0K1INBNoIIiZjXS8jXmu8bgOpkt11+F1C8MZmalEXuLJluahGk3jRR5l4ap0QQQ51osBEcoA1WTbgvf8AdaQBoN/mvUMc0nV3rsqSvljWgu1JHy6J1yMX/T/R59WZw1Br5rSYUBzJlUmbs/5R8FpMoog0wALHzuPsnt9I5s/kyDWp9VDqUldY3C8Nt1WOEJEzOSGacIL1McgvYnTFwjQmEIzmpibQYQA3mnhdCKGqjYg1osiMK4BFa1K2EtcJViBrBlWgxIn/AFOvmqJpiLpMViob9x3m6RGL/MKYeLuGgueXT8KPSYbe7IMRrrzBCy+IzAmJcI5LceDMxMRZ1hbQ9wtaaWleLG8BVappkwSHaH9uSXAVeeqt8w96pGm+34VTUp8LoClunRCzsucO8iCLSrXCY8gXWfwtQiB69WV43CyJCRnTNaXVHE8V+yntpggHsqPBu4eil1cSYhvrRKGkR8yqy/haZiyhvY5hBNx9FBzmjXpOmm0vDgLgEw7sFmc0bmWHPFVA4TexkQdpmydTojr5N/mGDL2B3CYP1CzWQ4b2dWsxtg0h0Hbim3xBUNvjaoxjW1P7QTrz+qqfCOeOqYwkn/qhwM9Lt+480yh4xK5FqT9NliiefRQMZUHBHTdTszfwC972WW8Q4+BIOoSytK8l5JkM1rzVgbE6LWZLiR7IFxktbsN3E/ssFVd75P43hXeBxssLDYkfwIXXyR/FHlK9pmpzCuDB/wAr/gqqq3RGusPhrNhyQCVzZhVAXBDhHeEOEwrBPCC5qlwhOaimArGtRmhIxqM1uio2ILTZqjU2pGhEY1I2HAddkXHqFXYh0ggiOdz32VxWYqnFwJ6p4fYGVeJAm3rspOUZo6i8ETEz+6E9guflyUQfhdOKljINua1HpeXZz7bhcdRY9QP5VziKe6888P4uD0/Hore0a3EwH12XDc/NYenx39INh6d1pcEYZfkFm8PVkj4K3Ff3YnX0VKi8Eyi+TCMHAGSolKpwtLuioHZrVqVuFlOpUi5DRoOp0QS0e7SNxhK5JtZGzZ7HUnU3gODxEHlzWWpZpXabYdw/7tfqpFbH1He8WX5cJ+yOCtN/gx/ivwaxjpoPcWa8LjxR0Dt1UZFl5p4hhtMrVZ1nFQmfYGwgQ0hZzDY1/tgXU3gRyJ+iqnTWEahJ60bLPoLb2MLz/MT7vxWuz2qeBjoIBt5LG50IJE80ONA5beGaNOSfXVWmAwTv1HTba3NRWUtFosOyfemALfaw8vmunkvEcMQNwbXfqcIEIjnI5EAAILmLm3WdCWIGEhCI5MciKNKC9yIAkIWAQaYUgNQ2NRWlOxMFARqYhIxPASsZIdqq/G0DFtfyrEBI+lKE1jM0ZurhbHdT8RkMYU1yfeNwOTZHzRqlIzEDXZXjyKmHNM6FpaO+y6YtshyJIxmBcW3AtNjtPJbbJMXxDhUPwDgmVeKhXHuOfwz/AIviwJ2JvBVpmPhyrhXlv+P6HRZzdv8AyA1CTmRb/Hr8FjQqDhLu1uo+isMM4GFmcJiTMaA7dd/mrbL8SDY7eoXM0d00XdN31+iuMpoBrSBaTJ691nXVoPQq4y/GJGh16Tn1iw3uFGxeZti7RPb7qVVAcJ9evwolbDU4vcrDd/gg47OPcPuCY6LLYLiNXjIIvZaKtTb181CxzQ1shNPQtxXrAeJsWHUgZ0PzWLxX/JUUnOMymWC9wVEy91yTqqpYjlt6w1PCRrpppy0UyhTAASN0ShI3oEjnzKG9OJTUAjCmBGNkIJhMGobuafvzXOCICKwbI4aNkGmEZiZihGhOamhFaJSNjCgJSEoCY8oBaI9Y/hOq1fd10iPio2KqQR5n4AlV2Ix0MHORbp911cK6OTmfZp/CeZspYiKkCnWhrp0D9iehsPgvZGUWvZ7Or7zTABOo5X59V85Vq03G8A/gL1P/AON/F3tAMLWdLwIpuP8AeP8AE83CPNNa0WKwm+JvCBZL6dxrI+6yD6pYeI9j+V7bSfbhNx1WV8WeFvaMNXDtHGNWbOHKNnclzVOHdHL+zGUMwYW2NxO6kYDNQDBWMx7g1xA4qbgYLTsd0CninNOsofHRZciR69hMaDup4a1wuY1XlGD8RFusqw//AFfIm/X7JXxsouZG1xlNvNZXxFjQ1haCq/FeJ7WOqy+Y5kahTRxvReTnWYhr8Rq7c/Ic1MyuoHNkGVn8VVtA803A4t1N0jzGy6nxbJ575co2tMp7lFwGIFRoc3z7qXC42sZ0p6hsJCuK6EAjSmkWT3JjiiAG4Jkpzk0IiEZjkYFBAi26MxqZihWFFDkNrUQFKxkOJQXvhdUek4A1vG884Gk/smiGxbtIz2YYqah6NIHmQq+rUn4JK9Tic53MkphXdM4jib16EY/n65KRh8YWuBkgtMgg3BG4UIJyOAPdfAPjhuJAo1jw1hABJs//ANluH1CP0nnY/nzXy5gsTwEEEgg2Imx5/ReweCvH7arRRxDuGrbheRZ468jooXGFYstvGnhmljGl7IZiANYjigaO59149j8FVouLHgtI1BX0BUIcNnDvB8is94h8PMrA+97wFuP9Xx3U08K6eNNrHQtB+S4snT15K7zDJDSJ4okGNYVW6kBz3TaN9EOrbUobqZOtgpocBNvPry+qFUdJv5BMmK2VVfVCCJiD7xQ1deHM/S88MYiHObzEhaPiWMyh8Vm94+K2Mrj51lHZwPZCwkKVqUKBcGQmOCIUNywBjtEFxRXIRTIVgKYUgFA4rJ4MC6ZiBpTH1h2UCtjOWir62Nmw+P3VI42/SV8meFhi8wDOp+iqMbj3P1PqIUeo6TuepQiuqZSOdtv05cuSJgCpZSLgsYdKktq6Rp8x2IURPY6EGY9P8E+MyS2jW1NmvnXkHDn1W8xFWW6keU/JfPdCsWkObYggjuDP2XsOXZqKtJjh/cOe+4Pmue5wtFaRs/wz3SQA7zGvmFisYwttwmb/AFW9xlQwfdJHdZfNGSdCkSKNmccTyj7lRq7+ET0U/FOI0Ed1T419on1zVJXYlPohlIuXLoID6TocD1Wyw2IkBYpW2AzSLO7KPNDpai3Dfy+zUhy6VEwtcOFlIlcTWHYnqHkpjyuLkxyBtEQnJzimOToVldXxrWdTyVZXxzn9Aok6yuJ9dV2zxpHHXI2FfWJ0QJXSuT4TElclSFEwiVIlWMcuXLljHLkiVYw5hIMrYeCszIY6nyJI81jVPyXGeyqtdsbHsbfdLa1DS8Z6PVxR6qozHEk6/dSmY8OFvoElbCg8iSPWigWZmcQ6Z5Kmxq2GJwrRYidxBtf6qsxeUB2msaAAxvdPPTErwzKRSMVhiyJIMj4XuD1/IQFYkcuC5csYkYbEuYbG3JXmBzYOsbFZtKCp3xqh55HJtRUlcXWWXwuYub1/CtsPj2v3g3XNXE5OieVMnnqhPd8032kppKTB9MvsklJKdwr0DhGpZXFcVjCwmpQkCxjly5csY5cuXLGOXLlxWMcuXLgsY0WVYqWAnZXbK8jcWPnzWOy+tBg6FaHLcUXOA73Ow3UKnsqq6JTmG7u0d0RxsBMA7C5J69FJNJpA94R621VZmdcUuFwB1I589fwOSyMyn8TU+FzRew31JN5VKrHNsY6q7ieRIgWECIVcrLwmxVyRLKIDly5IsYVcCuXLGJuGzAjW4+atKGJDtFnk+nUINlOuNMpPI0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xQTEhUUExQVFBUXFxcYGBgXFRcXFxwXFxYYFxgXGBQYHCggGBolHBQVITEhJSkrLi4uFx8zODMsNygtLisBCgoKDg0OGhAQGiwcHyQsLCwsLCwsLCwsLCwsLCwsLCwsLCwsLCwsLCwsLCwsLCwsLCwsLCwsLCwsLCwsLCwsLP/AABEIAOAA4AMBIgACEQEDEQH/xAAcAAABBQEBAQAAAAAAAAAAAAADAQIEBQYABwj/xAA6EAABAwIEBAMHAwQBBAMAAAABAAIRAyEEBTFBElFhcQaB8BMikaGxwdEy4fEUQlJiIzNyguIHFRb/xAAZAQADAQEBAAAAAAAAAAAAAAABAgMABAX/xAAiEQADAQADAQACAgMAAAAAAAAAAQIRAyExEkFRImEEE3H/2gAMAwEAAhEDEQA/APEy79ylAv5/JNlOabwgEUwLef8AK43vB7riErh6+ixhoOmqUOumpwI9d1jHT69aLmhIOiu8rygmC655flLVJDJaDyvKS+LSfkO62GWeHWbuJP8Ar+T9lPyfKmtHER8RC0+HwYgRZc9U2VSSKzDZLSaLMB73Rhl7T/a0jlGyufYDa/z7I1DD/pj16ukGwoP/AKNjoDWAH1ugP8PCY38wdPOVq20gC/kP0nrPToiYiHgEiHCx894RTN8mJqZIW6S7TYHruqDN/Doe3ipgAj9WoPL9OhXpNTCh3LiEdiotfCNjiiefUTF+oTKwOTwzGZe5kyDy0+v7KBEeS9jzjJ2kTEg6GOsH7rD5zkEXaN7jl17W1VZ5P2I4/RlJTyfXrspWIwJbqII2IURzfNUTTEzDnFIkK4FYArnJqfKbCJjnpW/lJFvJKBdAwnFCVx0XPCQ6jssAYEoC4SBPr11XNRMPn8fwmEpSlaeixhpK6Uo5rmiVjE/KMPxPnkPIdSt74fwkxAt13/27rMZBhZEc4J68h916Rk2GgAAX/IXNyV2Wmei2wmEBF9BsrJtKxPaAm0WhgE3K72pLr6fgqLoupwI2wSPrtFh8Qo9QnfkD5GSgYkhokX27IehCmqSbTuldjgTEizYHUwQPmoNbFkDTkD5mw9ckzD0jM6RYb+fdZvDJOi1vYdYVfjqvC4ibEGfXwU11cBkD9IB31Npv5j4qFVAgn1rc/FFAZHrk8PCRvbt+VRV5jhNyCR5H+CrnMX3PBMgQO+p81ApYYjiJueGZvvqj9fgHz+TO5thqZDj/AKjbRw3BWJzKgWn0F6XjcEXbxafX18llc4yw/BVisJ1JkUoTqtMtOiVgXRpLDuH7ppbdELkk2/PZA2DIsnfsncNlwYtpsBOKQlF4NkNwRA0DcfUrmlIErWphRzTdObJ09bQEMp7PygEQjRGoMumgKVg6dx3S0+hkjY+GsNYc7k/T6L0LLGcPUxdYTI5Bt0WwpV47fPRctIvJb1KkkqQyiA2d/wB/4VdQrzc7adyrD2ggDzUX0is9s5tO/qPggvwU2A8tvgplPkpACl9M6PhFI7LrzPdENBW7qJKH/TnklbbHmUil/pHRaT0HWEP+ndNwQPodPQWho4ciFJ9kDqNEVVAfHJkKmBeY78jt/JUt+Bls729fNaR9AbIVWmCg6ehULDE47CuE2kR8+kaFUGJEu4Tr9l6FjqHISsRn7OBwfGh+W6tFkb40YDPcLwvNtz6+KqyyFqfEbQSCLg7/ADWf4V2TXRxNERzU5nLZFNJN4Lp9Bg1w+nr7JD+EX2f0SFi2mwG4ppaEQhMYLogZHayU4NKdCUJtFwaGJzURtNdwoaNh1NS8M26C0KXhackKdMbDXZEd/VlpKV41k/T1dZjKZjhPNbHAtHCSdTvawt9gfio0xkKx0EBXGFcFnalQtPWdvt1VrgqlhOqjfhfiXel0OakUmqHQeCAjtx9NkcbgO8SoHVpYNZpKKxltEzCY6nUEteD0keiiuqiYmO6IuiCimmyO09VDfWEmNEQy2x7yg1OidN43QXVAZSsouiJi+fyWO8Ssljlsaz+qzud0Q+m8DWCR3CMiV6eUvqzxN5H7xCjObCdWs93dHqU7ldvhwUuyE5qZwqXwITqaZMTAMJrmoxamwm0wHhTQ1GLU2EdBhGDUoCe1PATabDilYxK0IjWpWxsFp05IjdW+XYUm4HZR8Fhpv00stNl9KAB2UqoyQTDUeEtnpKu8trwI1iN+Yj7oL8PsBF950gXJP015qFVqFlQjedBOu2nRL6MXlRjXVQQNifupjxCh5c6QHWl2p6D95Ux77KN+nRxeA8Ri+BttVlcfjzM8M95/C0sgm31WezepJgnhpj9RH0ncpZRVlazxK9h9wOB6fdSKXi7EPMEn7oA8W0aNMGlhg4cfAC57eMuAmRT/AFRcX0lWOFrsxIFR1E0TMSQCJBg3HXYqjjF2hJpU8T0sMv8AEVbQuIHW/wACtRh8x90nQQBe9oVU3w+2A6RfpZXtLL2+wgRIjUKTwqijxfiQU4dxDUiNdiFmsx8cPuGTHMqDn+CPt3tA0i1zJPJO/oqGGLBVp/1Fd0+6XMZTbA4jL3kNFuarMr/pOqa/obQ8UufPE74lLVzzW6p8Z4hw9cXw/seTmmfmobXDiIkdxunfH+1gitPx6DxV6h6qbXYq9l3hXLqUI11hF9tlcGlDcFPdSUdzFkxWiKWJns1JITCE2i4BLdfWyGGI/CmuCOmwgN2RGhIAngKrZhzAjU2SUxnNHoFTbMXWDpNAEyr3BVQNIte6qMEywdvb8x8lPYTwkxcdFNoZFjWzRo/VA+U/hVbq5e8QJlwkxtrt0Crc1LwQXmSYAkSBIG20I2W1ncMOjYDsdY+SPiCu2arCVQ0hsgiAR0gafElWIdKocvMkHRxBvy4Ry3BAhTaGKUbR0cPfRbDDgi6gY/LWmJaHCdOnZT8HiAQrdtNrhyPS5U9xnT8aY2r4fwrjxBtRjtwD7pO8AiyucPg6bWhgaQJEDeQZ87qxrYExAKdhcvv7x09XR+tEcJPpBg4MowB+ok3HzA202XZdVvHNdmFTQbRZRsLUAcEGOvSozik2liWVCLEwe2muxupGP8M0K1INBNoIIiZjXS8jXmu8bgOpkt11+F1C8MZmalEXuLJluahGk3jRR5l4ap0QQQ51osBEcoA1WTbgvf8AdaQBoN/mvUMc0nV3rsqSvljWgu1JHy6J1yMX/T/R59WZw1Br5rSYUBzJlUmbs/5R8FpMoog0wALHzuPsnt9I5s/kyDWp9VDqUldY3C8Nt1WOEJEzOSGacIL1McgvYnTFwjQmEIzmpibQYQA3mnhdCKGqjYg1osiMK4BFa1K2EtcJViBrBlWgxIn/AFOvmqJpiLpMViob9x3m6RGL/MKYeLuGgueXT8KPSYbe7IMRrrzBCy+IzAmJcI5LceDMxMRZ1hbQ9wtaaWleLG8BVappkwSHaH9uSXAVeeqt8w96pGm+34VTUp8LoClunRCzsucO8iCLSrXCY8gXWfwtQiB69WV43CyJCRnTNaXVHE8V+yntpggHsqPBu4eil1cSYhvrRKGkR8yqy/haZiyhvY5hBNx9FBzmjXpOmm0vDgLgEw7sFmc0bmWHPFVA4TexkQdpmydTojr5N/mGDL2B3CYP1CzWQ4b2dWsxtg0h0Hbim3xBUNvjaoxjW1P7QTrz+qqfCOeOqYwkn/qhwM9Lt+480yh4xK5FqT9NliiefRQMZUHBHTdTszfwC972WW8Q4+BIOoSytK8l5JkM1rzVgbE6LWZLiR7IFxktbsN3E/ssFVd75P43hXeBxssLDYkfwIXXyR/FHlK9pmpzCuDB/wAr/gqqq3RGusPhrNhyQCVzZhVAXBDhHeEOEwrBPCC5qlwhOaimArGtRmhIxqM1uio2ILTZqjU2pGhEY1I2HAddkXHqFXYh0ggiOdz32VxWYqnFwJ6p4fYGVeJAm3rspOUZo6i8ETEz+6E9guflyUQfhdOKljINua1HpeXZz7bhcdRY9QP5VziKe6888P4uD0/Hore0a3EwH12XDc/NYenx39INh6d1pcEYZfkFm8PVkj4K3Ff3YnX0VKi8Eyi+TCMHAGSolKpwtLuioHZrVqVuFlOpUi5DRoOp0QS0e7SNxhK5JtZGzZ7HUnU3gODxEHlzWWpZpXabYdw/7tfqpFbH1He8WX5cJ+yOCtN/gx/ivwaxjpoPcWa8LjxR0Dt1UZFl5p4hhtMrVZ1nFQmfYGwgQ0hZzDY1/tgXU3gRyJ+iqnTWEahJ60bLPoLb2MLz/MT7vxWuz2qeBjoIBt5LG50IJE80ONA5beGaNOSfXVWmAwTv1HTba3NRWUtFosOyfemALfaw8vmunkvEcMQNwbXfqcIEIjnI5EAAILmLm3WdCWIGEhCI5MciKNKC9yIAkIWAQaYUgNQ2NRWlOxMFARqYhIxPASsZIdqq/G0DFtfyrEBI+lKE1jM0ZurhbHdT8RkMYU1yfeNwOTZHzRqlIzEDXZXjyKmHNM6FpaO+y6YtshyJIxmBcW3AtNjtPJbbJMXxDhUPwDgmVeKhXHuOfwz/AIviwJ2JvBVpmPhyrhXlv+P6HRZzdv8AyA1CTmRb/Hr8FjQqDhLu1uo+isMM4GFmcJiTMaA7dd/mrbL8SDY7eoXM0d00XdN31+iuMpoBrSBaTJ691nXVoPQq4y/GJGh16Tn1iw3uFGxeZti7RPb7qVVAcJ9evwolbDU4vcrDd/gg47OPcPuCY6LLYLiNXjIIvZaKtTb181CxzQ1shNPQtxXrAeJsWHUgZ0PzWLxX/JUUnOMymWC9wVEy91yTqqpYjlt6w1PCRrpppy0UyhTAASN0ShI3oEjnzKG9OJTUAjCmBGNkIJhMGobuafvzXOCICKwbI4aNkGmEZiZihGhOamhFaJSNjCgJSEoCY8oBaI9Y/hOq1fd10iPio2KqQR5n4AlV2Ix0MHORbp911cK6OTmfZp/CeZspYiKkCnWhrp0D9iehsPgvZGUWvZ7Or7zTABOo5X59V85Vq03G8A/gL1P/AON/F3tAMLWdLwIpuP8AeP8AE83CPNNa0WKwm+JvCBZL6dxrI+6yD6pYeI9j+V7bSfbhNx1WV8WeFvaMNXDtHGNWbOHKNnclzVOHdHL+zGUMwYW2NxO6kYDNQDBWMx7g1xA4qbgYLTsd0CninNOsofHRZciR69hMaDup4a1wuY1XlGD8RFusqw//AFfIm/X7JXxsouZG1xlNvNZXxFjQ1haCq/FeJ7WOqy+Y5kahTRxvReTnWYhr8Rq7c/Ic1MyuoHNkGVn8VVtA803A4t1N0jzGy6nxbJ575co2tMp7lFwGIFRoc3z7qXC42sZ0p6hsJCuK6EAjSmkWT3JjiiAG4Jkpzk0IiEZjkYFBAi26MxqZihWFFDkNrUQFKxkOJQXvhdUek4A1vG884Gk/smiGxbtIz2YYqah6NIHmQq+rUn4JK9Tic53MkphXdM4jib16EY/n65KRh8YWuBkgtMgg3BG4UIJyOAPdfAPjhuJAo1jw1hABJs//ANluH1CP0nnY/nzXy5gsTwEEEgg2Imx5/ReweCvH7arRRxDuGrbheRZ468jooXGFYstvGnhmljGl7IZiANYjigaO59149j8FVouLHgtI1BX0BUIcNnDvB8is94h8PMrA+97wFuP9Xx3U08K6eNNrHQtB+S4snT15K7zDJDSJ4okGNYVW6kBz3TaN9EOrbUobqZOtgpocBNvPry+qFUdJv5BMmK2VVfVCCJiD7xQ1deHM/S88MYiHObzEhaPiWMyh8Vm94+K2Mrj51lHZwPZCwkKVqUKBcGQmOCIUNywBjtEFxRXIRTIVgKYUgFA4rJ4MC6ZiBpTH1h2UCtjOWir62Nmw+P3VI42/SV8meFhi8wDOp+iqMbj3P1PqIUeo6TuepQiuqZSOdtv05cuSJgCpZSLgsYdKktq6Rp8x2IURPY6EGY9P8E+MyS2jW1NmvnXkHDn1W8xFWW6keU/JfPdCsWkObYggjuDP2XsOXZqKtJjh/cOe+4Pmue5wtFaRs/wz3SQA7zGvmFisYwttwmb/AFW9xlQwfdJHdZfNGSdCkSKNmccTyj7lRq7+ET0U/FOI0Ed1T419on1zVJXYlPohlIuXLoID6TocD1Wyw2IkBYpW2AzSLO7KPNDpai3Dfy+zUhy6VEwtcOFlIlcTWHYnqHkpjyuLkxyBtEQnJzimOToVldXxrWdTyVZXxzn9Aok6yuJ9dV2zxpHHXI2FfWJ0QJXSuT4TElclSFEwiVIlWMcuXLljHLkiVYw5hIMrYeCszIY6nyJI81jVPyXGeyqtdsbHsbfdLa1DS8Z6PVxR6qozHEk6/dSmY8OFvoElbCg8iSPWigWZmcQ6Z5Kmxq2GJwrRYidxBtf6qsxeUB2msaAAxvdPPTErwzKRSMVhiyJIMj4XuD1/IQFYkcuC5csYkYbEuYbG3JXmBzYOsbFZtKCp3xqh55HJtRUlcXWWXwuYub1/CtsPj2v3g3XNXE5OieVMnnqhPd8032kppKTB9MvsklJKdwr0DhGpZXFcVjCwmpQkCxjly5csY5cuXLGOXLlxWMcuXLgsY0WVYqWAnZXbK8jcWPnzWOy+tBg6FaHLcUXOA73Ow3UKnsqq6JTmG7u0d0RxsBMA7C5J69FJNJpA94R621VZmdcUuFwB1I589fwOSyMyn8TU+FzRew31JN5VKrHNsY6q7ieRIgWECIVcrLwmxVyRLKIDly5IsYVcCuXLGJuGzAjW4+atKGJDtFnk+nUINlOuNMpPI0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slate.com/content/dam/slate/articles/arts/culturebox/2012/10/121018_CB_Jefferson.jpg.CROP.rectangle3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3564"/>
            <a:ext cx="54102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55575" y="291956"/>
            <a:ext cx="4876800" cy="4114800"/>
          </a:xfrm>
          <a:prstGeom prst="wedgeRectCallout">
            <a:avLst>
              <a:gd name="adj1" fmla="val 62406"/>
              <a:gd name="adj2" fmla="val 10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Source: Thomas Jefferson to John Randolph, April 22, 1820 </a:t>
            </a:r>
          </a:p>
          <a:p>
            <a:endParaRPr lang="en-US" sz="2000" dirty="0"/>
          </a:p>
          <a:p>
            <a:r>
              <a:rPr lang="en-US" sz="2000" dirty="0"/>
              <a:t>[T]his momentous question, like a </a:t>
            </a:r>
            <a:r>
              <a:rPr lang="en-US" sz="2000" dirty="0" err="1"/>
              <a:t>firebell</a:t>
            </a:r>
            <a:r>
              <a:rPr lang="en-US" sz="2000" dirty="0"/>
              <a:t> in the night, awakened and filled me with terror. I considered it, at once as the [death] knell of the Union. It is hushed, indeed, for the moment. But this is a reprieve only, not a final sentence. A geographical line, coinciding with a marked  principle, moral and political, once conceived and held up to the angry passions of men, will never be obliterated; and every new irritation will mark it deeper and deeper. </a:t>
            </a:r>
          </a:p>
        </p:txBody>
      </p:sp>
      <p:pic>
        <p:nvPicPr>
          <p:cNvPr id="1034" name="Picture 10" descr="http://upload.wikimedia.org/wikipedia/commons/thumb/c/cf/StuartGilbertJohnRandolph.jpg/200px-StuartGilbertJohnRandol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03564"/>
            <a:ext cx="3352800" cy="40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3048000" y="685800"/>
            <a:ext cx="3200400" cy="1765589"/>
          </a:xfrm>
          <a:prstGeom prst="wedgeRoundRectCallout">
            <a:avLst>
              <a:gd name="adj1" fmla="val 75704"/>
              <a:gd name="adj2" fmla="val 49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Did you know I got into a duel with Henry Clay?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19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Past Essay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Analyze the effectiveness of political compromise in reducing sectional tensions in the period 1820 to 1861. (2004 Free Response)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the early nineteenth century, Americans sought to resolve their political disputes through compromise, yet by </a:t>
            </a:r>
            <a:r>
              <a:rPr lang="en-US" sz="2400" dirty="0" smtClean="0"/>
              <a:t>1860 </a:t>
            </a:r>
            <a:r>
              <a:rPr lang="en-US" sz="2400" dirty="0"/>
              <a:t>this no longer seemed possible. Analyze the reasons for this change. </a:t>
            </a:r>
            <a:r>
              <a:rPr lang="en-US" sz="2400" dirty="0" smtClean="0"/>
              <a:t>Use </a:t>
            </a:r>
            <a:r>
              <a:rPr lang="en-US" sz="2400" dirty="0"/>
              <a:t>the documents and your knowledge of the period </a:t>
            </a:r>
            <a:r>
              <a:rPr lang="en-US" sz="2400" dirty="0" smtClean="0"/>
              <a:t>1820-1860 </a:t>
            </a:r>
            <a:r>
              <a:rPr lang="en-US" sz="2400" dirty="0"/>
              <a:t>in constructing your response. </a:t>
            </a:r>
            <a:r>
              <a:rPr lang="en-US" sz="2400" dirty="0" smtClean="0"/>
              <a:t>(2005 Form B DBQ)</a:t>
            </a:r>
            <a:endParaRPr lang="en-US" sz="2400" dirty="0"/>
          </a:p>
          <a:p>
            <a:r>
              <a:rPr lang="en-US" sz="2400" dirty="0" smtClean="0"/>
              <a:t>Analyze </a:t>
            </a:r>
            <a:r>
              <a:rPr lang="en-US" sz="2400" dirty="0"/>
              <a:t>how western expansion contributed to growing sectional tensions between the North and the South. Confine your answer to the period from 1800 to 1850</a:t>
            </a:r>
            <a:r>
              <a:rPr lang="en-US" sz="2400" dirty="0" smtClean="0"/>
              <a:t>. (2012 Free Response)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encrypted-tbn0.gstatic.com/images?q=tbn:ANd9GcQ8r8Mo9FpKIW1Sidl4Mi5B2BsJO7WFI1IxflDm5b7Bw3izNFoA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514600" cy="14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1730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21298" y="1291773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44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4400" dirty="0"/>
              <a:t>Help spread the word</a:t>
            </a:r>
          </a:p>
          <a:p>
            <a:r>
              <a:rPr lang="en-US" sz="2400" dirty="0"/>
              <a:t>Questions? Comments? Ideas for videos?</a:t>
            </a:r>
          </a:p>
          <a:p>
            <a:pPr lvl="1"/>
            <a:r>
              <a:rPr lang="en-US" sz="2400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6" name="Picture 8" descr="https://encrypted-tbn1.gstatic.com/images?q=tbn:ANd9GcQlxsMhOqNMkDXnVlAWt317WNmKyJKJ1qyTnkJTFvbDO2ZcFZW-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08" y="1933212"/>
            <a:ext cx="1191156" cy="11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am\Desktop\YoungClayCa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5" y="3124368"/>
            <a:ext cx="3005126" cy="36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918049" y="3657600"/>
            <a:ext cx="2514600" cy="1454811"/>
          </a:xfrm>
          <a:prstGeom prst="wedgeRoundRectCallout">
            <a:avLst>
              <a:gd name="adj1" fmla="val 87707"/>
              <a:gd name="adj2" fmla="val 30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My greatest compromise? Getting people to subscribe!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Custom 2">
      <a:dk1>
        <a:srgbClr val="4EA5D8"/>
      </a:dk1>
      <a:lt1>
        <a:sysClr val="window" lastClr="FFFFFF"/>
      </a:lt1>
      <a:dk2>
        <a:srgbClr val="4EA5D8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317</TotalTime>
  <Words>483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Wingdings 2</vt:lpstr>
      <vt:lpstr>Horizon</vt:lpstr>
      <vt:lpstr>Period 4: The Missouri Compromise (Compromise of 1820)</vt:lpstr>
      <vt:lpstr>Background Leading to the Compromise</vt:lpstr>
      <vt:lpstr>Enter Henry Clay!</vt:lpstr>
      <vt:lpstr>Problem(s) solved?</vt:lpstr>
      <vt:lpstr>Past Essay Topics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Ashley E Cirbo</cp:lastModifiedBy>
  <cp:revision>17</cp:revision>
  <dcterms:created xsi:type="dcterms:W3CDTF">2013-08-02T21:41:16Z</dcterms:created>
  <dcterms:modified xsi:type="dcterms:W3CDTF">2015-02-14T15:01:29Z</dcterms:modified>
</cp:coreProperties>
</file>