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84" r:id="rId2"/>
  </p:sldMasterIdLst>
  <p:notesMasterIdLst>
    <p:notesMasterId r:id="rId12"/>
  </p:notesMasterIdLst>
  <p:handoutMasterIdLst>
    <p:handoutMasterId r:id="rId13"/>
  </p:handoutMasterIdLst>
  <p:sldIdLst>
    <p:sldId id="319" r:id="rId3"/>
    <p:sldId id="328" r:id="rId4"/>
    <p:sldId id="320" r:id="rId5"/>
    <p:sldId id="321" r:id="rId6"/>
    <p:sldId id="323" r:id="rId7"/>
    <p:sldId id="324" r:id="rId8"/>
    <p:sldId id="325" r:id="rId9"/>
    <p:sldId id="326" r:id="rId10"/>
    <p:sldId id="322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6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4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2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8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1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11/30/2014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11/30/2014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350px-1839-meth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19" r="1619"/>
          <a:stretch>
            <a:fillRect/>
          </a:stretch>
        </p:blipFill>
        <p:spPr>
          <a:xfrm>
            <a:off x="1143000" y="609600"/>
            <a:ext cx="6553200" cy="49149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846138" y="5486400"/>
            <a:ext cx="8297862" cy="1066800"/>
          </a:xfrm>
        </p:spPr>
        <p:txBody>
          <a:bodyPr/>
          <a:lstStyle>
            <a:extLst/>
          </a:lstStyle>
          <a:p>
            <a:r>
              <a:rPr lang="en-US" dirty="0" smtClean="0"/>
              <a:t>The Second Great Awakening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Second Great Awakening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048000" cy="4703064"/>
          </a:xfrm>
        </p:spPr>
        <p:txBody>
          <a:bodyPr/>
          <a:lstStyle/>
          <a:p>
            <a:r>
              <a:rPr lang="en-US" b="1" dirty="0"/>
              <a:t>1820s and 1830s</a:t>
            </a:r>
          </a:p>
          <a:p>
            <a:r>
              <a:rPr lang="en-US" b="1" dirty="0" smtClean="0"/>
              <a:t>Christian religious revivals mainly among Methodists, Presbyterians, and Baptists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81200"/>
            <a:ext cx="5411305" cy="3733800"/>
          </a:xfrm>
        </p:spPr>
      </p:pic>
    </p:spTree>
    <p:extLst>
      <p:ext uri="{BB962C8B-B14F-4D97-AF65-F5344CB8AC3E}">
        <p14:creationId xmlns:p14="http://schemas.microsoft.com/office/powerpoint/2010/main" val="205071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Charles </a:t>
            </a:r>
            <a:r>
              <a:rPr lang="en-US" dirty="0" err="1" smtClean="0"/>
              <a:t>Grandison</a:t>
            </a:r>
            <a:r>
              <a:rPr lang="en-US" dirty="0" smtClean="0"/>
              <a:t> Finney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733800" cy="4626864"/>
          </a:xfrm>
        </p:spPr>
        <p:txBody>
          <a:bodyPr>
            <a:normAutofit/>
          </a:bodyPr>
          <a:lstStyle/>
          <a:p>
            <a:r>
              <a:rPr lang="en-US" b="1" dirty="0" smtClean="0"/>
              <a:t>Father of “revivalism”</a:t>
            </a:r>
          </a:p>
          <a:p>
            <a:r>
              <a:rPr lang="en-US" b="1" dirty="0" smtClean="0"/>
              <a:t>Opponent of Old School Presbyterian theology</a:t>
            </a:r>
          </a:p>
          <a:p>
            <a:r>
              <a:rPr lang="en-US" b="1" dirty="0" smtClean="0"/>
              <a:t>Advocate of “Christian perfectionism”</a:t>
            </a:r>
          </a:p>
          <a:p>
            <a:r>
              <a:rPr lang="en-US" b="1" dirty="0" smtClean="0"/>
              <a:t>President of Oberlin College</a:t>
            </a:r>
            <a:endParaRPr lang="en-US" b="1" dirty="0"/>
          </a:p>
        </p:txBody>
      </p:sp>
      <p:pic>
        <p:nvPicPr>
          <p:cNvPr id="11" name="Content Placeholder 10" descr="rap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67199" y="1752600"/>
            <a:ext cx="4434703" cy="43434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962400" cy="4703064"/>
          </a:xfrm>
        </p:spPr>
        <p:txBody>
          <a:bodyPr/>
          <a:lstStyle/>
          <a:p>
            <a:r>
              <a:rPr lang="en-US" b="1" dirty="0" smtClean="0"/>
              <a:t>People were “moral free agents” who could obtain salvation through their own efforts</a:t>
            </a:r>
          </a:p>
          <a:p>
            <a:r>
              <a:rPr lang="en-US" b="1" dirty="0" smtClean="0"/>
              <a:t>Emphasis on personal improvement, avoidance of sin, and hard work</a:t>
            </a:r>
            <a:endParaRPr lang="en-US" b="1" dirty="0"/>
          </a:p>
        </p:txBody>
      </p:sp>
      <p:pic>
        <p:nvPicPr>
          <p:cNvPr id="11" name="Content Placeholder 10" descr="rap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19600" y="1752600"/>
            <a:ext cx="4434703" cy="4343400"/>
          </a:xfrm>
        </p:spPr>
      </p:pic>
      <p:sp>
        <p:nvSpPr>
          <p:cNvPr id="3" name="TextBox 2"/>
          <p:cNvSpPr txBox="1"/>
          <p:nvPr/>
        </p:nvSpPr>
        <p:spPr>
          <a:xfrm>
            <a:off x="3124200" y="25198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How is this different from the 1</a:t>
            </a:r>
            <a:r>
              <a:rPr lang="en-US" b="1" baseline="30000" dirty="0" smtClean="0">
                <a:solidFill>
                  <a:schemeClr val="bg1"/>
                </a:solidFill>
              </a:rPr>
              <a:t>st</a:t>
            </a:r>
            <a:r>
              <a:rPr lang="en-US" b="1" dirty="0" smtClean="0">
                <a:solidFill>
                  <a:schemeClr val="bg1"/>
                </a:solidFill>
              </a:rPr>
              <a:t> Great Awakening?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The same?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Where It All Started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276600" cy="4626864"/>
          </a:xfrm>
        </p:spPr>
        <p:txBody>
          <a:bodyPr/>
          <a:lstStyle/>
          <a:p>
            <a:r>
              <a:rPr lang="en-US" b="1" dirty="0" smtClean="0"/>
              <a:t>Began in New York (the “Burned over District”) in the 1790s</a:t>
            </a:r>
          </a:p>
          <a:p>
            <a:r>
              <a:rPr lang="en-US" b="1" dirty="0" smtClean="0"/>
              <a:t>Finney himself had a “conversion” experience in New York</a:t>
            </a:r>
          </a:p>
          <a:p>
            <a:endParaRPr lang="en-US" dirty="0"/>
          </a:p>
        </p:txBody>
      </p:sp>
      <p:pic>
        <p:nvPicPr>
          <p:cNvPr id="9" name="Content Placeholder 8" descr="5557660_f26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886200" y="1752600"/>
            <a:ext cx="4953000" cy="37147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2895600" cy="462686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Characterized by </a:t>
            </a:r>
            <a:r>
              <a:rPr lang="en-US" b="1" i="1" dirty="0" smtClean="0"/>
              <a:t>evangelicalism</a:t>
            </a:r>
          </a:p>
          <a:p>
            <a:r>
              <a:rPr lang="en-US" b="1" dirty="0" smtClean="0"/>
              <a:t>Revivals = camp meetings</a:t>
            </a:r>
          </a:p>
          <a:p>
            <a:r>
              <a:rPr lang="en-US" b="1" dirty="0" smtClean="0"/>
              <a:t>Extemporaneous sermons</a:t>
            </a:r>
          </a:p>
          <a:p>
            <a:r>
              <a:rPr lang="en-US" b="1" dirty="0" smtClean="0"/>
              <a:t>Public prayer meetings of mixed gender</a:t>
            </a:r>
          </a:p>
          <a:p>
            <a:r>
              <a:rPr lang="en-US" b="1" dirty="0" smtClean="0"/>
              <a:t>Public criticism of individuals by name in sermons and prayers</a:t>
            </a:r>
          </a:p>
          <a:p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057400"/>
            <a:ext cx="5023049" cy="37338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Results (So What)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Millions of new members recruited</a:t>
            </a:r>
          </a:p>
          <a:p>
            <a:r>
              <a:rPr lang="en-US" b="1" dirty="0" smtClean="0"/>
              <a:t>New denominations (Mormons, Seventh Day Adventist, Shakers, Church of Christ)</a:t>
            </a:r>
          </a:p>
          <a:p>
            <a:r>
              <a:rPr lang="en-US" b="1" dirty="0"/>
              <a:t>P</a:t>
            </a:r>
            <a:r>
              <a:rPr lang="en-US" b="1" dirty="0" smtClean="0"/>
              <a:t>eople believed in the Second Coming of Christ</a:t>
            </a:r>
          </a:p>
          <a:p>
            <a:r>
              <a:rPr lang="en-US" b="1" dirty="0" smtClean="0"/>
              <a:t>Remedy society’s ills before he returns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61" y="1752600"/>
            <a:ext cx="1738677" cy="24939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02682"/>
            <a:ext cx="1528762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4571998"/>
            <a:ext cx="2667000" cy="207729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Results (So What)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Baptists and Methodists in the South preached to slaves, too</a:t>
            </a:r>
          </a:p>
          <a:p>
            <a:r>
              <a:rPr lang="en-US" b="1" dirty="0" smtClean="0"/>
              <a:t>Led to establishment black churches</a:t>
            </a:r>
          </a:p>
          <a:p>
            <a:r>
              <a:rPr lang="en-US" b="1" dirty="0" smtClean="0"/>
              <a:t>Led to slave rebellions (remember Nat Turner, 1831)</a:t>
            </a:r>
          </a:p>
          <a:p>
            <a:r>
              <a:rPr lang="en-US" b="1" dirty="0" smtClean="0"/>
              <a:t>Inspired slaves to demand freedom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4368800" cy="3276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Results (So What)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Stimulated reform movements of the 1800s:</a:t>
            </a:r>
          </a:p>
          <a:p>
            <a:r>
              <a:rPr lang="en-US" b="1" i="1" dirty="0" smtClean="0"/>
              <a:t>temperance</a:t>
            </a:r>
          </a:p>
          <a:p>
            <a:r>
              <a:rPr lang="en-US" b="1" i="1" dirty="0" smtClean="0"/>
              <a:t>abolition</a:t>
            </a:r>
          </a:p>
          <a:p>
            <a:r>
              <a:rPr lang="en-US" b="1" i="1" dirty="0" smtClean="0"/>
              <a:t>moral reform</a:t>
            </a:r>
          </a:p>
          <a:p>
            <a:r>
              <a:rPr lang="en-US" b="1" i="1" dirty="0" smtClean="0"/>
              <a:t>public education</a:t>
            </a:r>
          </a:p>
          <a:p>
            <a:r>
              <a:rPr lang="en-US" b="1" i="1" dirty="0" smtClean="0"/>
              <a:t>philanthropic endeavors</a:t>
            </a:r>
          </a:p>
          <a:p>
            <a:r>
              <a:rPr lang="en-US" b="1" i="1" dirty="0"/>
              <a:t>u</a:t>
            </a:r>
            <a:r>
              <a:rPr lang="en-US" b="1" i="1" dirty="0" smtClean="0"/>
              <a:t>topian movements</a:t>
            </a:r>
            <a:endParaRPr lang="en-US" b="1" i="1" dirty="0"/>
          </a:p>
        </p:txBody>
      </p:sp>
      <p:pic>
        <p:nvPicPr>
          <p:cNvPr id="11" name="Content Placeholder 10" descr="rap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19600" y="1752600"/>
            <a:ext cx="4434703" cy="43434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On-screen Show (4:3)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Wingdings</vt:lpstr>
      <vt:lpstr>Wingdings 2</vt:lpstr>
      <vt:lpstr>Wingdings 3</vt:lpstr>
      <vt:lpstr>ClassicPhotoAlbum</vt:lpstr>
      <vt:lpstr>Module</vt:lpstr>
      <vt:lpstr>The Second Great Awakening</vt:lpstr>
      <vt:lpstr>The Second Great Awakening</vt:lpstr>
      <vt:lpstr>Charles Grandison Finney</vt:lpstr>
      <vt:lpstr>Ideas</vt:lpstr>
      <vt:lpstr>Where It All Started</vt:lpstr>
      <vt:lpstr>Methods</vt:lpstr>
      <vt:lpstr>Results (So What)</vt:lpstr>
      <vt:lpstr>Results (So What)</vt:lpstr>
      <vt:lpstr>Results (So What)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2011-11-07T15:59:59Z</dcterms:created>
  <dcterms:modified xsi:type="dcterms:W3CDTF">2014-11-30T20:53:34Z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