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35" autoAdjust="0"/>
  </p:normalViewPr>
  <p:slideViewPr>
    <p:cSldViewPr>
      <p:cViewPr varScale="1">
        <p:scale>
          <a:sx n="83" d="100"/>
          <a:sy n="83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F39F9E9-D5DA-4C7A-9659-CE3DDF4CB16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DDDA06E-85D6-4CC9-8620-BA08D2D23E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9F9E9-D5DA-4C7A-9659-CE3DDF4CB16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DDA06E-85D6-4CC9-8620-BA08D2D23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F39F9E9-D5DA-4C7A-9659-CE3DDF4CB16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DDDA06E-85D6-4CC9-8620-BA08D2D23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9F9E9-D5DA-4C7A-9659-CE3DDF4CB16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DDA06E-85D6-4CC9-8620-BA08D2D23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F39F9E9-D5DA-4C7A-9659-CE3DDF4CB16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DDDA06E-85D6-4CC9-8620-BA08D2D23E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9F9E9-D5DA-4C7A-9659-CE3DDF4CB16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DDA06E-85D6-4CC9-8620-BA08D2D23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9F9E9-D5DA-4C7A-9659-CE3DDF4CB16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DDA06E-85D6-4CC9-8620-BA08D2D23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9F9E9-D5DA-4C7A-9659-CE3DDF4CB16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DDA06E-85D6-4CC9-8620-BA08D2D23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F39F9E9-D5DA-4C7A-9659-CE3DDF4CB16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DDA06E-85D6-4CC9-8620-BA08D2D23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9F9E9-D5DA-4C7A-9659-CE3DDF4CB16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DDA06E-85D6-4CC9-8620-BA08D2D23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9F9E9-D5DA-4C7A-9659-CE3DDF4CB16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DDA06E-85D6-4CC9-8620-BA08D2D23E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F39F9E9-D5DA-4C7A-9659-CE3DDF4CB16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DDDA06E-85D6-4CC9-8620-BA08D2D23E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17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43200" y="3539864"/>
            <a:ext cx="5726020" cy="57493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Manifest Destiny and Its Legacy, 1841-1848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0187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Wilmot Proviso (So important it gets its own slide)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Wilmot, representative from PA was afraid of slavery expanding</a:t>
            </a:r>
          </a:p>
          <a:p>
            <a:pPr lvl="1"/>
            <a:r>
              <a:rPr lang="en-US" dirty="0" smtClean="0"/>
              <a:t>Introduced an amendment that stipulated that “slavery should never exist in any form of the territory to be wrestled from Mexico”</a:t>
            </a:r>
          </a:p>
          <a:p>
            <a:r>
              <a:rPr lang="en-US" dirty="0" smtClean="0"/>
              <a:t>Wilmot Proviso never becomes federal law, but endorsed by most free states</a:t>
            </a:r>
            <a:endParaRPr lang="en-US" dirty="0"/>
          </a:p>
          <a:p>
            <a:pPr lvl="1"/>
            <a:r>
              <a:rPr lang="en-US" dirty="0" smtClean="0"/>
              <a:t>Ideas later adopted </a:t>
            </a:r>
            <a:r>
              <a:rPr lang="en-US" smtClean="0"/>
              <a:t>by Free-Soil Party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30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Tippecanoe &amp; “Tyler Too”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Election of 1840: WHH wins, dies 30 days into office</a:t>
            </a:r>
          </a:p>
          <a:p>
            <a:pPr lvl="1"/>
            <a:r>
              <a:rPr lang="en-US" dirty="0" smtClean="0"/>
              <a:t>John Tyler becomes President, blocked Webster and Clay’s plans</a:t>
            </a:r>
          </a:p>
          <a:p>
            <a:r>
              <a:rPr lang="en-US" dirty="0" smtClean="0"/>
              <a:t>John Tyler</a:t>
            </a:r>
          </a:p>
          <a:p>
            <a:pPr lvl="1"/>
            <a:r>
              <a:rPr lang="en-US" dirty="0" smtClean="0"/>
              <a:t>Former Jacksonian Democrat, switched to the Whigs because he didn’t like Jackson (dictator)</a:t>
            </a:r>
          </a:p>
          <a:p>
            <a:pPr lvl="1"/>
            <a:r>
              <a:rPr lang="en-US" dirty="0" smtClean="0"/>
              <a:t>Leads to conflict with Whigs, claiming he was still a Democrat</a:t>
            </a:r>
          </a:p>
          <a:p>
            <a:pPr lvl="2"/>
            <a:r>
              <a:rPr lang="en-US" dirty="0" smtClean="0"/>
              <a:t>Against Banks (kills the independent treasury), tariffs, and internal-improvements (Clay’s American System)</a:t>
            </a:r>
          </a:p>
          <a:p>
            <a:pPr lvl="2"/>
            <a:r>
              <a:rPr lang="en-US" dirty="0" smtClean="0"/>
              <a:t>“a Democrat in Whig clothing”</a:t>
            </a:r>
          </a:p>
          <a:p>
            <a:pPr lvl="2"/>
            <a:r>
              <a:rPr lang="en-US" dirty="0" smtClean="0"/>
              <a:t>His entire cabinet resigns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://upload.wikimedia.org/wikipedia/commons/thumb/c/c5/William_Henry_Harrison_daguerreotype_edit.jpg/220px-William_Henry_Harrison_daguerreotype_ed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75793"/>
            <a:ext cx="3273703" cy="391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0.gstatic.com/images?q=tbn:ANd9GcShvDayc9nfCswXvMfiVgra-z5TpKBFt24WQHW3l_80vAjWg0_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38" y="1"/>
            <a:ext cx="3249562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33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with Britain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Author’s of British travel books ridiculed America: lynching, slave auctioneering, eye </a:t>
            </a:r>
            <a:r>
              <a:rPr lang="en-US" dirty="0"/>
              <a:t>g</a:t>
            </a:r>
            <a:r>
              <a:rPr lang="en-US" dirty="0" smtClean="0"/>
              <a:t>ouging, etc.</a:t>
            </a:r>
          </a:p>
          <a:p>
            <a:r>
              <a:rPr lang="en-US" dirty="0" smtClean="0"/>
              <a:t>1837, </a:t>
            </a:r>
            <a:r>
              <a:rPr lang="en-US" i="1" dirty="0" smtClean="0"/>
              <a:t>Caroline</a:t>
            </a:r>
            <a:r>
              <a:rPr lang="en-US" dirty="0" smtClean="0"/>
              <a:t> incident:</a:t>
            </a:r>
          </a:p>
          <a:p>
            <a:pPr lvl="1"/>
            <a:r>
              <a:rPr lang="en-US" dirty="0" smtClean="0"/>
              <a:t>Legend has it that a British force attacked an  American steamer on the Niagara River, set the ship on fire</a:t>
            </a:r>
            <a:endParaRPr lang="en-US" dirty="0"/>
          </a:p>
          <a:p>
            <a:r>
              <a:rPr lang="en-US" i="1" dirty="0" smtClean="0"/>
              <a:t>Creole</a:t>
            </a:r>
            <a:r>
              <a:rPr lang="en-US" dirty="0" smtClean="0"/>
              <a:t> incident:</a:t>
            </a:r>
            <a:endParaRPr lang="en-US" i="1" dirty="0"/>
          </a:p>
          <a:p>
            <a:pPr lvl="1"/>
            <a:r>
              <a:rPr lang="en-US" dirty="0" smtClean="0"/>
              <a:t>130 slaves rebelled and captured the American ship, and Britain offers asylum to the slaves</a:t>
            </a:r>
          </a:p>
          <a:p>
            <a:pPr lvl="1"/>
            <a:r>
              <a:rPr lang="en-US" dirty="0" smtClean="0"/>
              <a:t>Fear that Caribbean would be a haven for slaves like Canada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4133"/>
            <a:ext cx="4572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412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2004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Manipulating the Maine Maps – </a:t>
            </a:r>
            <a:r>
              <a:rPr lang="en-US" dirty="0" err="1" smtClean="0"/>
              <a:t>ParT</a:t>
            </a:r>
            <a:r>
              <a:rPr lang="en-US" dirty="0" smtClean="0"/>
              <a:t> I of Tyler’s Foreign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“Aroostook War”:</a:t>
            </a:r>
          </a:p>
          <a:p>
            <a:pPr lvl="1"/>
            <a:r>
              <a:rPr lang="en-US" dirty="0" smtClean="0"/>
              <a:t>Dispute in ME between American and Canadian lumberjacks threatened all-out war</a:t>
            </a:r>
          </a:p>
          <a:p>
            <a:pPr lvl="2"/>
            <a:r>
              <a:rPr lang="en-US" dirty="0" smtClean="0"/>
              <a:t>St. </a:t>
            </a:r>
            <a:r>
              <a:rPr lang="en-US" dirty="0" smtClean="0"/>
              <a:t>Lawrence </a:t>
            </a:r>
            <a:r>
              <a:rPr lang="en-US" dirty="0" smtClean="0"/>
              <a:t>River is icebound for several months</a:t>
            </a:r>
          </a:p>
          <a:p>
            <a:pPr lvl="2"/>
            <a:r>
              <a:rPr lang="en-US" dirty="0" smtClean="0"/>
              <a:t>British wanted a land route from Halifax to Quebec when the river </a:t>
            </a:r>
            <a:r>
              <a:rPr lang="en-US" dirty="0" smtClean="0"/>
              <a:t>freezes</a:t>
            </a:r>
            <a:endParaRPr lang="en-US" dirty="0"/>
          </a:p>
          <a:p>
            <a:r>
              <a:rPr lang="en-US" dirty="0" smtClean="0"/>
              <a:t>Webster-</a:t>
            </a:r>
            <a:r>
              <a:rPr lang="en-US" dirty="0" err="1" smtClean="0"/>
              <a:t>Ashburton</a:t>
            </a:r>
            <a:r>
              <a:rPr lang="en-US" dirty="0" smtClean="0"/>
              <a:t> Treaty (1842)</a:t>
            </a:r>
          </a:p>
          <a:p>
            <a:pPr lvl="1"/>
            <a:r>
              <a:rPr lang="en-US" dirty="0" smtClean="0"/>
              <a:t>Americans retained 7,000 square miles of the 12,000 in dispute</a:t>
            </a:r>
          </a:p>
          <a:p>
            <a:pPr lvl="1"/>
            <a:r>
              <a:rPr lang="en-US" dirty="0" smtClean="0"/>
              <a:t>British got the </a:t>
            </a:r>
            <a:r>
              <a:rPr lang="en-US" i="1" dirty="0" smtClean="0"/>
              <a:t>Halifax-Quebec </a:t>
            </a:r>
            <a:r>
              <a:rPr lang="en-US" dirty="0" smtClean="0"/>
              <a:t>route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04" y="0"/>
            <a:ext cx="313759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9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 of 1844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Election of 1844: James K. Polk (</a:t>
            </a:r>
            <a:r>
              <a:rPr lang="en-US" b="1" u="sng" dirty="0" smtClean="0"/>
              <a:t>D</a:t>
            </a:r>
            <a:r>
              <a:rPr lang="en-US" dirty="0" smtClean="0"/>
              <a:t>emocrat) vs. Clay (Whig), Polk wins</a:t>
            </a:r>
          </a:p>
          <a:p>
            <a:r>
              <a:rPr lang="en-US" dirty="0" smtClean="0"/>
              <a:t>As a </a:t>
            </a:r>
            <a:r>
              <a:rPr lang="en-US" b="1" i="1" u="sng" dirty="0" smtClean="0"/>
              <a:t>lame duck president</a:t>
            </a:r>
            <a:r>
              <a:rPr lang="en-US" dirty="0" smtClean="0"/>
              <a:t>, Tyler believed he should acquire Texas (Part 2 of Tyler’s Foreign Policy success)</a:t>
            </a:r>
            <a:endParaRPr lang="en-US" dirty="0"/>
          </a:p>
          <a:p>
            <a:r>
              <a:rPr lang="en-US" dirty="0" smtClean="0"/>
              <a:t>Texas was annexed by a </a:t>
            </a:r>
            <a:r>
              <a:rPr lang="en-US" b="1" i="1" u="sng" dirty="0" smtClean="0"/>
              <a:t>joint resolution</a:t>
            </a:r>
          </a:p>
          <a:p>
            <a:pPr lvl="1"/>
            <a:r>
              <a:rPr lang="en-US" dirty="0" smtClean="0"/>
              <a:t>requires a majority in both houses, NOT a treaty which requires 2/3 approval in the Senate</a:t>
            </a:r>
          </a:p>
          <a:p>
            <a:r>
              <a:rPr lang="en-US" dirty="0" smtClean="0"/>
              <a:t>1845 Texas was invited to be the 28</a:t>
            </a:r>
            <a:r>
              <a:rPr lang="en-US" baseline="30000" dirty="0" smtClean="0"/>
              <a:t>th</a:t>
            </a:r>
            <a:r>
              <a:rPr lang="en-US" dirty="0" smtClean="0"/>
              <a:t> state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133600"/>
            <a:ext cx="3800475" cy="403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40028"/>
            <a:ext cx="3200400" cy="408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019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1" dur="1"/>
                                        <p:tgtEl>
                                          <p:spTgt spid="30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4" dur="1"/>
                                        <p:tgtEl>
                                          <p:spTgt spid="30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Polk the Purposeful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Polk’s presidency can be summarized as COIL:</a:t>
            </a:r>
          </a:p>
          <a:p>
            <a:pPr lvl="1"/>
            <a:r>
              <a:rPr lang="en-US" b="1" i="1" u="sng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alifornia</a:t>
            </a:r>
          </a:p>
          <a:p>
            <a:pPr lvl="1"/>
            <a:r>
              <a:rPr lang="en-US" b="1" i="1" u="sng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regon</a:t>
            </a:r>
          </a:p>
          <a:p>
            <a:pPr lvl="1"/>
            <a:r>
              <a:rPr lang="en-US" b="1" i="1" u="sng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ndependent Treasury</a:t>
            </a:r>
          </a:p>
          <a:p>
            <a:pPr lvl="1"/>
            <a:r>
              <a:rPr lang="en-US" b="1" i="1" u="sng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ower tariffs</a:t>
            </a:r>
            <a:endParaRPr lang="en-US" dirty="0"/>
          </a:p>
          <a:p>
            <a:r>
              <a:rPr lang="en-US" dirty="0" smtClean="0"/>
              <a:t>Reduced tariffs to 25% from 1842’s 32%</a:t>
            </a:r>
          </a:p>
          <a:p>
            <a:pPr lvl="1"/>
            <a:r>
              <a:rPr lang="en-US" u="sng" dirty="0" smtClean="0"/>
              <a:t>D</a:t>
            </a:r>
            <a:r>
              <a:rPr lang="en-US" dirty="0" smtClean="0"/>
              <a:t>emocrats </a:t>
            </a:r>
            <a:r>
              <a:rPr lang="en-US" u="sng" dirty="0" smtClean="0"/>
              <a:t>d</a:t>
            </a:r>
            <a:r>
              <a:rPr lang="en-US" dirty="0" smtClean="0"/>
              <a:t>ecrease tariffs</a:t>
            </a:r>
          </a:p>
          <a:p>
            <a:r>
              <a:rPr lang="en-US" dirty="0" smtClean="0"/>
              <a:t>Restored the Independent Treasury (killed by Tyler)</a:t>
            </a:r>
          </a:p>
          <a:p>
            <a:r>
              <a:rPr lang="en-US" dirty="0" smtClean="0"/>
              <a:t>Acquired California</a:t>
            </a:r>
          </a:p>
          <a:p>
            <a:r>
              <a:rPr lang="en-US" dirty="0" smtClean="0"/>
              <a:t>Settled Oregon territory </a:t>
            </a:r>
            <a:r>
              <a:rPr lang="en-US" dirty="0" smtClean="0">
                <a:solidFill>
                  <a:srgbClr val="FF0000"/>
                </a:solidFill>
              </a:rPr>
              <a:t>dispute</a:t>
            </a:r>
            <a:r>
              <a:rPr lang="en-US" dirty="0" smtClean="0"/>
              <a:t> (49</a:t>
            </a:r>
            <a:r>
              <a:rPr lang="en-US" baseline="30000" dirty="0" smtClean="0"/>
              <a:t>th</a:t>
            </a:r>
            <a:r>
              <a:rPr lang="en-US" dirty="0" smtClean="0"/>
              <a:t> parallel)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8" y="24883"/>
            <a:ext cx="7789792" cy="3553060"/>
          </a:xfrm>
          <a:prstGeom prst="rect">
            <a:avLst/>
          </a:prstGeom>
        </p:spPr>
      </p:pic>
      <p:pic>
        <p:nvPicPr>
          <p:cNvPr id="5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1000"/>
            <a:ext cx="4419600" cy="5236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29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Misunderstandings with Mexico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Polk wanted to buy CA, but Mexico was reluctant to sell</a:t>
            </a:r>
          </a:p>
          <a:p>
            <a:r>
              <a:rPr lang="en-US" dirty="0" smtClean="0"/>
              <a:t>Mexico still viewed Texas as theirs</a:t>
            </a:r>
          </a:p>
          <a:p>
            <a:r>
              <a:rPr lang="en-US" dirty="0" smtClean="0"/>
              <a:t>Rumors of Britain buying or seizing California scared Americans</a:t>
            </a:r>
          </a:p>
          <a:p>
            <a:r>
              <a:rPr lang="en-US" dirty="0" smtClean="0"/>
              <a:t>US envoy instructed to offer $</a:t>
            </a:r>
            <a:r>
              <a:rPr lang="en-US" u="sng" dirty="0" smtClean="0"/>
              <a:t>25 million</a:t>
            </a:r>
            <a:r>
              <a:rPr lang="en-US" dirty="0" smtClean="0"/>
              <a:t> for California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9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American Blood on American (?) Soil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President Polk orders General Zachary Taylor (future president) to march near Mexico TX boundary in </a:t>
            </a:r>
            <a:r>
              <a:rPr lang="en-US" u="sng" dirty="0" smtClean="0"/>
              <a:t>January</a:t>
            </a:r>
          </a:p>
          <a:p>
            <a:pPr lvl="1"/>
            <a:r>
              <a:rPr lang="en-US" dirty="0" smtClean="0"/>
              <a:t>What former Presidents were also Generals?</a:t>
            </a:r>
            <a:endParaRPr lang="en-US" dirty="0"/>
          </a:p>
          <a:p>
            <a:r>
              <a:rPr lang="en-US" dirty="0" smtClean="0"/>
              <a:t>He was planning on asking Congress in </a:t>
            </a:r>
            <a:r>
              <a:rPr lang="en-US" u="sng" dirty="0" smtClean="0"/>
              <a:t>May</a:t>
            </a:r>
            <a:r>
              <a:rPr lang="en-US" dirty="0" smtClean="0"/>
              <a:t> for war</a:t>
            </a:r>
          </a:p>
          <a:p>
            <a:r>
              <a:rPr lang="en-US" u="sng" dirty="0" smtClean="0"/>
              <a:t>April</a:t>
            </a:r>
            <a:r>
              <a:rPr lang="en-US" dirty="0" smtClean="0"/>
              <a:t> 25, 1846 Mexican troops attacked Taylor’s troops killing or wounding 16</a:t>
            </a:r>
          </a:p>
          <a:p>
            <a:r>
              <a:rPr lang="en-US" dirty="0" smtClean="0"/>
              <a:t>Polk urges Congress to go to war</a:t>
            </a:r>
          </a:p>
          <a:p>
            <a:pPr lvl="1"/>
            <a:r>
              <a:rPr lang="en-US" dirty="0" smtClean="0"/>
              <a:t>Many in Congress, including Lincoln want to know exact spot attack occurred  (</a:t>
            </a:r>
            <a:r>
              <a:rPr lang="en-US" b="1" i="1" u="sng" dirty="0" smtClean="0"/>
              <a:t>Spot Resolutions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upload.wikimedia.org/wikipedia/commons/thumb/e/eb/Wpdms_republic_of_texas.svg/220px-Wpdms_republic_of_texa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0221"/>
            <a:ext cx="2495550" cy="307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4666" b="4333"/>
          <a:stretch/>
        </p:blipFill>
        <p:spPr bwMode="auto">
          <a:xfrm>
            <a:off x="0" y="1628466"/>
            <a:ext cx="5943600" cy="3457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0007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Fighting Mexico for Peace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Nicholas Trist negotiated treaty with Mexico </a:t>
            </a:r>
            <a:endParaRPr lang="en-US" dirty="0" smtClean="0"/>
          </a:p>
          <a:p>
            <a:r>
              <a:rPr lang="en-US" b="1" i="1" u="sng" dirty="0" smtClean="0"/>
              <a:t>Treaty of Guadalupe Hidalgo</a:t>
            </a:r>
          </a:p>
          <a:p>
            <a:pPr lvl="1"/>
            <a:r>
              <a:rPr lang="en-US" dirty="0"/>
              <a:t>U.S. gained California, and modern-day NM, AZ, UT and NV -- ½ of Mexican territory</a:t>
            </a:r>
          </a:p>
          <a:p>
            <a:pPr lvl="1"/>
            <a:r>
              <a:rPr lang="en-US" dirty="0"/>
              <a:t>U.S. to pay $</a:t>
            </a:r>
            <a:r>
              <a:rPr lang="en-US" u="sng" dirty="0"/>
              <a:t>15 million</a:t>
            </a:r>
          </a:p>
          <a:p>
            <a:r>
              <a:rPr lang="en-US" dirty="0" smtClean="0"/>
              <a:t>Conscience Whigs (or “Mexican Whigs”) denounced the war for its possible expansion of slavery</a:t>
            </a:r>
          </a:p>
          <a:p>
            <a:pPr lvl="1"/>
            <a:r>
              <a:rPr lang="en-US" dirty="0" smtClean="0"/>
              <a:t>John C</a:t>
            </a:r>
            <a:r>
              <a:rPr lang="en-US" dirty="0"/>
              <a:t>.</a:t>
            </a:r>
            <a:r>
              <a:rPr lang="en-US" dirty="0" smtClean="0"/>
              <a:t> Calhoun (southerner) – “South would do well not to be too greedy”</a:t>
            </a:r>
            <a:endParaRPr lang="en-US" dirty="0"/>
          </a:p>
          <a:p>
            <a:pPr marL="292608" lvl="1" indent="0">
              <a:buNone/>
            </a:pPr>
            <a:endParaRPr lang="en-US" u="sng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591"/>
            <a:ext cx="6761652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623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1846</TotalTime>
  <Words>647</Words>
  <Application>Microsoft Macintosh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Chapter 17</vt:lpstr>
      <vt:lpstr>Tippecanoe &amp; “Tyler Too”</vt:lpstr>
      <vt:lpstr>Trouble with Britain</vt:lpstr>
      <vt:lpstr>Manipulating the Maine Maps – ParT I of Tyler’s Foreign policy</vt:lpstr>
      <vt:lpstr>Election of 1844</vt:lpstr>
      <vt:lpstr>Polk the Purposeful</vt:lpstr>
      <vt:lpstr>Misunderstandings with Mexico</vt:lpstr>
      <vt:lpstr>American Blood on American (?) Soil</vt:lpstr>
      <vt:lpstr>Fighting Mexico for Peace</vt:lpstr>
      <vt:lpstr>Wilmot Proviso (So important it gets its own slide)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 Review</dc:title>
  <dc:creator>Adam Norris</dc:creator>
  <cp:lastModifiedBy>Ashley Cirbo</cp:lastModifiedBy>
  <cp:revision>26</cp:revision>
  <dcterms:created xsi:type="dcterms:W3CDTF">2012-11-30T13:58:44Z</dcterms:created>
  <dcterms:modified xsi:type="dcterms:W3CDTF">2016-11-02T19:01:17Z</dcterms:modified>
</cp:coreProperties>
</file>