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0" r:id="rId6"/>
    <p:sldId id="261" r:id="rId7"/>
    <p:sldId id="257"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FD70F5-D145-4043-B020-4092BCF6250D}"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D70F5-D145-4043-B020-4092BCF6250D}"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D70F5-D145-4043-B020-4092BCF6250D}"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D70F5-D145-4043-B020-4092BCF6250D}"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FD70F5-D145-4043-B020-4092BCF6250D}"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FD70F5-D145-4043-B020-4092BCF6250D}"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FD70F5-D145-4043-B020-4092BCF6250D}"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FD70F5-D145-4043-B020-4092BCF6250D}"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D70F5-D145-4043-B020-4092BCF6250D}"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D70F5-D145-4043-B020-4092BCF6250D}"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D70F5-D145-4043-B020-4092BCF6250D}"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C9772-A81A-404C-8C7C-F25196E293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D70F5-D145-4043-B020-4092BCF6250D}" type="datetimeFigureOut">
              <a:rPr lang="en-US" smtClean="0"/>
              <a:t>1/26/2015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C9772-A81A-404C-8C7C-F25196E293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The Emergence of Industrial America</a:t>
            </a:r>
            <a:endParaRPr lang="en-US" b="1" dirty="0"/>
          </a:p>
        </p:txBody>
      </p:sp>
      <p:sp>
        <p:nvSpPr>
          <p:cNvPr id="5" name="Content Placeholder 4"/>
          <p:cNvSpPr>
            <a:spLocks noGrp="1"/>
          </p:cNvSpPr>
          <p:nvPr>
            <p:ph idx="1"/>
          </p:nvPr>
        </p:nvSpPr>
        <p:spPr/>
        <p:txBody>
          <a:bodyPr>
            <a:normAutofit/>
          </a:bodyPr>
          <a:lstStyle/>
          <a:p>
            <a:r>
              <a:rPr lang="en-US" dirty="0" smtClean="0"/>
              <a:t>During the first half of the nineteenth century, acquiring and developing new territories occupied most of the nation’s energies.  After the Civil War, Americans built on foundations of industrialization laid by </a:t>
            </a:r>
            <a:r>
              <a:rPr lang="en-US" b="1" dirty="0" smtClean="0"/>
              <a:t>Alexander Hamilton’s financial program</a:t>
            </a:r>
            <a:r>
              <a:rPr lang="en-US" dirty="0" smtClean="0"/>
              <a:t>, Henry Clay’s </a:t>
            </a:r>
            <a:r>
              <a:rPr lang="en-US" b="1" dirty="0" smtClean="0"/>
              <a:t>American System</a:t>
            </a:r>
            <a:r>
              <a:rPr lang="en-US" dirty="0" smtClean="0"/>
              <a:t>, and </a:t>
            </a:r>
            <a:r>
              <a:rPr lang="en-US" b="1" dirty="0" smtClean="0"/>
              <a:t>Abraham Lincoln’s efforts </a:t>
            </a:r>
            <a:r>
              <a:rPr lang="en-US" dirty="0" smtClean="0"/>
              <a:t>to transform the minority Republican Party into a major political force.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t>What were the ingredients necessary for the emergence of Industrial </a:t>
            </a:r>
            <a:r>
              <a:rPr lang="en-US" b="1" dirty="0" smtClean="0"/>
              <a:t>America in the late 19C?</a:t>
            </a:r>
            <a:endParaRPr lang="en-US" b="1" dirty="0"/>
          </a:p>
        </p:txBody>
      </p:sp>
      <p:sp>
        <p:nvSpPr>
          <p:cNvPr id="5" name="Content Placeholder 4"/>
          <p:cNvSpPr>
            <a:spLocks noGrp="1"/>
          </p:cNvSpPr>
          <p:nvPr>
            <p:ph type="subTitle" idx="1"/>
          </p:nvPr>
        </p:nvSpPr>
        <p:spPr/>
        <p:txBody>
          <a:bodyPr>
            <a:normAutofit/>
          </a:bodyPr>
          <a:lstStyle/>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71704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t>Review of Earlier Programs </a:t>
            </a:r>
            <a:r>
              <a:rPr lang="en-US" b="1" dirty="0" smtClean="0"/>
              <a:t>that </a:t>
            </a:r>
            <a:r>
              <a:rPr lang="en-US" b="1" dirty="0"/>
              <a:t>Promoted Industrial </a:t>
            </a:r>
            <a:r>
              <a:rPr lang="en-US" b="1" dirty="0" smtClean="0"/>
              <a:t>Growth</a:t>
            </a:r>
            <a:br>
              <a:rPr lang="en-US" b="1" dirty="0" smtClean="0"/>
            </a:br>
            <a:r>
              <a:rPr lang="en-US" b="1" dirty="0" smtClean="0"/>
              <a:t>and </a:t>
            </a:r>
            <a:r>
              <a:rPr lang="en-US" b="1" dirty="0"/>
              <a:t>Regional Specialization</a:t>
            </a:r>
          </a:p>
        </p:txBody>
      </p:sp>
      <p:sp>
        <p:nvSpPr>
          <p:cNvPr id="5" name="Content Placeholder 4"/>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99681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40x240_bioim_cel_2_1-01-ah.jpg"/>
          <p:cNvPicPr>
            <a:picLocks noChangeAspect="1"/>
          </p:cNvPicPr>
          <p:nvPr/>
        </p:nvPicPr>
        <p:blipFill>
          <a:blip r:embed="rId2" cstate="print"/>
          <a:stretch>
            <a:fillRect/>
          </a:stretch>
        </p:blipFill>
        <p:spPr>
          <a:xfrm>
            <a:off x="3352800" y="457200"/>
            <a:ext cx="2286000" cy="2286000"/>
          </a:xfrm>
          <a:prstGeom prst="rect">
            <a:avLst/>
          </a:prstGeom>
        </p:spPr>
      </p:pic>
      <p:sp>
        <p:nvSpPr>
          <p:cNvPr id="4" name="Title 3"/>
          <p:cNvSpPr>
            <a:spLocks noGrp="1"/>
          </p:cNvSpPr>
          <p:nvPr>
            <p:ph type="title"/>
          </p:nvPr>
        </p:nvSpPr>
        <p:spPr/>
        <p:txBody>
          <a:bodyPr>
            <a:normAutofit/>
          </a:bodyPr>
          <a:lstStyle/>
          <a:p>
            <a:endParaRPr lang="en-US" sz="3200" b="1" dirty="0"/>
          </a:p>
        </p:txBody>
      </p:sp>
      <p:sp>
        <p:nvSpPr>
          <p:cNvPr id="5" name="Content Placeholder 4"/>
          <p:cNvSpPr>
            <a:spLocks noGrp="1"/>
          </p:cNvSpPr>
          <p:nvPr>
            <p:ph idx="1"/>
          </p:nvPr>
        </p:nvSpPr>
        <p:spPr>
          <a:xfrm>
            <a:off x="342900" y="2971800"/>
            <a:ext cx="8305800" cy="3352800"/>
          </a:xfrm>
        </p:spPr>
        <p:txBody>
          <a:bodyPr>
            <a:normAutofit lnSpcReduction="10000"/>
          </a:bodyPr>
          <a:lstStyle/>
          <a:p>
            <a:r>
              <a:rPr lang="en-US" b="1" dirty="0" smtClean="0"/>
              <a:t>Hamilton.  </a:t>
            </a:r>
            <a:r>
              <a:rPr lang="en-US" dirty="0" smtClean="0"/>
              <a:t>Through his </a:t>
            </a:r>
            <a:r>
              <a:rPr lang="en-US" b="1" dirty="0" smtClean="0"/>
              <a:t>funding program</a:t>
            </a:r>
            <a:r>
              <a:rPr lang="en-US" dirty="0" smtClean="0"/>
              <a:t>, he established the credit of the federal government and increased its credibility.  His national bank provided for a stable currency, and his proposed </a:t>
            </a:r>
            <a:r>
              <a:rPr lang="en-US" b="1" dirty="0" smtClean="0"/>
              <a:t>protective tariff </a:t>
            </a:r>
            <a:r>
              <a:rPr lang="en-US" dirty="0" smtClean="0"/>
              <a:t>would have cushioned new manufacturers from foreign competition.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ay.jpg"/>
          <p:cNvPicPr>
            <a:picLocks noChangeAspect="1"/>
          </p:cNvPicPr>
          <p:nvPr/>
        </p:nvPicPr>
        <p:blipFill>
          <a:blip r:embed="rId2" cstate="print"/>
          <a:stretch>
            <a:fillRect/>
          </a:stretch>
        </p:blipFill>
        <p:spPr>
          <a:xfrm>
            <a:off x="3352799" y="381000"/>
            <a:ext cx="2209545" cy="2590800"/>
          </a:xfrm>
          <a:prstGeom prst="rect">
            <a:avLst/>
          </a:prstGeom>
        </p:spPr>
      </p:pic>
      <p:sp>
        <p:nvSpPr>
          <p:cNvPr id="4" name="Title 3"/>
          <p:cNvSpPr>
            <a:spLocks noGrp="1"/>
          </p:cNvSpPr>
          <p:nvPr>
            <p:ph type="title"/>
          </p:nvPr>
        </p:nvSpPr>
        <p:spPr/>
        <p:txBody>
          <a:bodyPr>
            <a:normAutofit/>
          </a:bodyPr>
          <a:lstStyle/>
          <a:p>
            <a:endParaRPr lang="en-US" sz="3200" b="1" dirty="0"/>
          </a:p>
        </p:txBody>
      </p:sp>
      <p:sp>
        <p:nvSpPr>
          <p:cNvPr id="5" name="Content Placeholder 4"/>
          <p:cNvSpPr>
            <a:spLocks noGrp="1"/>
          </p:cNvSpPr>
          <p:nvPr>
            <p:ph idx="1"/>
          </p:nvPr>
        </p:nvSpPr>
        <p:spPr>
          <a:xfrm>
            <a:off x="457200" y="3048000"/>
            <a:ext cx="8305800" cy="3581400"/>
          </a:xfrm>
        </p:spPr>
        <p:txBody>
          <a:bodyPr>
            <a:normAutofit/>
          </a:bodyPr>
          <a:lstStyle/>
          <a:p>
            <a:r>
              <a:rPr lang="en-US" b="1" dirty="0" smtClean="0"/>
              <a:t>Clay’s American System.  </a:t>
            </a:r>
            <a:r>
              <a:rPr lang="en-US" dirty="0" smtClean="0"/>
              <a:t>Clay furthered the government’s active role in fostering economic enterprise by enacting the protective tariff Hamilton had envisioned, </a:t>
            </a:r>
            <a:r>
              <a:rPr lang="en-US" b="1" dirty="0" err="1" smtClean="0"/>
              <a:t>rechartering</a:t>
            </a:r>
            <a:r>
              <a:rPr lang="en-US" b="1" dirty="0" smtClean="0"/>
              <a:t> the bank</a:t>
            </a:r>
            <a:r>
              <a:rPr lang="en-US" dirty="0" smtClean="0"/>
              <a:t>, and funding </a:t>
            </a:r>
            <a:r>
              <a:rPr lang="en-US" b="1" dirty="0" smtClean="0"/>
              <a:t>internal improvements</a:t>
            </a:r>
            <a:r>
              <a:rPr lang="en-US" dirty="0" smtClean="0"/>
              <a:t> to bind the sections of the country through roads and canals.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raham-lincoln-picture.jpg"/>
          <p:cNvPicPr>
            <a:picLocks noChangeAspect="1"/>
          </p:cNvPicPr>
          <p:nvPr/>
        </p:nvPicPr>
        <p:blipFill>
          <a:blip r:embed="rId2" cstate="print"/>
          <a:stretch>
            <a:fillRect/>
          </a:stretch>
        </p:blipFill>
        <p:spPr>
          <a:xfrm>
            <a:off x="3429000" y="381000"/>
            <a:ext cx="2160608" cy="2133600"/>
          </a:xfrm>
          <a:prstGeom prst="rect">
            <a:avLst/>
          </a:prstGeom>
        </p:spPr>
      </p:pic>
      <p:sp>
        <p:nvSpPr>
          <p:cNvPr id="4" name="Title 3"/>
          <p:cNvSpPr>
            <a:spLocks noGrp="1"/>
          </p:cNvSpPr>
          <p:nvPr>
            <p:ph type="title"/>
          </p:nvPr>
        </p:nvSpPr>
        <p:spPr/>
        <p:txBody>
          <a:bodyPr>
            <a:normAutofit/>
          </a:bodyPr>
          <a:lstStyle/>
          <a:p>
            <a:endParaRPr lang="en-US" sz="3200" b="1" dirty="0"/>
          </a:p>
        </p:txBody>
      </p:sp>
      <p:sp>
        <p:nvSpPr>
          <p:cNvPr id="5" name="Content Placeholder 4"/>
          <p:cNvSpPr>
            <a:spLocks noGrp="1"/>
          </p:cNvSpPr>
          <p:nvPr>
            <p:ph idx="1"/>
          </p:nvPr>
        </p:nvSpPr>
        <p:spPr>
          <a:xfrm>
            <a:off x="457200" y="2590800"/>
            <a:ext cx="8229600" cy="4038600"/>
          </a:xfrm>
        </p:spPr>
        <p:txBody>
          <a:bodyPr>
            <a:normAutofit fontScale="77500" lnSpcReduction="20000"/>
          </a:bodyPr>
          <a:lstStyle/>
          <a:p>
            <a:r>
              <a:rPr lang="en-US" b="1" dirty="0" smtClean="0"/>
              <a:t>Abraham Lincoln.  </a:t>
            </a:r>
            <a:r>
              <a:rPr lang="en-US" dirty="0" smtClean="0"/>
              <a:t>His election platform, which was designed to broaden his base of political support, was enacted during the war years when Southern Democrats were not represented in Congress.  The high </a:t>
            </a:r>
            <a:r>
              <a:rPr lang="en-US" b="1" dirty="0" smtClean="0"/>
              <a:t>Morrill Tariff</a:t>
            </a:r>
            <a:r>
              <a:rPr lang="en-US" dirty="0" smtClean="0"/>
              <a:t>, provision for a </a:t>
            </a:r>
            <a:r>
              <a:rPr lang="en-US" b="1" dirty="0" smtClean="0"/>
              <a:t>transcontinental railroad</a:t>
            </a:r>
            <a:r>
              <a:rPr lang="en-US" dirty="0" smtClean="0"/>
              <a:t>, </a:t>
            </a:r>
            <a:r>
              <a:rPr lang="en-US" b="1" dirty="0" smtClean="0"/>
              <a:t>Contract Labor law</a:t>
            </a:r>
            <a:r>
              <a:rPr lang="en-US" dirty="0" smtClean="0"/>
              <a:t>, </a:t>
            </a:r>
            <a:r>
              <a:rPr lang="en-US" b="1" dirty="0" smtClean="0"/>
              <a:t>National Banking Act</a:t>
            </a:r>
            <a:r>
              <a:rPr lang="en-US" dirty="0" smtClean="0"/>
              <a:t>, and the </a:t>
            </a:r>
            <a:r>
              <a:rPr lang="en-US" b="1" dirty="0" smtClean="0"/>
              <a:t>Homestead Act</a:t>
            </a:r>
            <a:r>
              <a:rPr lang="en-US" dirty="0" smtClean="0"/>
              <a:t> helped lay a strong foundation for industrialism by reducing foreign competition, connecting the East and West, and allowing for the importation of cheap foreign labor, providing a found national currency, and building a wider national market for American industrial products.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The Emergence of Industrial America</a:t>
            </a:r>
            <a:endParaRPr lang="en-US" b="1" dirty="0"/>
          </a:p>
        </p:txBody>
      </p:sp>
      <p:sp>
        <p:nvSpPr>
          <p:cNvPr id="5" name="Content Placeholder 4"/>
          <p:cNvSpPr>
            <a:spLocks noGrp="1"/>
          </p:cNvSpPr>
          <p:nvPr>
            <p:ph idx="1"/>
          </p:nvPr>
        </p:nvSpPr>
        <p:spPr>
          <a:xfrm>
            <a:off x="457200" y="1600200"/>
            <a:ext cx="4343400" cy="4572000"/>
          </a:xfrm>
        </p:spPr>
        <p:txBody>
          <a:bodyPr>
            <a:normAutofit fontScale="92500" lnSpcReduction="10000"/>
          </a:bodyPr>
          <a:lstStyle/>
          <a:p>
            <a:r>
              <a:rPr lang="en-US" dirty="0" smtClean="0"/>
              <a:t>A new nationwide economic system soon replaced local markets, and by 1900, the United States had become the world’s foremost industrial giant with all the possibilities and problems such status implies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3076575"/>
            <a:ext cx="4581525" cy="3257550"/>
          </a:xfrm>
          <a:prstGeom prst="rect">
            <a:avLst/>
          </a:prstGeom>
        </p:spPr>
      </p:pic>
    </p:spTree>
    <p:extLst>
      <p:ext uri="{BB962C8B-B14F-4D97-AF65-F5344CB8AC3E}">
        <p14:creationId xmlns:p14="http://schemas.microsoft.com/office/powerpoint/2010/main" val="1174334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The Emergence of Industrial America</a:t>
            </a:r>
            <a:endParaRPr lang="en-US" b="1" dirty="0"/>
          </a:p>
        </p:txBody>
      </p:sp>
      <p:sp>
        <p:nvSpPr>
          <p:cNvPr id="5" name="Content Placeholder 4"/>
          <p:cNvSpPr>
            <a:spLocks noGrp="1"/>
          </p:cNvSpPr>
          <p:nvPr>
            <p:ph idx="1"/>
          </p:nvPr>
        </p:nvSpPr>
        <p:spPr/>
        <p:txBody>
          <a:bodyPr>
            <a:normAutofit/>
          </a:bodyPr>
          <a:lstStyle/>
          <a:p>
            <a:r>
              <a:rPr lang="en-US" dirty="0" smtClean="0"/>
              <a:t>Industrialism soon permeated every aspect of American life.  The country—or at least its wealthier citizens—came to enjoy a standard of living unimaginable a few years earlier.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651662"/>
            <a:ext cx="6096000" cy="294967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The Emergence of Industrial America</a:t>
            </a:r>
            <a:endParaRPr lang="en-US" b="1" dirty="0"/>
          </a:p>
        </p:txBody>
      </p:sp>
      <p:sp>
        <p:nvSpPr>
          <p:cNvPr id="5" name="Content Placeholder 4"/>
          <p:cNvSpPr>
            <a:spLocks noGrp="1"/>
          </p:cNvSpPr>
          <p:nvPr>
            <p:ph idx="1"/>
          </p:nvPr>
        </p:nvSpPr>
        <p:spPr/>
        <p:txBody>
          <a:bodyPr>
            <a:normAutofit fontScale="85000" lnSpcReduction="20000"/>
          </a:bodyPr>
          <a:lstStyle/>
          <a:p>
            <a:r>
              <a:rPr lang="en-US" dirty="0" smtClean="0"/>
              <a:t>At times, change did not seem to constitute progress.  Turmoil seemed constant as the nation grappled with problems of </a:t>
            </a:r>
          </a:p>
          <a:p>
            <a:pPr marL="0" indent="0">
              <a:buNone/>
            </a:pPr>
            <a:r>
              <a:rPr lang="en-US" dirty="0" smtClean="0"/>
              <a:t>	1) materialism</a:t>
            </a:r>
          </a:p>
          <a:p>
            <a:pPr marL="0" indent="0">
              <a:buNone/>
            </a:pPr>
            <a:r>
              <a:rPr lang="en-US" dirty="0" smtClean="0"/>
              <a:t>	2) urbanization</a:t>
            </a:r>
          </a:p>
          <a:p>
            <a:pPr marL="0" indent="0">
              <a:buNone/>
            </a:pPr>
            <a:r>
              <a:rPr lang="en-US" dirty="0" smtClean="0"/>
              <a:t>	3) social conflict</a:t>
            </a:r>
          </a:p>
          <a:p>
            <a:pPr marL="0" indent="0">
              <a:buNone/>
            </a:pPr>
            <a:r>
              <a:rPr lang="en-US" dirty="0" smtClean="0"/>
              <a:t>	4) </a:t>
            </a:r>
            <a:r>
              <a:rPr lang="en-US" dirty="0" err="1" smtClean="0"/>
              <a:t>impersonalization</a:t>
            </a:r>
            <a:endParaRPr lang="en-US" dirty="0" smtClean="0"/>
          </a:p>
          <a:p>
            <a:pPr marL="0" indent="0">
              <a:buNone/>
            </a:pPr>
            <a:r>
              <a:rPr lang="en-US" dirty="0" smtClean="0"/>
              <a:t>	5) corruption in business and government</a:t>
            </a:r>
          </a:p>
          <a:p>
            <a:pPr marL="0" indent="0">
              <a:buNone/>
            </a:pPr>
            <a:r>
              <a:rPr lang="en-US" dirty="0" smtClean="0"/>
              <a:t>	6) a new position of power in the world.</a:t>
            </a:r>
          </a:p>
          <a:p>
            <a:pPr marL="0" indent="0">
              <a:buNone/>
            </a:pPr>
            <a:r>
              <a:rPr lang="en-US" dirty="0" smtClean="0"/>
              <a:t>Efforts continue today to resolve issues stemming from this rise of industrialism.</a:t>
            </a:r>
            <a:endParaRPr lang="en-US" dirty="0"/>
          </a:p>
        </p:txBody>
      </p:sp>
    </p:spTree>
    <p:extLst>
      <p:ext uri="{BB962C8B-B14F-4D97-AF65-F5344CB8AC3E}">
        <p14:creationId xmlns:p14="http://schemas.microsoft.com/office/powerpoint/2010/main" val="1931016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Ingredients for Industrialization</a:t>
            </a:r>
            <a:endParaRPr lang="en-US" b="1" dirty="0"/>
          </a:p>
        </p:txBody>
      </p:sp>
      <p:sp>
        <p:nvSpPr>
          <p:cNvPr id="5" name="Content Placeholder 4"/>
          <p:cNvSpPr>
            <a:spLocks noGrp="1"/>
          </p:cNvSpPr>
          <p:nvPr>
            <p:ph idx="1"/>
          </p:nvPr>
        </p:nvSpPr>
        <p:spPr/>
        <p:txBody>
          <a:bodyPr>
            <a:normAutofit/>
          </a:bodyPr>
          <a:lstStyle/>
          <a:p>
            <a:r>
              <a:rPr lang="en-US" dirty="0" smtClean="0"/>
              <a:t>Countries go through periods of industrialization.  China is the most current example:</a:t>
            </a:r>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3233057"/>
            <a:ext cx="4826000" cy="28956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202379"/>
            <a:ext cx="3450794" cy="3429000"/>
          </a:xfrm>
          <a:prstGeom prst="rect">
            <a:avLst/>
          </a:prstGeom>
        </p:spPr>
      </p:pic>
    </p:spTree>
    <p:extLst>
      <p:ext uri="{BB962C8B-B14F-4D97-AF65-F5344CB8AC3E}">
        <p14:creationId xmlns:p14="http://schemas.microsoft.com/office/powerpoint/2010/main" val="3558402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390</Words>
  <Application>Microsoft Office PowerPoint</Application>
  <PresentationFormat>On-screen Show (4:3)</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The Emergence of Industrial America</vt:lpstr>
      <vt:lpstr>Review of Earlier Programs that Promoted Industrial Growth and Regional Specialization</vt:lpstr>
      <vt:lpstr>PowerPoint Presentation</vt:lpstr>
      <vt:lpstr>PowerPoint Presentation</vt:lpstr>
      <vt:lpstr>PowerPoint Presentation</vt:lpstr>
      <vt:lpstr>The Emergence of Industrial America</vt:lpstr>
      <vt:lpstr>The Emergence of Industrial America</vt:lpstr>
      <vt:lpstr>The Emergence of Industrial America</vt:lpstr>
      <vt:lpstr>Ingredients for Industrialization</vt:lpstr>
      <vt:lpstr>What were the ingredients necessary for the emergence of Industrial America in the late 19C?</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Emergence of Industrial America</dc:title>
  <dc:creator>.</dc:creator>
  <cp:lastModifiedBy>Matthew Cirbo</cp:lastModifiedBy>
  <cp:revision>10</cp:revision>
  <dcterms:created xsi:type="dcterms:W3CDTF">2011-01-14T14:45:32Z</dcterms:created>
  <dcterms:modified xsi:type="dcterms:W3CDTF">2015-01-26T20:45:40Z</dcterms:modified>
</cp:coreProperties>
</file>