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3004800" cy="9753600"/>
  <p:notesSz cx="6858000" cy="9144000"/>
  <p:defaultTextStyle>
    <a:lvl1pPr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1pPr>
    <a:lvl2pPr indent="228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2pPr>
    <a:lvl3pPr indent="457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3pPr>
    <a:lvl4pPr indent="685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4pPr>
    <a:lvl5pPr indent="9144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5pPr>
    <a:lvl6pPr indent="11430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6pPr>
    <a:lvl7pPr indent="1371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7pPr>
    <a:lvl8pPr indent="1600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8pPr>
    <a:lvl9pPr indent="1828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/>
      <a:tcStyle>
        <a:tcBdr/>
        <a:fill>
          <a:solidFill>
            <a:srgbClr val="E7D4AC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353528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353528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solidFill>
                <a:srgbClr val="6F6F6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wholeTbl>
    <a:band2H>
      <a:tcTxStyle/>
      <a:tcStyle>
        <a:tcBdr/>
        <a:fill>
          <a:solidFill>
            <a:srgbClr val="E3D3A5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6F6F6F"/>
              </a:solidFill>
              <a:prstDash val="solid"/>
              <a:miter lim="400000"/>
            </a:ln>
          </a:left>
          <a:right>
            <a:ln w="12700" cap="flat">
              <a:solidFill>
                <a:srgbClr val="6F6F6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5CEA8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0503C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2B78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B8173"/>
              </a:solidFill>
              <a:prstDash val="solid"/>
              <a:miter lim="400000"/>
            </a:ln>
          </a:left>
          <a:right>
            <a:ln w="12700" cap="flat">
              <a:solidFill>
                <a:srgbClr val="8B817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B3A1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86E5F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CAAA5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7AF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solidFill>
                <a:srgbClr val="82828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/>
      <a:tcStyle>
        <a:tcBdr/>
        <a:fill>
          <a:solidFill>
            <a:srgbClr val="DED4B6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CDBE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20000"/>
            </a:srgbClr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86" y="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160038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104900" y="1473200"/>
            <a:ext cx="10795000" cy="3556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104900" y="5016500"/>
            <a:ext cx="10795000" cy="2235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04900" y="6248400"/>
            <a:ext cx="10795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04900" y="7632700"/>
            <a:ext cx="10795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04900" y="3098800"/>
            <a:ext cx="10795000" cy="3556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35000" y="1473200"/>
            <a:ext cx="5715000" cy="33147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35000" y="4940300"/>
            <a:ext cx="5715000" cy="3606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104900" y="3022600"/>
            <a:ext cx="53975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buBlip>
                <a:blip r:embed="rId2"/>
              </a:buBlip>
            </a:lvl1pPr>
            <a:lvl2pPr>
              <a:spcBef>
                <a:spcPts val="2800"/>
              </a:spcBef>
              <a:buBlip>
                <a:blip r:embed="rId2"/>
              </a:buBlip>
            </a:lvl2pPr>
            <a:lvl3pPr>
              <a:spcBef>
                <a:spcPts val="2800"/>
              </a:spcBef>
              <a:buBlip>
                <a:blip r:embed="rId2"/>
              </a:buBlip>
            </a:lvl3pPr>
            <a:lvl4pPr>
              <a:spcBef>
                <a:spcPts val="2800"/>
              </a:spcBef>
              <a:buBlip>
                <a:blip r:embed="rId2"/>
              </a:buBlip>
            </a:lvl4pPr>
            <a:lvl5pPr>
              <a:spcBef>
                <a:spcPts val="2800"/>
              </a:spcBef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104900" y="939800"/>
            <a:ext cx="10795000" cy="7874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104900" y="571500"/>
            <a:ext cx="10795000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104900" y="3022600"/>
            <a:ext cx="10795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9pPr>
    </p:titleStyle>
    <p:bodyStyle>
      <a:lvl1pPr marL="381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1pPr>
      <a:lvl2pPr marL="762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2pPr>
      <a:lvl3pPr marL="1143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3pPr>
      <a:lvl4pPr marL="1524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4pPr>
      <a:lvl5pPr marL="1905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5pPr>
      <a:lvl6pPr marL="2286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6pPr>
      <a:lvl7pPr marL="2667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7pPr>
      <a:lvl8pPr marL="3048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8pPr>
      <a:lvl9pPr marL="3429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15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9pPr>
    </p:bodyStyle>
    <p:otherStyle>
      <a:lvl1pPr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14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144">
                <a:solidFill>
                  <a:srgbClr val="85604A"/>
                </a:solidFill>
              </a:rPr>
              <a:t>APUSH Review: Period 6 (1865 - 1898) In 10 Minutes!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247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70">
                <a:solidFill>
                  <a:srgbClr val="625B48"/>
                </a:solidFill>
              </a:rPr>
              <a:t>Everything You Need To Know About Period 6 In 10 Minutes!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See You Back Here For Period 7 In 10 Minutes!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Thanks for watching!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Please check out my other videos in the description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Good luck in May!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104900" y="457200"/>
            <a:ext cx="10795000" cy="176296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defRPr sz="6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80">
                <a:solidFill>
                  <a:srgbClr val="85604A"/>
                </a:solidFill>
              </a:rPr>
              <a:t>The “Gilded Age” (1870 - 1900)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785117" y="2529582"/>
            <a:ext cx="11434566" cy="6496447"/>
          </a:xfrm>
          <a:prstGeom prst="rect">
            <a:avLst/>
          </a:prstGeom>
        </p:spPr>
        <p:txBody>
          <a:bodyPr/>
          <a:lstStyle/>
          <a:p>
            <a:pPr marL="320039" lvl="0" indent="-320039" defTabSz="4907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625B48"/>
                </a:solidFill>
              </a:rPr>
              <a:t>Coined by Mark Twain</a:t>
            </a:r>
          </a:p>
          <a:p>
            <a:pPr marL="640079" lvl="1" indent="-320039" defTabSz="4907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625B48"/>
                </a:solidFill>
              </a:rPr>
              <a:t>Things appeared to be good on the surface, but underneath there were social, economic, and political issues</a:t>
            </a:r>
          </a:p>
          <a:p>
            <a:pPr marL="320039" lvl="0" indent="-320039" defTabSz="4907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625B48"/>
                </a:solidFill>
              </a:rPr>
              <a:t>Government subsidies fueled westward expansion (RRs)</a:t>
            </a:r>
          </a:p>
          <a:p>
            <a:pPr marL="320039" lvl="0" indent="-320039" defTabSz="4907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625B48"/>
                </a:solidFill>
              </a:rPr>
              <a:t>Emergence of monopolies - to gain power and resources</a:t>
            </a:r>
          </a:p>
          <a:p>
            <a:pPr marL="320039" lvl="0" indent="-320039" defTabSz="4907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625B48"/>
                </a:solidFill>
              </a:rPr>
              <a:t>Businesses looked beyond borders for markets</a:t>
            </a:r>
          </a:p>
          <a:p>
            <a:pPr marL="320039" lvl="0" indent="-320039" defTabSz="4907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625B48"/>
                </a:solidFill>
              </a:rPr>
              <a:t>Social Darwinism - used by wealthy to defend their success</a:t>
            </a:r>
          </a:p>
          <a:p>
            <a:pPr marL="320039" lvl="0" indent="-320039" defTabSz="4907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4">
                <a:solidFill>
                  <a:srgbClr val="625B48"/>
                </a:solidFill>
              </a:rPr>
              <a:t>Growing gap between rich and poor - “conspicuous consumption” for the wealthy</a:t>
            </a:r>
          </a:p>
        </p:txBody>
      </p:sp>
      <p:pic>
        <p:nvPicPr>
          <p:cNvPr id="38" name="Picture 37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41078" y="6261100"/>
            <a:ext cx="2454172" cy="3255296"/>
          </a:xfrm>
          <a:prstGeom prst="rect">
            <a:avLst/>
          </a:prstGeom>
        </p:spPr>
      </p:pic>
      <p:pic>
        <p:nvPicPr>
          <p:cNvPr id="39" name="Picture 3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7182" y="1822450"/>
            <a:ext cx="2985218" cy="458508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build="p" bldLvl="5" animBg="1" advAuto="0"/>
      <p:bldP spid="38" grpId="2" animBg="1" advAuto="0"/>
      <p:bldP spid="38" grpId="3" animBg="1" advAuto="0"/>
      <p:bldP spid="39" grpId="4" animBg="1" advAuto="0"/>
      <p:bldP spid="39" grpId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104900" y="457200"/>
            <a:ext cx="10795000" cy="1762969"/>
          </a:xfrm>
          <a:prstGeom prst="rect">
            <a:avLst/>
          </a:prstGeom>
        </p:spPr>
        <p:txBody>
          <a:bodyPr/>
          <a:lstStyle>
            <a:lvl1pPr defTabSz="414781">
              <a:defRPr sz="539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396">
                <a:solidFill>
                  <a:srgbClr val="85604A"/>
                </a:solidFill>
              </a:rPr>
              <a:t>Workforce During The Gilded Age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785117" y="2529582"/>
            <a:ext cx="11434566" cy="6496447"/>
          </a:xfrm>
          <a:prstGeom prst="rect">
            <a:avLst/>
          </a:prstGeom>
        </p:spPr>
        <p:txBody>
          <a:bodyPr/>
          <a:lstStyle/>
          <a:p>
            <a:pPr marL="312420" lvl="0" indent="-312420" defTabSz="479044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52">
                <a:solidFill>
                  <a:srgbClr val="625B48"/>
                </a:solidFill>
              </a:rPr>
              <a:t>Expansion of the workforce -&gt; more farmers moving to cities for jobs</a:t>
            </a:r>
          </a:p>
          <a:p>
            <a:pPr marL="624840" lvl="1" indent="-312420" defTabSz="479044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52">
                <a:solidFill>
                  <a:srgbClr val="625B48"/>
                </a:solidFill>
              </a:rPr>
              <a:t>Led to lower wages and an increase in child labor</a:t>
            </a:r>
          </a:p>
          <a:p>
            <a:pPr marL="312420" lvl="0" indent="-312420" defTabSz="479044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52">
                <a:solidFill>
                  <a:srgbClr val="625B48"/>
                </a:solidFill>
              </a:rPr>
              <a:t>Emergence of unions - sought better working conditions and wages</a:t>
            </a:r>
          </a:p>
          <a:p>
            <a:pPr marL="624840" lvl="1" indent="-312420" defTabSz="479044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52">
                <a:solidFill>
                  <a:srgbClr val="625B48"/>
                </a:solidFill>
              </a:rPr>
              <a:t>Knights of Labor - SKILLED and UNSKILLED workers </a:t>
            </a:r>
          </a:p>
          <a:p>
            <a:pPr marL="624840" lvl="1" indent="-312420" defTabSz="479044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52">
                <a:solidFill>
                  <a:srgbClr val="625B48"/>
                </a:solidFill>
              </a:rPr>
              <a:t>American Federation of Labor (AFL) - only SKILLED workers</a:t>
            </a:r>
          </a:p>
          <a:p>
            <a:pPr marL="312420" lvl="0" indent="-312420" defTabSz="479044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52">
                <a:solidFill>
                  <a:srgbClr val="625B48"/>
                </a:solidFill>
              </a:rPr>
              <a:t>“New South” - sought to bring industrialization to the South</a:t>
            </a:r>
          </a:p>
          <a:p>
            <a:pPr marL="624840" lvl="1" indent="-312420" defTabSz="479044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52">
                <a:solidFill>
                  <a:srgbClr val="625B48"/>
                </a:solidFill>
              </a:rPr>
              <a:t>However sharecropping and tenant farming still persisted</a:t>
            </a:r>
          </a:p>
        </p:txBody>
      </p:sp>
      <p:pic>
        <p:nvPicPr>
          <p:cNvPr id="43" name="Picture 42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81876" y="1631950"/>
            <a:ext cx="2705375" cy="4018189"/>
          </a:xfrm>
          <a:prstGeom prst="rect">
            <a:avLst/>
          </a:prstGeom>
        </p:spPr>
      </p:pic>
      <p:pic>
        <p:nvPicPr>
          <p:cNvPr id="44" name="Picture 43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9901" y="1651000"/>
            <a:ext cx="3408199" cy="50612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build="p" bldLvl="5" animBg="1" advAuto="0"/>
      <p:bldP spid="43" grpId="2" animBg="1" advAuto="0"/>
      <p:bldP spid="43" grpId="4" animBg="1" advAuto="0"/>
      <p:bldP spid="44" grpId="3" animBg="1" advAuto="0"/>
      <p:bldP spid="44" grpId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1104900" y="457200"/>
            <a:ext cx="10795000" cy="1762969"/>
          </a:xfrm>
          <a:prstGeom prst="rect">
            <a:avLst/>
          </a:prstGeom>
        </p:spPr>
        <p:txBody>
          <a:bodyPr/>
          <a:lstStyle>
            <a:lvl1pPr defTabSz="438150">
              <a:defRPr sz="5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85604A"/>
                </a:solidFill>
              </a:rPr>
              <a:t>Conflicts During the Gilded Age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785117" y="2133203"/>
            <a:ext cx="11434566" cy="6892826"/>
          </a:xfrm>
          <a:prstGeom prst="rect">
            <a:avLst/>
          </a:prstGeom>
        </p:spPr>
        <p:txBody>
          <a:bodyPr/>
          <a:lstStyle/>
          <a:p>
            <a:pPr marL="243839" lvl="0" indent="-243839" defTabSz="37388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625B48"/>
                </a:solidFill>
              </a:rPr>
              <a:t>Battle over natural resources and land</a:t>
            </a:r>
          </a:p>
          <a:p>
            <a:pPr marL="487679" lvl="1" indent="-243839" defTabSz="37388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625B48"/>
                </a:solidFill>
              </a:rPr>
              <a:t>Corporations v. Conservationists</a:t>
            </a:r>
          </a:p>
          <a:p>
            <a:pPr marL="487679" lvl="1" indent="-243839" defTabSz="37388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625B48"/>
                </a:solidFill>
              </a:rPr>
              <a:t>Example - Sierra Club</a:t>
            </a:r>
          </a:p>
          <a:p>
            <a:pPr marL="243839" lvl="0" indent="-243839" defTabSz="37388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625B48"/>
                </a:solidFill>
              </a:rPr>
              <a:t>Farmers sought to limit the effects of mechanized farming and dependence on RRs</a:t>
            </a:r>
          </a:p>
          <a:p>
            <a:pPr marL="487679" lvl="1" indent="-243839" defTabSz="37388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625B48"/>
                </a:solidFill>
              </a:rPr>
              <a:t>The Grange - Organization of farmers, sought to regulate railroads and grain warehouses</a:t>
            </a:r>
          </a:p>
          <a:p>
            <a:pPr marL="243839" lvl="0" indent="-243839" defTabSz="37388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625B48"/>
                </a:solidFill>
              </a:rPr>
              <a:t>Emergence of the Populist Party:</a:t>
            </a:r>
          </a:p>
          <a:p>
            <a:pPr marL="487679" lvl="1" indent="-243839" defTabSz="37388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625B48"/>
                </a:solidFill>
              </a:rPr>
              <a:t>Wanted increased government control of RRs, telegraphs, etc.</a:t>
            </a:r>
          </a:p>
          <a:p>
            <a:pPr marL="487679" lvl="1" indent="-243839" defTabSz="37388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625B48"/>
                </a:solidFill>
              </a:rPr>
              <a:t>Omaha Platform - election of senators, income tax, regulation of RRs</a:t>
            </a:r>
          </a:p>
          <a:p>
            <a:pPr marL="487679" lvl="1" indent="-243839" defTabSz="37388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625B48"/>
                </a:solidFill>
              </a:rPr>
              <a:t>Many ideas were later adopted during the Progressive Era</a:t>
            </a:r>
          </a:p>
          <a:p>
            <a:pPr marL="731519" lvl="2" indent="-243839" defTabSz="373887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625B48"/>
                </a:solidFill>
              </a:rPr>
              <a:t>Income tax, direct election of senators, secret ballot, etc. </a:t>
            </a:r>
          </a:p>
        </p:txBody>
      </p:sp>
      <p:pic>
        <p:nvPicPr>
          <p:cNvPr id="48" name="Picture 47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1327" y="1390650"/>
            <a:ext cx="3200573" cy="47204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build="p" bldLvl="5" animBg="1" advAuto="0"/>
      <p:bldP spid="48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1104900" y="457200"/>
            <a:ext cx="10795000" cy="1762969"/>
          </a:xfrm>
          <a:prstGeom prst="rect">
            <a:avLst/>
          </a:prstGeom>
        </p:spPr>
        <p:txBody>
          <a:bodyPr/>
          <a:lstStyle>
            <a:lvl1pPr defTabSz="578358">
              <a:defRPr sz="752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524">
                <a:solidFill>
                  <a:srgbClr val="85604A"/>
                </a:solidFill>
              </a:rPr>
              <a:t>Increase in Urbanization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785117" y="2133203"/>
            <a:ext cx="11434566" cy="6892826"/>
          </a:xfrm>
          <a:prstGeom prst="rect">
            <a:avLst/>
          </a:prstGeom>
        </p:spPr>
        <p:txBody>
          <a:bodyPr/>
          <a:lstStyle/>
          <a:p>
            <a:pPr marL="240029" lvl="0" indent="-240029" defTabSz="36804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625B48"/>
                </a:solidFill>
              </a:rPr>
              <a:t>“New” Immigration - Southern and Eastern Europe</a:t>
            </a:r>
          </a:p>
          <a:p>
            <a:pPr marL="480059" lvl="1" indent="-240029" defTabSz="36804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625B48"/>
                </a:solidFill>
              </a:rPr>
              <a:t>Settled in cities, boomtown areas of the West</a:t>
            </a:r>
          </a:p>
          <a:p>
            <a:pPr marL="480059" lvl="1" indent="-240029" defTabSz="36804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625B48"/>
                </a:solidFill>
              </a:rPr>
              <a:t>Heavily discriminated against - APA</a:t>
            </a:r>
          </a:p>
          <a:p>
            <a:pPr marL="240029" lvl="0" indent="-240029" defTabSz="36804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625B48"/>
                </a:solidFill>
              </a:rPr>
              <a:t>Characteristics of cities:</a:t>
            </a:r>
          </a:p>
          <a:p>
            <a:pPr marL="480059" lvl="1" indent="-240029" defTabSz="36804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625B48"/>
                </a:solidFill>
              </a:rPr>
              <a:t>Divided ethnically, racially, and economically </a:t>
            </a:r>
          </a:p>
          <a:p>
            <a:pPr marL="480059" lvl="1" indent="-240029" defTabSz="36804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625B48"/>
                </a:solidFill>
              </a:rPr>
              <a:t>Provided jobs in factories to large numbers of women, immigrants, and African Americans</a:t>
            </a:r>
          </a:p>
          <a:p>
            <a:pPr marL="480059" lvl="1" indent="-240029" defTabSz="36804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625B48"/>
                </a:solidFill>
              </a:rPr>
              <a:t>Emergence of political machines</a:t>
            </a:r>
          </a:p>
          <a:p>
            <a:pPr marL="720090" lvl="2" indent="-240029" defTabSz="36804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625B48"/>
                </a:solidFill>
              </a:rPr>
              <a:t>Provided social services in exchange for political support</a:t>
            </a:r>
          </a:p>
          <a:p>
            <a:pPr marL="480059" lvl="1" indent="-240029" defTabSz="36804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625B48"/>
                </a:solidFill>
              </a:rPr>
              <a:t>Settlement Houses:</a:t>
            </a:r>
          </a:p>
          <a:p>
            <a:pPr marL="720090" lvl="2" indent="-240029" defTabSz="36804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68">
                <a:solidFill>
                  <a:srgbClr val="625B48"/>
                </a:solidFill>
              </a:rPr>
              <a:t>Jane Addams’ Hull House - helped immigrants and women transition to urban life</a:t>
            </a:r>
          </a:p>
        </p:txBody>
      </p:sp>
      <p:pic>
        <p:nvPicPr>
          <p:cNvPr id="52" name="Picture 51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2496" y="2158985"/>
            <a:ext cx="4121503" cy="4441054"/>
          </a:xfrm>
          <a:prstGeom prst="rect">
            <a:avLst/>
          </a:prstGeom>
        </p:spPr>
      </p:pic>
      <p:pic>
        <p:nvPicPr>
          <p:cNvPr id="53" name="Picture 52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8135" y="2591039"/>
            <a:ext cx="6554415" cy="45715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 build="p" bldLvl="5" animBg="1" advAuto="0"/>
      <p:bldP spid="52" grpId="2" animBg="1" advAuto="0"/>
      <p:bldP spid="52" grpId="4" animBg="1" advAuto="0"/>
      <p:bldP spid="53" grpId="3" animBg="1" advAuto="0"/>
      <p:bldP spid="53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1104900" y="457200"/>
            <a:ext cx="10795000" cy="176296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defRPr sz="6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80">
                <a:solidFill>
                  <a:srgbClr val="85604A"/>
                </a:solidFill>
              </a:rPr>
              <a:t>Impact of Transcontinental RR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85117" y="2133203"/>
            <a:ext cx="11434566" cy="6892826"/>
          </a:xfrm>
          <a:prstGeom prst="rect">
            <a:avLst/>
          </a:prstGeom>
        </p:spPr>
        <p:txBody>
          <a:bodyPr/>
          <a:lstStyle/>
          <a:p>
            <a:pPr marL="255270" lvl="0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Westward settlement post-Civil War:</a:t>
            </a:r>
          </a:p>
          <a:p>
            <a:pPr marL="510540" lvl="1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Many migrated due to: </a:t>
            </a:r>
          </a:p>
          <a:p>
            <a:pPr marL="765810" lvl="2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Economic opportunities </a:t>
            </a:r>
          </a:p>
          <a:p>
            <a:pPr marL="765810" lvl="2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Government policies (Homestead Act, subsidies, etc.)</a:t>
            </a:r>
          </a:p>
          <a:p>
            <a:pPr marL="510540" lvl="1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As a result, treaties with Natives were often violated</a:t>
            </a:r>
          </a:p>
          <a:p>
            <a:pPr marL="255270" lvl="0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Violence and conflict often occurred between settlers, Natives, and Mexican Americans as a result of expansion </a:t>
            </a:r>
          </a:p>
          <a:p>
            <a:pPr marL="255270" lvl="0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Government response to Native resistance?</a:t>
            </a:r>
          </a:p>
          <a:p>
            <a:pPr marL="510540" lvl="1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Military force - Chief Joseph, Custer’s Last Stand, Wounded Knee (1890)</a:t>
            </a:r>
          </a:p>
          <a:p>
            <a:pPr marL="510540" lvl="1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Placing Natives onto small reservations</a:t>
            </a:r>
          </a:p>
          <a:p>
            <a:pPr marL="510540" lvl="1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Changing Native identities through assimilation (Dawes Act)</a:t>
            </a:r>
          </a:p>
        </p:txBody>
      </p:sp>
      <p:pic>
        <p:nvPicPr>
          <p:cNvPr id="57" name="Picture 56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31541" y="1047750"/>
            <a:ext cx="4303309" cy="3063989"/>
          </a:xfrm>
          <a:prstGeom prst="rect">
            <a:avLst/>
          </a:prstGeom>
        </p:spPr>
      </p:pic>
      <p:pic>
        <p:nvPicPr>
          <p:cNvPr id="58" name="Picture 57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6694" y="1746250"/>
            <a:ext cx="5483956" cy="39228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build="p" bldLvl="5" animBg="1" advAuto="0"/>
      <p:bldP spid="57" grpId="2" animBg="1" advAuto="0"/>
      <p:bldP spid="58" grpId="3" animBg="1" advAuto="0"/>
      <p:bldP spid="58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104900" y="457200"/>
            <a:ext cx="10795000" cy="176296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Gilded Age Politics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785117" y="2133203"/>
            <a:ext cx="11434566" cy="6892826"/>
          </a:xfrm>
          <a:prstGeom prst="rect">
            <a:avLst/>
          </a:prstGeom>
        </p:spPr>
        <p:txBody>
          <a:bodyPr/>
          <a:lstStyle/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Focused on economic issues - tariffs, gold v. silver, laissez-faire policies, etc.</a:t>
            </a:r>
          </a:p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Government corruption called for many in the public to seek reform:</a:t>
            </a:r>
          </a:p>
          <a:p>
            <a:pPr marL="541019" lvl="1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Local, state, and national levels </a:t>
            </a:r>
          </a:p>
          <a:p>
            <a:pPr marL="811529" lvl="2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Referendum, Initiative, Recall</a:t>
            </a:r>
          </a:p>
          <a:p>
            <a:pPr marL="811529" lvl="2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Interstate Commerce Act</a:t>
            </a:r>
          </a:p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Increase in nativism and racism</a:t>
            </a:r>
          </a:p>
          <a:p>
            <a:pPr marL="541019" lvl="1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Plessy v. Ferguson - specifically mentioned in the new curriculum</a:t>
            </a:r>
          </a:p>
          <a:p>
            <a:pPr marL="811529" lvl="2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Upheld the Constitutionality of Jim Crow Laws</a:t>
            </a:r>
          </a:p>
          <a:p>
            <a:pPr marL="541019" lvl="1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Chinese Exclusion Act</a:t>
            </a:r>
          </a:p>
          <a:p>
            <a:pPr marL="541019" lvl="1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American Protective Association</a:t>
            </a:r>
          </a:p>
        </p:txBody>
      </p:sp>
      <p:pic>
        <p:nvPicPr>
          <p:cNvPr id="62" name="Picture 61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5128" y="3404989"/>
            <a:ext cx="2969022" cy="2943622"/>
          </a:xfrm>
          <a:prstGeom prst="rect">
            <a:avLst/>
          </a:prstGeom>
        </p:spPr>
      </p:pic>
      <p:pic>
        <p:nvPicPr>
          <p:cNvPr id="63" name="Picture 62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1360" y="1574800"/>
            <a:ext cx="3659690" cy="395473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 build="p" bldLvl="5" animBg="1" advAuto="0"/>
      <p:bldP spid="62" grpId="2" animBg="1" advAuto="0"/>
      <p:bldP spid="62" grpId="4" animBg="1" advAuto="0"/>
      <p:bldP spid="63" grpId="3" animBg="1" advAuto="0"/>
      <p:bldP spid="63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1104900" y="457200"/>
            <a:ext cx="10795000" cy="176296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Intellectual Movements 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85117" y="2133203"/>
            <a:ext cx="11434566" cy="6892826"/>
          </a:xfrm>
          <a:prstGeom prst="rect">
            <a:avLst/>
          </a:prstGeom>
        </p:spPr>
        <p:txBody>
          <a:bodyPr/>
          <a:lstStyle/>
          <a:p>
            <a:pPr marL="255270" lvl="0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Ways the wealthy justified their approaches and wealth</a:t>
            </a:r>
          </a:p>
          <a:p>
            <a:pPr marL="510540" lvl="1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Gospel of Wealth - written by Carnegie, urged the wealthy to donate money</a:t>
            </a:r>
          </a:p>
          <a:p>
            <a:pPr marL="510540" lvl="1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Social Darwinism - Herbert Spencer, applied Darwin’s ideas to humans</a:t>
            </a:r>
          </a:p>
          <a:p>
            <a:pPr marL="765810" lvl="2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Rich deserved to be rich </a:t>
            </a:r>
          </a:p>
          <a:p>
            <a:pPr marL="255270" lvl="0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Social Gospel:</a:t>
            </a:r>
          </a:p>
          <a:p>
            <a:pPr marL="510540" lvl="1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Protestant Church Movement to improve cities and lives of the poor</a:t>
            </a:r>
          </a:p>
          <a:p>
            <a:pPr marL="255270" lvl="0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Women and African Americans sought to challenge their “place” economically, politically, and socially</a:t>
            </a:r>
          </a:p>
          <a:p>
            <a:pPr marL="510540" lvl="1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Booker T. Washington - encouraged vocational training</a:t>
            </a:r>
          </a:p>
          <a:p>
            <a:pPr marL="510540" lvl="1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Ida B. Wells - outspoken critic of lynching in the South</a:t>
            </a:r>
          </a:p>
          <a:p>
            <a:pPr marL="510540" lvl="1" indent="-255270" defTabSz="391414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12">
                <a:solidFill>
                  <a:srgbClr val="625B48"/>
                </a:solidFill>
              </a:rPr>
              <a:t>Elizabeth Cady Stanton - Advocated women’s suffrage</a:t>
            </a:r>
          </a:p>
        </p:txBody>
      </p:sp>
      <p:pic>
        <p:nvPicPr>
          <p:cNvPr id="67" name="Picture 66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55394" y="5346143"/>
            <a:ext cx="2862440" cy="3990825"/>
          </a:xfrm>
          <a:prstGeom prst="rect">
            <a:avLst/>
          </a:prstGeom>
        </p:spPr>
      </p:pic>
      <p:pic>
        <p:nvPicPr>
          <p:cNvPr id="68" name="Picture 67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1364" y="3143250"/>
            <a:ext cx="2676686" cy="3766534"/>
          </a:xfrm>
          <a:prstGeom prst="rect">
            <a:avLst/>
          </a:prstGeom>
        </p:spPr>
      </p:pic>
      <p:pic>
        <p:nvPicPr>
          <p:cNvPr id="69" name="Picture 68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12553" y="3079172"/>
            <a:ext cx="2676687" cy="38093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build="p" bldLvl="5" animBg="1" advAuto="0"/>
      <p:bldP spid="67" grpId="2" animBg="1" advAuto="0"/>
      <p:bldP spid="67" grpId="3" animBg="1" advAuto="0"/>
      <p:bldP spid="68" grpId="4" animBg="1" advAuto="0"/>
      <p:bldP spid="68" grpId="7" animBg="1" advAuto="0"/>
      <p:bldP spid="69" grpId="5" animBg="1" advAuto="0"/>
      <p:bldP spid="69" grpId="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104900" y="457200"/>
            <a:ext cx="10795000" cy="176296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Quick Recap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85117" y="2133203"/>
            <a:ext cx="11434566" cy="6892826"/>
          </a:xfrm>
          <a:prstGeom prst="rect">
            <a:avLst/>
          </a:prstGeom>
        </p:spPr>
        <p:txBody>
          <a:bodyPr/>
          <a:lstStyle/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Emergence of Monopolies</a:t>
            </a:r>
          </a:p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Social Darwinism </a:t>
            </a:r>
          </a:p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Reasons for migration to cities</a:t>
            </a:r>
          </a:p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“New South”</a:t>
            </a:r>
          </a:p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“New” Immigration</a:t>
            </a:r>
          </a:p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Labor unions - AFL and Knights</a:t>
            </a:r>
          </a:p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The Grange</a:t>
            </a:r>
          </a:p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Populist Party</a:t>
            </a:r>
          </a:p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Westward expansion and its impacts on Natives</a:t>
            </a:r>
          </a:p>
          <a:p>
            <a:pPr marL="270509" lvl="0" indent="-270509" defTabSz="414781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556">
                <a:solidFill>
                  <a:srgbClr val="625B48"/>
                </a:solidFill>
              </a:rPr>
              <a:t>Plessy v. Ferguson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naissance">
  <a:themeElements>
    <a:clrScheme name="Renaissance">
      <a:dk1>
        <a:srgbClr val="625B48"/>
      </a:dk1>
      <a:lt1>
        <a:srgbClr val="1A2C62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naissance">
  <a:themeElements>
    <a:clrScheme name="Renaissance">
      <a:dk1>
        <a:srgbClr val="000000"/>
      </a:dk1>
      <a:lt1>
        <a:srgbClr val="FFFFFF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Custom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Didot</vt:lpstr>
      <vt:lpstr>Georgia</vt:lpstr>
      <vt:lpstr>Helvetica Neue</vt:lpstr>
      <vt:lpstr>Zapfino</vt:lpstr>
      <vt:lpstr>Renaissance</vt:lpstr>
      <vt:lpstr>APUSH Review: Period 6 (1865 - 1898) In 10 Minutes!</vt:lpstr>
      <vt:lpstr>The “Gilded Age” (1870 - 1900)</vt:lpstr>
      <vt:lpstr>Workforce During The Gilded Age</vt:lpstr>
      <vt:lpstr>Conflicts During the Gilded Age</vt:lpstr>
      <vt:lpstr>Increase in Urbanization</vt:lpstr>
      <vt:lpstr>Impact of Transcontinental RR</vt:lpstr>
      <vt:lpstr>Gilded Age Politics</vt:lpstr>
      <vt:lpstr>Intellectual Movements </vt:lpstr>
      <vt:lpstr>Quick Recap</vt:lpstr>
      <vt:lpstr>See You Back Here For Period 7 In 10 Minutes!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Period 6 (1865 - 1898) In 10 Minutes!</dc:title>
  <dc:creator>Matthew Cirbo</dc:creator>
  <cp:lastModifiedBy>Matthew Cirbo</cp:lastModifiedBy>
  <cp:revision>3</cp:revision>
  <dcterms:modified xsi:type="dcterms:W3CDTF">2015-04-29T16:42:54Z</dcterms:modified>
</cp:coreProperties>
</file>