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65" r:id="rId4"/>
    <p:sldId id="263" r:id="rId5"/>
    <p:sldId id="264" r:id="rId6"/>
    <p:sldId id="26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1808BEC-1460-4134-AC1A-0F25CC90071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01A20F4-9432-4C67-B0EB-113137B726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Tammany Hall and “Boss” Tweed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92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Everything You Need To </a:t>
            </a:r>
            <a:r>
              <a:rPr lang="en-US" sz="2800" dirty="0"/>
              <a:t>K</a:t>
            </a:r>
            <a:r>
              <a:rPr lang="en-US" sz="2800" dirty="0" smtClean="0"/>
              <a:t>now </a:t>
            </a:r>
            <a:r>
              <a:rPr lang="en-US" sz="2800" dirty="0"/>
              <a:t>A</a:t>
            </a:r>
            <a:r>
              <a:rPr lang="en-US" sz="2800" dirty="0" smtClean="0"/>
              <a:t>bout </a:t>
            </a:r>
            <a:r>
              <a:rPr lang="en-US" sz="2800" dirty="0"/>
              <a:t>Political Machines and “Boss” Tweed </a:t>
            </a:r>
            <a:r>
              <a:rPr lang="en-US" sz="2800" dirty="0" smtClean="0"/>
              <a:t>To Succeed In APUSH</a:t>
            </a:r>
            <a:endParaRPr lang="en-US" sz="28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381000"/>
            <a:ext cx="64008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Tammany Hall was established in the late 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</a:t>
            </a:r>
          </a:p>
          <a:p>
            <a:pPr lvl="1"/>
            <a:r>
              <a:rPr lang="en-US" sz="2400" dirty="0" smtClean="0"/>
              <a:t>Influential in the election of 1800</a:t>
            </a:r>
          </a:p>
          <a:p>
            <a:r>
              <a:rPr lang="en-US" sz="2800" dirty="0" smtClean="0"/>
              <a:t>What was it?</a:t>
            </a:r>
          </a:p>
          <a:p>
            <a:r>
              <a:rPr lang="en-US" sz="2800" dirty="0" smtClean="0"/>
              <a:t>It was a “Political Machine”</a:t>
            </a:r>
          </a:p>
          <a:p>
            <a:pPr lvl="1"/>
            <a:r>
              <a:rPr lang="en-US" sz="2400" dirty="0" smtClean="0"/>
              <a:t>Organization that held tremendous influence in NYC</a:t>
            </a:r>
          </a:p>
          <a:p>
            <a:pPr lvl="2"/>
            <a:r>
              <a:rPr lang="en-US" sz="2000" dirty="0" smtClean="0"/>
              <a:t>Encouraged the public to vote for Tammany “men”</a:t>
            </a:r>
          </a:p>
          <a:p>
            <a:pPr lvl="2"/>
            <a:r>
              <a:rPr lang="en-US" sz="2000" dirty="0" smtClean="0"/>
              <a:t>Rewarded voters with patronage</a:t>
            </a:r>
          </a:p>
          <a:p>
            <a:pPr lvl="1"/>
            <a:r>
              <a:rPr lang="en-US" sz="2400" dirty="0" smtClean="0"/>
              <a:t>Rewarded voters with patronage</a:t>
            </a:r>
          </a:p>
          <a:p>
            <a:pPr lvl="1"/>
            <a:r>
              <a:rPr lang="en-US" sz="2400" dirty="0" smtClean="0"/>
              <a:t>Many mayors of NYC, and even governors of NY were Tammany “men”</a:t>
            </a:r>
          </a:p>
          <a:p>
            <a:pPr lvl="1"/>
            <a:r>
              <a:rPr lang="en-US" sz="2400" dirty="0" smtClean="0"/>
              <a:t>Held tremendous influence throughout the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early 20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/>
          <a:lstStyle/>
          <a:p>
            <a:pPr algn="ctr"/>
            <a:r>
              <a:rPr lang="en-US" dirty="0" smtClean="0"/>
              <a:t>Background Info on Tammany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graft?</a:t>
            </a:r>
          </a:p>
          <a:p>
            <a:pPr lvl="1"/>
            <a:r>
              <a:rPr lang="en-US" dirty="0" smtClean="0"/>
              <a:t>Using political power for a personal gain</a:t>
            </a:r>
            <a:endParaRPr lang="en-US" dirty="0"/>
          </a:p>
          <a:p>
            <a:r>
              <a:rPr lang="en-US" dirty="0" smtClean="0"/>
              <a:t>“Honest Graft”</a:t>
            </a:r>
          </a:p>
          <a:p>
            <a:pPr lvl="1"/>
            <a:r>
              <a:rPr lang="en-US" dirty="0" smtClean="0"/>
              <a:t>Using inside information for personal gain</a:t>
            </a:r>
          </a:p>
          <a:p>
            <a:pPr lvl="1"/>
            <a:r>
              <a:rPr lang="en-US" dirty="0" smtClean="0"/>
              <a:t>George Washington </a:t>
            </a:r>
            <a:r>
              <a:rPr lang="en-US" dirty="0" err="1" smtClean="0"/>
              <a:t>Plunkitt</a:t>
            </a:r>
            <a:endParaRPr lang="en-US" dirty="0"/>
          </a:p>
          <a:p>
            <a:r>
              <a:rPr lang="en-US" dirty="0" smtClean="0"/>
              <a:t>“Dishonest Graft”</a:t>
            </a:r>
          </a:p>
          <a:p>
            <a:pPr lvl="1"/>
            <a:r>
              <a:rPr lang="en-US" dirty="0" smtClean="0"/>
              <a:t>Stealing, bribery, etc.</a:t>
            </a:r>
          </a:p>
          <a:p>
            <a:pPr lvl="1"/>
            <a:r>
              <a:rPr lang="en-US" dirty="0" smtClean="0"/>
              <a:t>William “Boss” Tweed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pPr algn="ctr"/>
            <a:r>
              <a:rPr lang="en-US" dirty="0" smtClean="0"/>
              <a:t>Graft</a:t>
            </a:r>
            <a:endParaRPr lang="en-US" dirty="0"/>
          </a:p>
        </p:txBody>
      </p:sp>
      <p:pic>
        <p:nvPicPr>
          <p:cNvPr id="5" name="Picture 4" descr="File:George Washington Plunkitt 4525453219 2ff5c45597 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139248"/>
            <a:ext cx="4156075" cy="57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ular Callout 3"/>
          <p:cNvSpPr/>
          <p:nvPr/>
        </p:nvSpPr>
        <p:spPr>
          <a:xfrm>
            <a:off x="0" y="1974272"/>
            <a:ext cx="6400800" cy="4876800"/>
          </a:xfrm>
          <a:prstGeom prst="wedgeRoundRectCallout">
            <a:avLst>
              <a:gd name="adj1" fmla="val 54924"/>
              <a:gd name="adj2" fmla="val -11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There's an honest graft, and I'm an example of how it works. I might sum up the whole thing by </a:t>
            </a:r>
            <a:r>
              <a:rPr lang="en-US" sz="2000" dirty="0" err="1"/>
              <a:t>sayin</a:t>
            </a:r>
            <a:r>
              <a:rPr lang="en-US" sz="2000" dirty="0"/>
              <a:t>': "I seen my opportunities and I took '</a:t>
            </a:r>
            <a:r>
              <a:rPr lang="en-US" sz="2000" dirty="0" err="1"/>
              <a:t>em</a:t>
            </a:r>
            <a:r>
              <a:rPr lang="en-US" sz="2000" dirty="0"/>
              <a:t>."</a:t>
            </a:r>
          </a:p>
          <a:p>
            <a:r>
              <a:rPr lang="en-US" sz="2000" dirty="0"/>
              <a:t>	Just let me explain by examples. My party's in power in the city, and it's </a:t>
            </a:r>
            <a:r>
              <a:rPr lang="en-US" sz="2000" dirty="0" err="1"/>
              <a:t>goin</a:t>
            </a:r>
            <a:r>
              <a:rPr lang="en-US" sz="2000" dirty="0"/>
              <a:t>' to undertake a lot of public improvements. Well, I'm tipped off, say, that they're going to layout a new park at a certain place. I see my opportunity and I take it. I go to that place and I buy up all the land I can in the neighborhood. Then the board of this or that makes its plan public, and there is a rush to get my land, which nobody cared particular for before.</a:t>
            </a:r>
            <a:br>
              <a:rPr lang="en-US" sz="2000" dirty="0"/>
            </a:br>
            <a:r>
              <a:rPr lang="en-US" sz="2000" dirty="0" err="1"/>
              <a:t>Ain't</a:t>
            </a:r>
            <a:r>
              <a:rPr lang="en-US" sz="2000" dirty="0"/>
              <a:t> it perfectly honest to charge a good price and make a profit on my investment and foresight? </a:t>
            </a:r>
            <a:r>
              <a:rPr lang="en-US" sz="2000" dirty="0" smtClean="0"/>
              <a:t>Of </a:t>
            </a:r>
            <a:r>
              <a:rPr lang="en-US" sz="2000" dirty="0"/>
              <a:t>course, it is. Well, that's honest graft.</a:t>
            </a:r>
          </a:p>
        </p:txBody>
      </p:sp>
    </p:spTree>
    <p:extLst>
      <p:ext uri="{BB962C8B-B14F-4D97-AF65-F5344CB8AC3E}">
        <p14:creationId xmlns:p14="http://schemas.microsoft.com/office/powerpoint/2010/main" val="8875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Most famous member of Tammany Hall</a:t>
            </a:r>
          </a:p>
          <a:p>
            <a:r>
              <a:rPr lang="en-US" dirty="0" smtClean="0"/>
              <a:t>“Tweed Ring”</a:t>
            </a:r>
          </a:p>
          <a:p>
            <a:pPr lvl="1"/>
            <a:r>
              <a:rPr lang="en-US" dirty="0" smtClean="0"/>
              <a:t>Stole up to $200 million from NYC</a:t>
            </a:r>
          </a:p>
          <a:p>
            <a:pPr lvl="1"/>
            <a:r>
              <a:rPr lang="en-US" dirty="0" smtClean="0"/>
              <a:t>High contracts for friends and workers</a:t>
            </a:r>
          </a:p>
          <a:p>
            <a:r>
              <a:rPr lang="en-US" dirty="0" smtClean="0"/>
              <a:t>Thomas Nast</a:t>
            </a:r>
          </a:p>
          <a:p>
            <a:pPr lvl="1"/>
            <a:r>
              <a:rPr lang="en-US" dirty="0" smtClean="0"/>
              <a:t>Influential political cartoonist</a:t>
            </a:r>
          </a:p>
          <a:p>
            <a:pPr lvl="1"/>
            <a:r>
              <a:rPr lang="en-US" dirty="0" smtClean="0"/>
              <a:t>Staunch critic of Tweed and Tammany Hall</a:t>
            </a:r>
            <a:endParaRPr lang="en-US" dirty="0"/>
          </a:p>
          <a:p>
            <a:r>
              <a:rPr lang="en-US" dirty="0" smtClean="0"/>
              <a:t>Samuel Tilden</a:t>
            </a:r>
          </a:p>
          <a:p>
            <a:pPr lvl="1"/>
            <a:r>
              <a:rPr lang="en-US" dirty="0" smtClean="0"/>
              <a:t>Played a key role in Tweed’s downfall</a:t>
            </a:r>
          </a:p>
          <a:p>
            <a:pPr lvl="1"/>
            <a:r>
              <a:rPr lang="en-US" dirty="0" smtClean="0"/>
              <a:t>Helps catapult him to the Democratic nomination in 1876 (Compromise of 1877)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pPr algn="ctr"/>
            <a:r>
              <a:rPr lang="en-US" dirty="0" smtClean="0"/>
              <a:t>William “Boss” Tweed</a:t>
            </a:r>
            <a:endParaRPr lang="en-US" dirty="0"/>
          </a:p>
        </p:txBody>
      </p:sp>
      <p:pic>
        <p:nvPicPr>
          <p:cNvPr id="4" name="Picture 3" descr="File:Boss Tweed, Thomas Na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3005455" cy="324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Thomas H Nas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8801"/>
            <a:ext cx="3990340" cy="57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le:Tammany Ring, Nast crop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" y="0"/>
            <a:ext cx="579501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File:Nast-Tammany crop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6127750" cy="409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ile:SamuelJonesTilde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57" y="0"/>
            <a:ext cx="3266643" cy="409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0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Triangle Shirtwaist Factory Fire</a:t>
            </a:r>
          </a:p>
          <a:p>
            <a:pPr lvl="1"/>
            <a:r>
              <a:rPr lang="en-US" dirty="0" smtClean="0"/>
              <a:t>March 25, 1911</a:t>
            </a:r>
          </a:p>
          <a:p>
            <a:pPr lvl="2"/>
            <a:r>
              <a:rPr lang="en-US" dirty="0" smtClean="0"/>
              <a:t>Worst workplace disaster in NYC history until 9/11</a:t>
            </a:r>
          </a:p>
          <a:p>
            <a:pPr lvl="2"/>
            <a:r>
              <a:rPr lang="en-US" dirty="0" smtClean="0"/>
              <a:t>100+ workers (mostly women) died</a:t>
            </a:r>
            <a:endParaRPr lang="en-US" dirty="0"/>
          </a:p>
          <a:p>
            <a:pPr lvl="1"/>
            <a:r>
              <a:rPr lang="en-US" dirty="0" smtClean="0"/>
              <a:t>Tammany Hall played an instrumental role in                                                                            </a:t>
            </a:r>
            <a:r>
              <a:rPr lang="en-US" dirty="0"/>
              <a:t>new </a:t>
            </a:r>
            <a:r>
              <a:rPr lang="en-US" dirty="0" smtClean="0"/>
              <a:t>workplace laws</a:t>
            </a:r>
          </a:p>
          <a:p>
            <a:r>
              <a:rPr lang="en-US" dirty="0" smtClean="0"/>
              <a:t>Progressive political changes like the secret ballot weakened the influence of political machines</a:t>
            </a:r>
          </a:p>
          <a:p>
            <a:pPr marL="18288" indent="0">
              <a:buNone/>
            </a:pPr>
            <a:r>
              <a:rPr lang="en-US" dirty="0" smtClean="0"/>
              <a:t>By the 1960s, Tammany was no longer in power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86800" cy="1143000"/>
          </a:xfrm>
        </p:spPr>
        <p:txBody>
          <a:bodyPr/>
          <a:lstStyle/>
          <a:p>
            <a:pPr algn="ctr"/>
            <a:r>
              <a:rPr lang="en-US" dirty="0" smtClean="0"/>
              <a:t>Tammany Hall in the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pic>
        <p:nvPicPr>
          <p:cNvPr id="4" name="Picture 3" descr="File:Image of Triangle Shirtwaist Factory fire on March 25 - 191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927"/>
            <a:ext cx="2957945" cy="387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Boss Tweed, Nas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97" y="578802"/>
            <a:ext cx="5272405" cy="570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3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Essay Topics:</a:t>
            </a:r>
          </a:p>
          <a:p>
            <a:pPr lvl="1"/>
            <a:r>
              <a:rPr lang="en-US" dirty="0" smtClean="0"/>
              <a:t>Not likely on Tammany Hall itself</a:t>
            </a:r>
          </a:p>
          <a:p>
            <a:pPr lvl="1"/>
            <a:r>
              <a:rPr lang="en-US" dirty="0" smtClean="0"/>
              <a:t>Rather, it could be included into politics during The “Gilded Age”</a:t>
            </a:r>
            <a:endParaRPr lang="en-US" dirty="0"/>
          </a:p>
          <a:p>
            <a:r>
              <a:rPr lang="en-US" dirty="0"/>
              <a:t>Tips for Multiple-Choice questions:</a:t>
            </a:r>
          </a:p>
          <a:p>
            <a:pPr lvl="1"/>
            <a:r>
              <a:rPr lang="en-US" dirty="0" smtClean="0"/>
              <a:t>Be familiar with political cartoons and Boss Tweed</a:t>
            </a:r>
          </a:p>
          <a:p>
            <a:pPr lvl="1"/>
            <a:r>
              <a:rPr lang="en-US" dirty="0" smtClean="0"/>
              <a:t>Don’t sleep on Thomas Nast</a:t>
            </a:r>
          </a:p>
          <a:p>
            <a:pPr lvl="1"/>
            <a:r>
              <a:rPr lang="en-US" dirty="0" smtClean="0"/>
              <a:t>Be able to identify the Triangle Shirtwaist Factory fire as well</a:t>
            </a:r>
            <a:endParaRPr lang="en-US" dirty="0"/>
          </a:p>
          <a:p>
            <a:r>
              <a:rPr lang="en-US" dirty="0"/>
              <a:t>Good Luck!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86800" cy="1143000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pic>
        <p:nvPicPr>
          <p:cNvPr id="4" name="Picture 3" descr="File:Boss Tweed, Na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97" y="578802"/>
            <a:ext cx="5272405" cy="570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1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Leave in comments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597185" y="4241320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5" name="Picture 4" descr="File:Boss Tweed, Na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4419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3657600" y="3048000"/>
            <a:ext cx="1429803" cy="1447800"/>
          </a:xfrm>
          <a:prstGeom prst="wedgeRoundRectCallout">
            <a:avLst>
              <a:gd name="adj1" fmla="val 131530"/>
              <a:gd name="adj2" fmla="val -2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want you to subscribe!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4953000"/>
            <a:ext cx="1447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276</TotalTime>
  <Words>397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Palatino Linotype</vt:lpstr>
      <vt:lpstr>Wingdings</vt:lpstr>
      <vt:lpstr>Wingdings 2</vt:lpstr>
      <vt:lpstr>Elemental</vt:lpstr>
      <vt:lpstr>APUSH Review: Tammany Hall and “Boss” Tweed</vt:lpstr>
      <vt:lpstr>Background Info on Tammany Hall</vt:lpstr>
      <vt:lpstr>Graft</vt:lpstr>
      <vt:lpstr>William “Boss” Tweed</vt:lpstr>
      <vt:lpstr>Tammany Hall in the early 20th Century</vt:lpstr>
      <vt:lpstr>Test Tips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Immigration, Prohibition, and Religion in the 1920s</dc:title>
  <dc:creator>adam</dc:creator>
  <cp:lastModifiedBy>Ashley E Cirbo</cp:lastModifiedBy>
  <cp:revision>37</cp:revision>
  <dcterms:created xsi:type="dcterms:W3CDTF">2014-02-06T20:15:55Z</dcterms:created>
  <dcterms:modified xsi:type="dcterms:W3CDTF">2015-02-14T19:09:27Z</dcterms:modified>
</cp:coreProperties>
</file>