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5" y="16764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The Election of 1896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The Election of 1896To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833 -0.04444 L -0.00833 -0.11667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Grover Cleveland (22</a:t>
            </a:r>
            <a:r>
              <a:rPr lang="en-US" baseline="30000" dirty="0" smtClean="0"/>
              <a:t>nd</a:t>
            </a:r>
            <a:r>
              <a:rPr lang="en-US" dirty="0" smtClean="0"/>
              <a:t> and 24</a:t>
            </a:r>
            <a:r>
              <a:rPr lang="en-US" baseline="30000" dirty="0" smtClean="0"/>
              <a:t>th</a:t>
            </a:r>
            <a:r>
              <a:rPr lang="en-US" dirty="0" smtClean="0"/>
              <a:t> President) is NOT re-nominated by the Democrats</a:t>
            </a:r>
          </a:p>
          <a:p>
            <a:endParaRPr lang="en-US" dirty="0" smtClean="0"/>
          </a:p>
          <a:p>
            <a:r>
              <a:rPr lang="en-US" dirty="0" smtClean="0"/>
              <a:t>Panic of 1893 hurt many Americans, especially farmers</a:t>
            </a:r>
          </a:p>
          <a:p>
            <a:pPr lvl="1"/>
            <a:r>
              <a:rPr lang="en-US" dirty="0" smtClean="0"/>
              <a:t>20% of Americans unemployed at its worst</a:t>
            </a:r>
          </a:p>
          <a:p>
            <a:endParaRPr lang="en-US" dirty="0" smtClean="0"/>
          </a:p>
          <a:p>
            <a:r>
              <a:rPr lang="en-US" dirty="0" smtClean="0"/>
              <a:t>Currency issue dominated politics</a:t>
            </a:r>
          </a:p>
          <a:p>
            <a:pPr lvl="1"/>
            <a:r>
              <a:rPr lang="en-US" dirty="0" smtClean="0"/>
              <a:t>Gold v. silver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Democratic Candidate:</a:t>
            </a:r>
          </a:p>
          <a:p>
            <a:pPr lvl="1"/>
            <a:r>
              <a:rPr lang="en-US" dirty="0" smtClean="0"/>
              <a:t>“Dark Horse” candidate William Jennings Bryan</a:t>
            </a:r>
          </a:p>
          <a:p>
            <a:pPr lvl="1"/>
            <a:r>
              <a:rPr lang="en-US" dirty="0" smtClean="0"/>
              <a:t>Great orator, gave a famous speech, “Cross of Gold” at Convention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Republican candidate:</a:t>
            </a:r>
          </a:p>
          <a:p>
            <a:pPr lvl="1"/>
            <a:r>
              <a:rPr lang="en-US" dirty="0" smtClean="0"/>
              <a:t>William McKinley</a:t>
            </a:r>
          </a:p>
          <a:p>
            <a:pPr lvl="1"/>
            <a:r>
              <a:rPr lang="en-US" dirty="0"/>
              <a:t>Mark Hanna (essentially McKinley’s campaign </a:t>
            </a:r>
            <a:r>
              <a:rPr lang="en-US" dirty="0" smtClean="0"/>
              <a:t>manager) built huge war chest of funds </a:t>
            </a:r>
          </a:p>
          <a:p>
            <a:pPr lvl="2"/>
            <a:r>
              <a:rPr lang="en-US" dirty="0" smtClean="0"/>
              <a:t>5 times as much money as Bryan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File:William Jennings Bryan 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76262"/>
            <a:ext cx="457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le:Bryan after speech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983" y="2824595"/>
            <a:ext cx="2479098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4343400" y="2971800"/>
            <a:ext cx="2514600" cy="1676400"/>
          </a:xfrm>
          <a:prstGeom prst="wedgeRoundRectCallout">
            <a:avLst>
              <a:gd name="adj1" fmla="val 62914"/>
              <a:gd name="adj2" fmla="val 235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“You shall not press down upon the brow of labor this crown of thorns; you shall not crucify mankind upon a cross of gold”</a:t>
            </a:r>
          </a:p>
        </p:txBody>
      </p:sp>
      <p:pic>
        <p:nvPicPr>
          <p:cNvPr id="11" name="Picture 10" descr="File:Mckinley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le:Mark Hanna by WJ Root, 1896 cropped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81000"/>
            <a:ext cx="31908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0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Issues and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“Free Silver”:</a:t>
            </a:r>
          </a:p>
          <a:p>
            <a:pPr lvl="1"/>
            <a:r>
              <a:rPr lang="en-US" dirty="0" smtClean="0"/>
              <a:t>Favored by Bryan and Democrats</a:t>
            </a:r>
          </a:p>
          <a:p>
            <a:pPr lvl="1"/>
            <a:r>
              <a:rPr lang="en-US" dirty="0" smtClean="0"/>
              <a:t>Advocated the free and unlimited coinage of silver at a 16:1 ratio</a:t>
            </a:r>
          </a:p>
          <a:p>
            <a:pPr lvl="2"/>
            <a:r>
              <a:rPr lang="en-US" dirty="0" smtClean="0"/>
              <a:t>16 ounces of silver would equal 1 ounce of gold</a:t>
            </a:r>
          </a:p>
          <a:p>
            <a:pPr lvl="1"/>
            <a:r>
              <a:rPr lang="en-US" dirty="0" smtClean="0"/>
              <a:t>Why did Bryan advocate “Free Silver?”</a:t>
            </a:r>
          </a:p>
          <a:p>
            <a:pPr lvl="2"/>
            <a:r>
              <a:rPr lang="en-US" dirty="0" smtClean="0"/>
              <a:t>Increase the money supply</a:t>
            </a:r>
          </a:p>
          <a:p>
            <a:pPr lvl="2"/>
            <a:r>
              <a:rPr lang="en-US" dirty="0" smtClean="0"/>
              <a:t>Help the less wealthy (farmers and debtors)</a:t>
            </a:r>
            <a:endParaRPr lang="en-US" dirty="0"/>
          </a:p>
          <a:p>
            <a:r>
              <a:rPr lang="en-US" dirty="0" smtClean="0"/>
              <a:t>Tariffs:</a:t>
            </a:r>
          </a:p>
          <a:p>
            <a:pPr lvl="1"/>
            <a:r>
              <a:rPr lang="en-US" dirty="0" smtClean="0"/>
              <a:t>Republicans favored high protective tariffs </a:t>
            </a:r>
          </a:p>
          <a:p>
            <a:pPr lvl="2"/>
            <a:r>
              <a:rPr lang="en-US" dirty="0" smtClean="0"/>
              <a:t>Remember, Republicans want to Raise tariffs</a:t>
            </a:r>
          </a:p>
          <a:p>
            <a:r>
              <a:rPr lang="en-US" dirty="0" smtClean="0"/>
              <a:t>McKinley’s “Front Porch” v. Bryan’s Railroad campaign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File:1896DemocraticCampaignPost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762000"/>
            <a:ext cx="37242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le:1896RepublicanCampaignPoster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002" y="-6927"/>
            <a:ext cx="41243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le:Front porch campaign 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47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ile:Wjb1896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701" y="457200"/>
            <a:ext cx="762259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278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Results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McKinley defeats Bryan, 271 – 176 </a:t>
            </a:r>
          </a:p>
          <a:p>
            <a:endParaRPr lang="en-US" dirty="0" smtClean="0"/>
          </a:p>
          <a:p>
            <a:r>
              <a:rPr lang="en-US" dirty="0" smtClean="0"/>
              <a:t>McKinley v. Bryan again in 1900 </a:t>
            </a:r>
          </a:p>
          <a:p>
            <a:endParaRPr lang="en-US" dirty="0"/>
          </a:p>
          <a:p>
            <a:r>
              <a:rPr lang="en-US" dirty="0" smtClean="0"/>
              <a:t>Beginning of Republican dominance in the Oval Office</a:t>
            </a:r>
          </a:p>
          <a:p>
            <a:pPr lvl="1"/>
            <a:r>
              <a:rPr lang="en-US" dirty="0" smtClean="0"/>
              <a:t>McKinley, Roosevelt, Taft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ile:ElectoralCollege1896.sv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6858000" cy="398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92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7" name="Picture 6" descr="File:Mckinle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7267" y="3048000"/>
            <a:ext cx="30813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400800" y="3048000"/>
            <a:ext cx="2743200" cy="1600200"/>
          </a:xfrm>
          <a:prstGeom prst="wedgeRoundRectCallout">
            <a:avLst>
              <a:gd name="adj1" fmla="val -67298"/>
              <a:gd name="adj2" fmla="val 46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Let’s raise tariffs and raise the number of subscribers!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0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2366</TotalTime>
  <Words>290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 2</vt:lpstr>
      <vt:lpstr>Clarity</vt:lpstr>
      <vt:lpstr>APUSH Review: The Election of 1896</vt:lpstr>
      <vt:lpstr>Background Info</vt:lpstr>
      <vt:lpstr>The Candidates</vt:lpstr>
      <vt:lpstr>The Issues and Campaign</vt:lpstr>
      <vt:lpstr>The Results and Impact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25</cp:revision>
  <dcterms:created xsi:type="dcterms:W3CDTF">2013-11-22T00:02:11Z</dcterms:created>
  <dcterms:modified xsi:type="dcterms:W3CDTF">2015-02-14T19:12:53Z</dcterms:modified>
</cp:coreProperties>
</file>