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7" r:id="rId2"/>
    <p:sldId id="260" r:id="rId3"/>
    <p:sldId id="262" r:id="rId4"/>
    <p:sldId id="263" r:id="rId5"/>
    <p:sldId id="264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0CA6-8DE7-4347-8190-B847254007B5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64-CBA3-4FB9-BB65-97D2950C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E85ECF-9851-4026-B03A-BBA29FF78CD3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B744767-E251-4230-A169-9459BFC010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8610600" cy="259502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APUSH Review: Thomas Paine’s </a:t>
            </a:r>
            <a:r>
              <a:rPr lang="en-US" sz="5400" i="1" dirty="0" smtClean="0">
                <a:solidFill>
                  <a:schemeClr val="tx1"/>
                </a:solidFill>
              </a:rPr>
              <a:t>Common Sense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6553200" cy="838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Everything You Need To </a:t>
            </a:r>
            <a:r>
              <a:rPr lang="en-US" dirty="0"/>
              <a:t>K</a:t>
            </a:r>
            <a:r>
              <a:rPr lang="en-US" dirty="0" smtClean="0"/>
              <a:t>now About </a:t>
            </a:r>
            <a:r>
              <a:rPr lang="en-US" sz="2400" dirty="0">
                <a:solidFill>
                  <a:schemeClr val="tx1"/>
                </a:solidFill>
              </a:rPr>
              <a:t>Thomas Paine’s </a:t>
            </a:r>
            <a:r>
              <a:rPr lang="en-US" sz="2400" i="1" dirty="0">
                <a:solidFill>
                  <a:schemeClr val="tx1"/>
                </a:solidFill>
              </a:rPr>
              <a:t>Common </a:t>
            </a:r>
            <a:r>
              <a:rPr lang="en-US" sz="2400" i="1" dirty="0" smtClean="0">
                <a:solidFill>
                  <a:schemeClr val="tx1"/>
                </a:solidFill>
              </a:rPr>
              <a:t>Sense </a:t>
            </a:r>
            <a:r>
              <a:rPr lang="en-US" dirty="0" smtClean="0"/>
              <a:t>To Succeed In APUSH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</a:rPr>
              <a:t>www.Apushreview.com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File:Commonse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4779"/>
            <a:ext cx="2590800" cy="32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5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New Curriculum A</a:t>
            </a:r>
            <a:r>
              <a:rPr lang="en-US" dirty="0" smtClean="0"/>
              <a:t>nd </a:t>
            </a:r>
            <a:r>
              <a:rPr lang="en-US" i="1" dirty="0" smtClean="0"/>
              <a:t>Common Sense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 3.2, I, B: “The colonists’ belief in the superiority of republican self-government based on the natural rights of the people found its clearest American expression in Thomas Paine’s </a:t>
            </a:r>
            <a:r>
              <a:rPr lang="en-US" i="1" dirty="0" smtClean="0"/>
              <a:t>Common Sense</a:t>
            </a:r>
            <a:r>
              <a:rPr lang="en-US" dirty="0" smtClean="0"/>
              <a:t> and in the Declaration of Independence.”</a:t>
            </a:r>
          </a:p>
          <a:p>
            <a:pPr lvl="1"/>
            <a:r>
              <a:rPr lang="en-US" dirty="0" smtClean="0"/>
              <a:t>Page 34 of </a:t>
            </a:r>
            <a:r>
              <a:rPr lang="en-US" dirty="0"/>
              <a:t>the Curriculum framework</a:t>
            </a:r>
          </a:p>
          <a:p>
            <a:r>
              <a:rPr lang="en-US" i="1" dirty="0" smtClean="0"/>
              <a:t>Common Sense</a:t>
            </a:r>
            <a:r>
              <a:rPr lang="en-US" dirty="0" smtClean="0"/>
              <a:t> played an intricate role in influencing the colonists’ decision to declare independence</a:t>
            </a:r>
            <a:endParaRPr lang="en-US" i="1" dirty="0"/>
          </a:p>
          <a:p>
            <a:pPr lvl="1"/>
            <a:r>
              <a:rPr lang="en-US" dirty="0" smtClean="0"/>
              <a:t>Since it is mentioned specifically, you should be very familiar with 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9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Events Prior to </a:t>
            </a:r>
            <a:r>
              <a:rPr lang="en-US" i="1" dirty="0" smtClean="0"/>
              <a:t>Common Sense</a:t>
            </a:r>
            <a:r>
              <a:rPr lang="en-US" dirty="0" smtClean="0"/>
              <a:t> (January 1776)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1775:</a:t>
            </a:r>
          </a:p>
          <a:p>
            <a:pPr lvl="1"/>
            <a:r>
              <a:rPr lang="en-US" sz="2200" dirty="0" smtClean="0"/>
              <a:t>April – Battles of Lexington and Concord</a:t>
            </a:r>
          </a:p>
          <a:p>
            <a:pPr lvl="1"/>
            <a:r>
              <a:rPr lang="en-US" sz="2200" dirty="0" smtClean="0"/>
              <a:t>July – Olive Branch Petition – colonists hoped to have peace and grievances addressed, rejected by KG3</a:t>
            </a:r>
          </a:p>
          <a:p>
            <a:r>
              <a:rPr lang="en-US" sz="2600" dirty="0" smtClean="0"/>
              <a:t>Throughout 1775 and the early part of 1776, most colonists did NOT want independence</a:t>
            </a:r>
          </a:p>
          <a:p>
            <a:pPr lvl="1"/>
            <a:r>
              <a:rPr lang="en-US" sz="2200" dirty="0" smtClean="0"/>
              <a:t>Rather, they were seeking a redress of grievances and to go back to the days of salutary neglect</a:t>
            </a:r>
            <a:endParaRPr lang="en-US" sz="2200" dirty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File:Concord Expedition and Patriot Messeng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81374"/>
            <a:ext cx="815630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Enter T-Paine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was he?</a:t>
            </a:r>
          </a:p>
          <a:p>
            <a:pPr lvl="1"/>
            <a:r>
              <a:rPr lang="en-US" dirty="0" smtClean="0"/>
              <a:t>Philosopher from England that moved to America in 1774</a:t>
            </a:r>
          </a:p>
          <a:p>
            <a:pPr lvl="1"/>
            <a:r>
              <a:rPr lang="en-US" dirty="0" smtClean="0"/>
              <a:t>Ideas reflected the Enlightenment</a:t>
            </a:r>
            <a:endParaRPr lang="en-US" dirty="0"/>
          </a:p>
          <a:p>
            <a:r>
              <a:rPr lang="en-US" sz="2800" dirty="0" smtClean="0"/>
              <a:t>Why did he publish </a:t>
            </a:r>
            <a:r>
              <a:rPr lang="en-US" sz="2800" i="1" dirty="0" smtClean="0"/>
              <a:t>Common Sense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He urged America to break away from Britain and KG3</a:t>
            </a:r>
          </a:p>
          <a:p>
            <a:pPr lvl="1"/>
            <a:endParaRPr lang="en-US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File:BHS-TP Stat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94577"/>
            <a:ext cx="2295525" cy="30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Thomas Paine rev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94577"/>
            <a:ext cx="2286124" cy="307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58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Message and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book was divided into 4 sections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Origins of government and remarks on English Constitution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Monarchy and Hereditary Succession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Present state of American affairs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Present ability of America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It was written to appeal to common people</a:t>
            </a:r>
          </a:p>
          <a:p>
            <a:endParaRPr lang="en-US" sz="2800" dirty="0"/>
          </a:p>
          <a:p>
            <a:r>
              <a:rPr lang="en-US" sz="2800" dirty="0" smtClean="0"/>
              <a:t>Proportionally to the population at the time, it is the best-selling book in American history</a:t>
            </a:r>
          </a:p>
          <a:p>
            <a:pPr lvl="1"/>
            <a:r>
              <a:rPr lang="en-US" dirty="0" smtClean="0"/>
              <a:t>As many as 500,000 copies to a population of 2.5 million</a:t>
            </a:r>
          </a:p>
          <a:p>
            <a:pPr lvl="1"/>
            <a:endParaRPr lang="en-US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File:Thomas Paine re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21756"/>
            <a:ext cx="3200524" cy="43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>
          <a:xfrm>
            <a:off x="3962400" y="1219200"/>
            <a:ext cx="2209800" cy="1828800"/>
          </a:xfrm>
          <a:prstGeom prst="wedgeRoundRectCallout">
            <a:avLst>
              <a:gd name="adj1" fmla="val 78227"/>
              <a:gd name="adj2" fmla="val 26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3962400" y="1066800"/>
            <a:ext cx="2209800" cy="1828800"/>
          </a:xfrm>
          <a:prstGeom prst="wedgeRoundRectCallout">
            <a:avLst>
              <a:gd name="adj1" fmla="val 76346"/>
              <a:gd name="adj2" fmla="val 94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114800" y="1371600"/>
            <a:ext cx="2209800" cy="1828800"/>
          </a:xfrm>
          <a:prstGeom prst="wedgeRoundRectCallout">
            <a:avLst>
              <a:gd name="adj1" fmla="val 70077"/>
              <a:gd name="adj2" fmla="val -41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267200" y="1524000"/>
            <a:ext cx="2209800" cy="1828800"/>
          </a:xfrm>
          <a:prstGeom prst="wedgeRoundRectCallout">
            <a:avLst>
              <a:gd name="adj1" fmla="val 64434"/>
              <a:gd name="adj2" fmla="val -10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4419600" y="1676400"/>
            <a:ext cx="2209800" cy="1828800"/>
          </a:xfrm>
          <a:prstGeom prst="wedgeRoundRectCallout">
            <a:avLst>
              <a:gd name="adj1" fmla="val 59418"/>
              <a:gd name="adj2" fmla="val -21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997036" y="762000"/>
            <a:ext cx="2209800" cy="1828800"/>
          </a:xfrm>
          <a:prstGeom prst="wedgeRoundRectCallout">
            <a:avLst>
              <a:gd name="adj1" fmla="val 76973"/>
              <a:gd name="adj2" fmla="val 261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get a </a:t>
            </a:r>
            <a:r>
              <a:rPr lang="en-US" i="1" dirty="0"/>
              <a:t>Common </a:t>
            </a:r>
            <a:r>
              <a:rPr lang="en-US" i="1" dirty="0" smtClean="0"/>
              <a:t>Sense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Multiple-Choice Short Answer Questions:</a:t>
            </a:r>
          </a:p>
          <a:p>
            <a:pPr lvl="1"/>
            <a:r>
              <a:rPr lang="en-US" dirty="0" smtClean="0"/>
              <a:t>Perhaps an excerpt from the reading: what was the purpose</a:t>
            </a:r>
          </a:p>
          <a:p>
            <a:pPr lvl="1"/>
            <a:r>
              <a:rPr lang="en-US" dirty="0" smtClean="0"/>
              <a:t>Cause of the Revolution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Essay Questions:</a:t>
            </a:r>
          </a:p>
          <a:p>
            <a:pPr lvl="1"/>
            <a:r>
              <a:rPr lang="en-US" dirty="0" smtClean="0"/>
              <a:t>Part of the influences (causes) of the American Revolution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298" y="27709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Thanks for watching!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2080" y="1524000"/>
            <a:ext cx="8229600" cy="4762033"/>
          </a:xfrm>
        </p:spPr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my channel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Help spread the word</a:t>
            </a:r>
          </a:p>
          <a:p>
            <a:r>
              <a:rPr lang="en-US" dirty="0"/>
              <a:t>Questions? Comments? </a:t>
            </a:r>
          </a:p>
          <a:p>
            <a:pPr lvl="1"/>
            <a:r>
              <a:rPr lang="en-US" dirty="0"/>
              <a:t>Leave in comments</a:t>
            </a:r>
          </a:p>
          <a:p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663007">
            <a:off x="604110" y="4546118"/>
            <a:ext cx="3124200" cy="220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</a:t>
            </a:r>
          </a:p>
          <a:p>
            <a:pPr algn="ctr"/>
            <a:r>
              <a:rPr lang="en-US" dirty="0" smtClean="0"/>
              <a:t>Down here!</a:t>
            </a:r>
            <a:endParaRPr lang="en-US" dirty="0"/>
          </a:p>
        </p:txBody>
      </p:sp>
      <p:pic>
        <p:nvPicPr>
          <p:cNvPr id="6" name="Picture 4" descr="File:Thomas Paine rev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694" y="2362200"/>
            <a:ext cx="3200524" cy="43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779694" y="3516844"/>
            <a:ext cx="2209800" cy="1828800"/>
          </a:xfrm>
          <a:prstGeom prst="wedgeRoundRectCallout">
            <a:avLst>
              <a:gd name="adj1" fmla="val 59418"/>
              <a:gd name="adj2" fmla="val -215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You get </a:t>
            </a:r>
            <a:r>
              <a:rPr lang="en-US" sz="2800" dirty="0" smtClean="0"/>
              <a:t>to subscribe!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0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3092</TotalTime>
  <Words>379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2</vt:lpstr>
      <vt:lpstr>Clarity</vt:lpstr>
      <vt:lpstr>APUSH Review: Thomas Paine’s Common Sense</vt:lpstr>
      <vt:lpstr>The New Curriculum And Common Sense</vt:lpstr>
      <vt:lpstr>Events Prior to Common Sense (January 1776)</vt:lpstr>
      <vt:lpstr>Enter T-Paine</vt:lpstr>
      <vt:lpstr>The Message and Impact</vt:lpstr>
      <vt:lpstr>Test Tips</vt:lpstr>
      <vt:lpstr>Thanks for watching!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The Election of 1844</dc:title>
  <dc:creator>Adam</dc:creator>
  <cp:lastModifiedBy>Matthew Cirbo</cp:lastModifiedBy>
  <cp:revision>81</cp:revision>
  <dcterms:created xsi:type="dcterms:W3CDTF">2013-11-22T00:02:11Z</dcterms:created>
  <dcterms:modified xsi:type="dcterms:W3CDTF">2015-12-17T21:01:19Z</dcterms:modified>
</cp:coreProperties>
</file>