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6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9" r:id="rId32"/>
    <p:sldId id="290" r:id="rId33"/>
    <p:sldId id="291" r:id="rId34"/>
    <p:sldId id="292" r:id="rId35"/>
    <p:sldId id="286" r:id="rId36"/>
    <p:sldId id="287" r:id="rId37"/>
    <p:sldId id="288" r:id="rId38"/>
    <p:sldId id="293" r:id="rId39"/>
    <p:sldId id="294" r:id="rId40"/>
    <p:sldId id="295" r:id="rId41"/>
    <p:sldId id="296" r:id="rId42"/>
    <p:sldId id="297" r:id="rId43"/>
    <p:sldId id="298" r:id="rId44"/>
    <p:sldId id="299" r:id="rId45"/>
    <p:sldId id="300" r:id="rId46"/>
    <p:sldId id="301" r:id="rId47"/>
    <p:sldId id="305" r:id="rId48"/>
    <p:sldId id="306" r:id="rId49"/>
    <p:sldId id="304" r:id="rId50"/>
    <p:sldId id="302" r:id="rId51"/>
    <p:sldId id="303" r:id="rId52"/>
    <p:sldId id="307" r:id="rId53"/>
    <p:sldId id="308" r:id="rId54"/>
    <p:sldId id="309" r:id="rId55"/>
    <p:sldId id="310" r:id="rId56"/>
    <p:sldId id="311" r:id="rId57"/>
    <p:sldId id="312" r:id="rId58"/>
    <p:sldId id="313" r:id="rId59"/>
    <p:sldId id="314" r:id="rId60"/>
    <p:sldId id="315" r:id="rId61"/>
    <p:sldId id="316" r:id="rId62"/>
    <p:sldId id="317" r:id="rId6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2" d="100"/>
          <a:sy n="42" d="100"/>
        </p:scale>
        <p:origin x="60" y="6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41BBA5-7DD8-42FD-BD45-83633AD259FC}" type="datetimeFigureOut">
              <a:rPr lang="en-US" smtClean="0"/>
              <a:t>7/22/2018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501239-14DE-4A66-8162-7054A6BF313B}" type="slidenum">
              <a:rPr lang="en-US" smtClean="0"/>
              <a:t>‹#›</a:t>
            </a:fld>
            <a:endParaRPr lang="en-US"/>
          </a:p>
        </p:txBody>
      </p:sp>
    </p:spTree>
    <p:extLst>
      <p:ext uri="{BB962C8B-B14F-4D97-AF65-F5344CB8AC3E}">
        <p14:creationId xmlns:p14="http://schemas.microsoft.com/office/powerpoint/2010/main" val="491094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Page 65/517 in </a:t>
            </a:r>
            <a:r>
              <a:rPr lang="en-US" dirty="0" err="1"/>
              <a:t>GitBooklet</a:t>
            </a:r>
            <a:endParaRPr lang="en-US" dirty="0"/>
          </a:p>
        </p:txBody>
      </p:sp>
      <p:sp>
        <p:nvSpPr>
          <p:cNvPr id="4" name="Slide Number Placeholder 3"/>
          <p:cNvSpPr>
            <a:spLocks noGrp="1"/>
          </p:cNvSpPr>
          <p:nvPr>
            <p:ph type="sldNum" sz="quarter" idx="10"/>
          </p:nvPr>
        </p:nvSpPr>
        <p:spPr/>
        <p:txBody>
          <a:bodyPr/>
          <a:lstStyle/>
          <a:p>
            <a:fld id="{01501239-14DE-4A66-8162-7054A6BF313B}" type="slidenum">
              <a:rPr lang="en-US" smtClean="0"/>
              <a:t>62</a:t>
            </a:fld>
            <a:endParaRPr lang="en-US"/>
          </a:p>
        </p:txBody>
      </p:sp>
    </p:spTree>
    <p:extLst>
      <p:ext uri="{BB962C8B-B14F-4D97-AF65-F5344CB8AC3E}">
        <p14:creationId xmlns:p14="http://schemas.microsoft.com/office/powerpoint/2010/main" val="2911950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2BD56B-3690-4CD7-9F7F-F3D02342CCFB}" type="datetimeFigureOut">
              <a:rPr lang="en-US" smtClean="0"/>
              <a:t>7/22/2018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0817F4-402C-4625-8747-72A76BA4011E}" type="slidenum">
              <a:rPr lang="en-US" smtClean="0"/>
              <a:t>‹#›</a:t>
            </a:fld>
            <a:endParaRPr lang="en-US"/>
          </a:p>
        </p:txBody>
      </p:sp>
    </p:spTree>
    <p:extLst>
      <p:ext uri="{BB962C8B-B14F-4D97-AF65-F5344CB8AC3E}">
        <p14:creationId xmlns:p14="http://schemas.microsoft.com/office/powerpoint/2010/main" val="997485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2BD56B-3690-4CD7-9F7F-F3D02342CCFB}" type="datetimeFigureOut">
              <a:rPr lang="en-US" smtClean="0"/>
              <a:t>7/22/2018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0817F4-402C-4625-8747-72A76BA4011E}" type="slidenum">
              <a:rPr lang="en-US" smtClean="0"/>
              <a:t>‹#›</a:t>
            </a:fld>
            <a:endParaRPr lang="en-US"/>
          </a:p>
        </p:txBody>
      </p:sp>
    </p:spTree>
    <p:extLst>
      <p:ext uri="{BB962C8B-B14F-4D97-AF65-F5344CB8AC3E}">
        <p14:creationId xmlns:p14="http://schemas.microsoft.com/office/powerpoint/2010/main" val="1985964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2BD56B-3690-4CD7-9F7F-F3D02342CCFB}" type="datetimeFigureOut">
              <a:rPr lang="en-US" smtClean="0"/>
              <a:t>7/22/2018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0817F4-402C-4625-8747-72A76BA4011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078124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2BD56B-3690-4CD7-9F7F-F3D02342CCFB}" type="datetimeFigureOut">
              <a:rPr lang="en-US" smtClean="0"/>
              <a:t>7/22/2018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0817F4-402C-4625-8747-72A76BA4011E}" type="slidenum">
              <a:rPr lang="en-US" smtClean="0"/>
              <a:t>‹#›</a:t>
            </a:fld>
            <a:endParaRPr lang="en-US"/>
          </a:p>
        </p:txBody>
      </p:sp>
    </p:spTree>
    <p:extLst>
      <p:ext uri="{BB962C8B-B14F-4D97-AF65-F5344CB8AC3E}">
        <p14:creationId xmlns:p14="http://schemas.microsoft.com/office/powerpoint/2010/main" val="14752556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2BD56B-3690-4CD7-9F7F-F3D02342CCFB}" type="datetimeFigureOut">
              <a:rPr lang="en-US" smtClean="0"/>
              <a:t>7/22/2018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0817F4-402C-4625-8747-72A76BA4011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438010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2BD56B-3690-4CD7-9F7F-F3D02342CCFB}" type="datetimeFigureOut">
              <a:rPr lang="en-US" smtClean="0"/>
              <a:t>7/22/2018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0817F4-402C-4625-8747-72A76BA4011E}" type="slidenum">
              <a:rPr lang="en-US" smtClean="0"/>
              <a:t>‹#›</a:t>
            </a:fld>
            <a:endParaRPr lang="en-US"/>
          </a:p>
        </p:txBody>
      </p:sp>
    </p:spTree>
    <p:extLst>
      <p:ext uri="{BB962C8B-B14F-4D97-AF65-F5344CB8AC3E}">
        <p14:creationId xmlns:p14="http://schemas.microsoft.com/office/powerpoint/2010/main" val="566580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2BD56B-3690-4CD7-9F7F-F3D02342CCFB}" type="datetimeFigureOut">
              <a:rPr lang="en-US" smtClean="0"/>
              <a:t>7/22/2018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0817F4-402C-4625-8747-72A76BA4011E}" type="slidenum">
              <a:rPr lang="en-US" smtClean="0"/>
              <a:t>‹#›</a:t>
            </a:fld>
            <a:endParaRPr lang="en-US"/>
          </a:p>
        </p:txBody>
      </p:sp>
    </p:spTree>
    <p:extLst>
      <p:ext uri="{BB962C8B-B14F-4D97-AF65-F5344CB8AC3E}">
        <p14:creationId xmlns:p14="http://schemas.microsoft.com/office/powerpoint/2010/main" val="15952929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2BD56B-3690-4CD7-9F7F-F3D02342CCFB}" type="datetimeFigureOut">
              <a:rPr lang="en-US" smtClean="0"/>
              <a:t>7/22/2018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0817F4-402C-4625-8747-72A76BA4011E}" type="slidenum">
              <a:rPr lang="en-US" smtClean="0"/>
              <a:t>‹#›</a:t>
            </a:fld>
            <a:endParaRPr lang="en-US"/>
          </a:p>
        </p:txBody>
      </p:sp>
    </p:spTree>
    <p:extLst>
      <p:ext uri="{BB962C8B-B14F-4D97-AF65-F5344CB8AC3E}">
        <p14:creationId xmlns:p14="http://schemas.microsoft.com/office/powerpoint/2010/main" val="1773594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2BD56B-3690-4CD7-9F7F-F3D02342CCFB}" type="datetimeFigureOut">
              <a:rPr lang="en-US" smtClean="0"/>
              <a:t>7/22/2018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0817F4-402C-4625-8747-72A76BA4011E}" type="slidenum">
              <a:rPr lang="en-US" smtClean="0"/>
              <a:t>‹#›</a:t>
            </a:fld>
            <a:endParaRPr lang="en-US"/>
          </a:p>
        </p:txBody>
      </p:sp>
    </p:spTree>
    <p:extLst>
      <p:ext uri="{BB962C8B-B14F-4D97-AF65-F5344CB8AC3E}">
        <p14:creationId xmlns:p14="http://schemas.microsoft.com/office/powerpoint/2010/main" val="468693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2BD56B-3690-4CD7-9F7F-F3D02342CCFB}" type="datetimeFigureOut">
              <a:rPr lang="en-US" smtClean="0"/>
              <a:t>7/22/2018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0817F4-402C-4625-8747-72A76BA4011E}" type="slidenum">
              <a:rPr lang="en-US" smtClean="0"/>
              <a:t>‹#›</a:t>
            </a:fld>
            <a:endParaRPr lang="en-US"/>
          </a:p>
        </p:txBody>
      </p:sp>
    </p:spTree>
    <p:extLst>
      <p:ext uri="{BB962C8B-B14F-4D97-AF65-F5344CB8AC3E}">
        <p14:creationId xmlns:p14="http://schemas.microsoft.com/office/powerpoint/2010/main" val="586288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2BD56B-3690-4CD7-9F7F-F3D02342CCFB}" type="datetimeFigureOut">
              <a:rPr lang="en-US" smtClean="0"/>
              <a:t>7/22/2018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0817F4-402C-4625-8747-72A76BA4011E}" type="slidenum">
              <a:rPr lang="en-US" smtClean="0"/>
              <a:t>‹#›</a:t>
            </a:fld>
            <a:endParaRPr lang="en-US"/>
          </a:p>
        </p:txBody>
      </p:sp>
    </p:spTree>
    <p:extLst>
      <p:ext uri="{BB962C8B-B14F-4D97-AF65-F5344CB8AC3E}">
        <p14:creationId xmlns:p14="http://schemas.microsoft.com/office/powerpoint/2010/main" val="53942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2BD56B-3690-4CD7-9F7F-F3D02342CCFB}" type="datetimeFigureOut">
              <a:rPr lang="en-US" smtClean="0"/>
              <a:t>7/22/2018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0817F4-402C-4625-8747-72A76BA4011E}" type="slidenum">
              <a:rPr lang="en-US" smtClean="0"/>
              <a:t>‹#›</a:t>
            </a:fld>
            <a:endParaRPr lang="en-US"/>
          </a:p>
        </p:txBody>
      </p:sp>
    </p:spTree>
    <p:extLst>
      <p:ext uri="{BB962C8B-B14F-4D97-AF65-F5344CB8AC3E}">
        <p14:creationId xmlns:p14="http://schemas.microsoft.com/office/powerpoint/2010/main" val="578827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2BD56B-3690-4CD7-9F7F-F3D02342CCFB}" type="datetimeFigureOut">
              <a:rPr lang="en-US" smtClean="0"/>
              <a:t>7/22/2018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0817F4-402C-4625-8747-72A76BA4011E}" type="slidenum">
              <a:rPr lang="en-US" smtClean="0"/>
              <a:t>‹#›</a:t>
            </a:fld>
            <a:endParaRPr lang="en-US"/>
          </a:p>
        </p:txBody>
      </p:sp>
    </p:spTree>
    <p:extLst>
      <p:ext uri="{BB962C8B-B14F-4D97-AF65-F5344CB8AC3E}">
        <p14:creationId xmlns:p14="http://schemas.microsoft.com/office/powerpoint/2010/main" val="1159036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2BD56B-3690-4CD7-9F7F-F3D02342CCFB}" type="datetimeFigureOut">
              <a:rPr lang="en-US" smtClean="0"/>
              <a:t>7/22/2018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0817F4-402C-4625-8747-72A76BA4011E}" type="slidenum">
              <a:rPr lang="en-US" smtClean="0"/>
              <a:t>‹#›</a:t>
            </a:fld>
            <a:endParaRPr lang="en-US"/>
          </a:p>
        </p:txBody>
      </p:sp>
    </p:spTree>
    <p:extLst>
      <p:ext uri="{BB962C8B-B14F-4D97-AF65-F5344CB8AC3E}">
        <p14:creationId xmlns:p14="http://schemas.microsoft.com/office/powerpoint/2010/main" val="2791336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2BD56B-3690-4CD7-9F7F-F3D02342CCFB}" type="datetimeFigureOut">
              <a:rPr lang="en-US" smtClean="0"/>
              <a:t>7/22/2018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0817F4-402C-4625-8747-72A76BA4011E}" type="slidenum">
              <a:rPr lang="en-US" smtClean="0"/>
              <a:t>‹#›</a:t>
            </a:fld>
            <a:endParaRPr lang="en-US"/>
          </a:p>
        </p:txBody>
      </p:sp>
    </p:spTree>
    <p:extLst>
      <p:ext uri="{BB962C8B-B14F-4D97-AF65-F5344CB8AC3E}">
        <p14:creationId xmlns:p14="http://schemas.microsoft.com/office/powerpoint/2010/main" val="158545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0817F4-402C-4625-8747-72A76BA4011E}" type="slidenum">
              <a:rPr lang="en-US" smtClean="0"/>
              <a:t>‹#›</a:t>
            </a:fld>
            <a:endParaRPr lang="en-US"/>
          </a:p>
        </p:txBody>
      </p:sp>
      <p:sp>
        <p:nvSpPr>
          <p:cNvPr id="5" name="Date Placeholder 4"/>
          <p:cNvSpPr>
            <a:spLocks noGrp="1"/>
          </p:cNvSpPr>
          <p:nvPr>
            <p:ph type="dt" sz="half" idx="10"/>
          </p:nvPr>
        </p:nvSpPr>
        <p:spPr/>
        <p:txBody>
          <a:bodyPr/>
          <a:lstStyle/>
          <a:p>
            <a:fld id="{0E2BD56B-3690-4CD7-9F7F-F3D02342CCFB}" type="datetimeFigureOut">
              <a:rPr lang="en-US" smtClean="0"/>
              <a:t>7/22/2018</a:t>
            </a:fld>
            <a:endParaRPr lang="en-US"/>
          </a:p>
        </p:txBody>
      </p:sp>
    </p:spTree>
    <p:extLst>
      <p:ext uri="{BB962C8B-B14F-4D97-AF65-F5344CB8AC3E}">
        <p14:creationId xmlns:p14="http://schemas.microsoft.com/office/powerpoint/2010/main" val="2175965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E2BD56B-3690-4CD7-9F7F-F3D02342CCFB}" type="datetimeFigureOut">
              <a:rPr lang="en-US" smtClean="0"/>
              <a:t>7/22/2018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F0817F4-402C-4625-8747-72A76BA4011E}" type="slidenum">
              <a:rPr lang="en-US" smtClean="0"/>
              <a:t>‹#›</a:t>
            </a:fld>
            <a:endParaRPr lang="en-US"/>
          </a:p>
        </p:txBody>
      </p:sp>
    </p:spTree>
    <p:extLst>
      <p:ext uri="{BB962C8B-B14F-4D97-AF65-F5344CB8AC3E}">
        <p14:creationId xmlns:p14="http://schemas.microsoft.com/office/powerpoint/2010/main" val="278944802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scm.com/download/win"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nextshark.com/chinese-boy-cheers-home-burns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0B176-1E4F-4F52-BE16-E24426232312}"/>
              </a:ext>
            </a:extLst>
          </p:cNvPr>
          <p:cNvSpPr>
            <a:spLocks noGrp="1"/>
          </p:cNvSpPr>
          <p:nvPr>
            <p:ph type="ctrTitle"/>
          </p:nvPr>
        </p:nvSpPr>
        <p:spPr/>
        <p:txBody>
          <a:bodyPr/>
          <a:lstStyle/>
          <a:p>
            <a:r>
              <a:rPr lang="en-US" dirty="0"/>
              <a:t>Git Introduction</a:t>
            </a:r>
          </a:p>
        </p:txBody>
      </p:sp>
      <p:sp>
        <p:nvSpPr>
          <p:cNvPr id="3" name="Subtitle 2">
            <a:extLst>
              <a:ext uri="{FF2B5EF4-FFF2-40B4-BE49-F238E27FC236}">
                <a16:creationId xmlns:a16="http://schemas.microsoft.com/office/drawing/2014/main" id="{48C28F93-D92D-4569-B5A1-84B445103F9B}"/>
              </a:ext>
            </a:extLst>
          </p:cNvPr>
          <p:cNvSpPr>
            <a:spLocks noGrp="1"/>
          </p:cNvSpPr>
          <p:nvPr>
            <p:ph type="subTitle" idx="1"/>
          </p:nvPr>
        </p:nvSpPr>
        <p:spPr/>
        <p:txBody>
          <a:bodyPr/>
          <a:lstStyle/>
          <a:p>
            <a:r>
              <a:rPr lang="en-US" dirty="0"/>
              <a:t>I should get pay teaching you guy.</a:t>
            </a:r>
          </a:p>
        </p:txBody>
      </p:sp>
    </p:spTree>
    <p:extLst>
      <p:ext uri="{BB962C8B-B14F-4D97-AF65-F5344CB8AC3E}">
        <p14:creationId xmlns:p14="http://schemas.microsoft.com/office/powerpoint/2010/main" val="1386771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D0E4D-21FF-46A6-94C6-6A9E0EDB3CBB}"/>
              </a:ext>
            </a:extLst>
          </p:cNvPr>
          <p:cNvSpPr>
            <a:spLocks noGrp="1"/>
          </p:cNvSpPr>
          <p:nvPr>
            <p:ph type="title"/>
          </p:nvPr>
        </p:nvSpPr>
        <p:spPr/>
        <p:txBody>
          <a:bodyPr/>
          <a:lstStyle/>
          <a:p>
            <a:r>
              <a:rPr lang="en-US" dirty="0"/>
              <a:t>Quick introduction of how Git storing data.</a:t>
            </a:r>
          </a:p>
        </p:txBody>
      </p:sp>
      <p:sp>
        <p:nvSpPr>
          <p:cNvPr id="3" name="Content Placeholder 2">
            <a:extLst>
              <a:ext uri="{FF2B5EF4-FFF2-40B4-BE49-F238E27FC236}">
                <a16:creationId xmlns:a16="http://schemas.microsoft.com/office/drawing/2014/main" id="{34F55C33-3B0D-4DF1-9FE7-8F7D6EBB522C}"/>
              </a:ext>
            </a:extLst>
          </p:cNvPr>
          <p:cNvSpPr>
            <a:spLocks noGrp="1"/>
          </p:cNvSpPr>
          <p:nvPr>
            <p:ph idx="1"/>
          </p:nvPr>
        </p:nvSpPr>
        <p:spPr/>
        <p:txBody>
          <a:bodyPr/>
          <a:lstStyle/>
          <a:p>
            <a:r>
              <a:rPr lang="en-US" dirty="0"/>
              <a:t>Git does not store based on changes, it store as snapshots. Every time you commit (Save the state) of your project, Git basically take a snapshot of the file you commit (You need to have something change to commit, it would not let you just spam commit for fun. Nice try, even if you make some changes and just return to the original state and commit, Git will recognize it and does not store the file again).</a:t>
            </a:r>
          </a:p>
        </p:txBody>
      </p:sp>
    </p:spTree>
    <p:extLst>
      <p:ext uri="{BB962C8B-B14F-4D97-AF65-F5344CB8AC3E}">
        <p14:creationId xmlns:p14="http://schemas.microsoft.com/office/powerpoint/2010/main" val="54711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AF6FD-6BE4-4C51-9F9A-CF2F5F725D81}"/>
              </a:ext>
            </a:extLst>
          </p:cNvPr>
          <p:cNvSpPr>
            <a:spLocks noGrp="1"/>
          </p:cNvSpPr>
          <p:nvPr>
            <p:ph type="title"/>
          </p:nvPr>
        </p:nvSpPr>
        <p:spPr/>
        <p:txBody>
          <a:bodyPr/>
          <a:lstStyle/>
          <a:p>
            <a:r>
              <a:rPr lang="en-US" dirty="0"/>
              <a:t>Note:</a:t>
            </a:r>
          </a:p>
        </p:txBody>
      </p:sp>
      <p:sp>
        <p:nvSpPr>
          <p:cNvPr id="3" name="Content Placeholder 2">
            <a:extLst>
              <a:ext uri="{FF2B5EF4-FFF2-40B4-BE49-F238E27FC236}">
                <a16:creationId xmlns:a16="http://schemas.microsoft.com/office/drawing/2014/main" id="{8FD88896-E745-45C2-BA33-344F4CBF333C}"/>
              </a:ext>
            </a:extLst>
          </p:cNvPr>
          <p:cNvSpPr>
            <a:spLocks noGrp="1"/>
          </p:cNvSpPr>
          <p:nvPr>
            <p:ph idx="1"/>
          </p:nvPr>
        </p:nvSpPr>
        <p:spPr/>
        <p:txBody>
          <a:bodyPr/>
          <a:lstStyle/>
          <a:p>
            <a:r>
              <a:rPr lang="en-US" dirty="0"/>
              <a:t>Most of your operation is local. It is prefer you upload files that are done or they are working and not files that you are still working on. This is prefer because the central serve is where all the good copies are at.</a:t>
            </a:r>
          </a:p>
          <a:p>
            <a:r>
              <a:rPr lang="en-US" dirty="0"/>
              <a:t>Stuff that you are working and you want to save should only be save at your local database and not sending around to other people.</a:t>
            </a:r>
          </a:p>
        </p:txBody>
      </p:sp>
    </p:spTree>
    <p:extLst>
      <p:ext uri="{BB962C8B-B14F-4D97-AF65-F5344CB8AC3E}">
        <p14:creationId xmlns:p14="http://schemas.microsoft.com/office/powerpoint/2010/main" val="2493103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BE5CF-11F4-4BE7-B8CE-F2D3D34BDB7F}"/>
              </a:ext>
            </a:extLst>
          </p:cNvPr>
          <p:cNvSpPr>
            <a:spLocks noGrp="1"/>
          </p:cNvSpPr>
          <p:nvPr>
            <p:ph type="title"/>
          </p:nvPr>
        </p:nvSpPr>
        <p:spPr/>
        <p:txBody>
          <a:bodyPr/>
          <a:lstStyle/>
          <a:p>
            <a:r>
              <a:rPr lang="en-US" dirty="0"/>
              <a:t>The Three States: (VERY IMPORTANT)</a:t>
            </a:r>
          </a:p>
        </p:txBody>
      </p:sp>
      <p:sp>
        <p:nvSpPr>
          <p:cNvPr id="3" name="Content Placeholder 2">
            <a:extLst>
              <a:ext uri="{FF2B5EF4-FFF2-40B4-BE49-F238E27FC236}">
                <a16:creationId xmlns:a16="http://schemas.microsoft.com/office/drawing/2014/main" id="{A7CF0100-4035-4417-809B-4C4406B0700F}"/>
              </a:ext>
            </a:extLst>
          </p:cNvPr>
          <p:cNvSpPr>
            <a:spLocks noGrp="1"/>
          </p:cNvSpPr>
          <p:nvPr>
            <p:ph idx="1"/>
          </p:nvPr>
        </p:nvSpPr>
        <p:spPr/>
        <p:txBody>
          <a:bodyPr/>
          <a:lstStyle/>
          <a:p>
            <a:r>
              <a:rPr lang="en-US" dirty="0"/>
              <a:t>Git has three main states and those are: committed, modified, and staged.</a:t>
            </a:r>
          </a:p>
          <a:p>
            <a:pPr marL="514350" indent="-514350">
              <a:buAutoNum type="arabicParenR"/>
            </a:pPr>
            <a:r>
              <a:rPr lang="en-US" dirty="0"/>
              <a:t>Committed: The data is safely stored in your local database.</a:t>
            </a:r>
          </a:p>
          <a:p>
            <a:pPr marL="514350" indent="-514350">
              <a:buAutoNum type="arabicParenR"/>
            </a:pPr>
            <a:r>
              <a:rPr lang="en-US" dirty="0"/>
              <a:t>Modified: You had make changes the file but have not yet commit to your database.</a:t>
            </a:r>
          </a:p>
          <a:p>
            <a:pPr marL="514350" indent="-514350">
              <a:buAutoNum type="arabicParenR"/>
            </a:pPr>
            <a:r>
              <a:rPr lang="en-US" dirty="0"/>
              <a:t>Staged: You have marked a modified file (file that you had make changes) in your working directory to go commit and change it in the </a:t>
            </a:r>
            <a:r>
              <a:rPr lang="en-US" u="sng" dirty="0"/>
              <a:t>local database</a:t>
            </a:r>
            <a:r>
              <a:rPr lang="en-US" dirty="0"/>
              <a:t>. (This stores information about what will go into your next commit. Could also be refer as “Index”.</a:t>
            </a:r>
          </a:p>
        </p:txBody>
      </p:sp>
    </p:spTree>
    <p:extLst>
      <p:ext uri="{BB962C8B-B14F-4D97-AF65-F5344CB8AC3E}">
        <p14:creationId xmlns:p14="http://schemas.microsoft.com/office/powerpoint/2010/main" val="1456163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7351B-89DD-42CA-A2DB-299D5F23F9A6}"/>
              </a:ext>
            </a:extLst>
          </p:cNvPr>
          <p:cNvSpPr>
            <a:spLocks noGrp="1"/>
          </p:cNvSpPr>
          <p:nvPr>
            <p:ph type="title"/>
          </p:nvPr>
        </p:nvSpPr>
        <p:spPr/>
        <p:txBody>
          <a:bodyPr/>
          <a:lstStyle/>
          <a:p>
            <a:r>
              <a:rPr lang="en-US" dirty="0"/>
              <a:t>The Basic of Git workflow:</a:t>
            </a:r>
          </a:p>
        </p:txBody>
      </p:sp>
      <p:sp>
        <p:nvSpPr>
          <p:cNvPr id="3" name="Content Placeholder 2">
            <a:extLst>
              <a:ext uri="{FF2B5EF4-FFF2-40B4-BE49-F238E27FC236}">
                <a16:creationId xmlns:a16="http://schemas.microsoft.com/office/drawing/2014/main" id="{464DB8B7-575D-45F5-83E6-D428CFF330EF}"/>
              </a:ext>
            </a:extLst>
          </p:cNvPr>
          <p:cNvSpPr>
            <a:spLocks noGrp="1"/>
          </p:cNvSpPr>
          <p:nvPr>
            <p:ph idx="1"/>
          </p:nvPr>
        </p:nvSpPr>
        <p:spPr/>
        <p:txBody>
          <a:bodyPr>
            <a:normAutofit/>
          </a:bodyPr>
          <a:lstStyle/>
          <a:p>
            <a:pPr marL="514350" indent="-514350">
              <a:buAutoNum type="arabicParenR"/>
            </a:pPr>
            <a:r>
              <a:rPr lang="en-US" dirty="0"/>
              <a:t>Modify files in your working tree (Working directory). This means you make changes to files in your working tree.</a:t>
            </a:r>
          </a:p>
          <a:p>
            <a:pPr marL="514350" indent="-514350">
              <a:buAutoNum type="arabicParenR"/>
            </a:pPr>
            <a:r>
              <a:rPr lang="en-US" dirty="0"/>
              <a:t>Selectively stage the changes (modified files) you want to be part o your next commit. You select the file you want to be in your next commit not individual changes.</a:t>
            </a:r>
          </a:p>
          <a:p>
            <a:pPr marL="514350" indent="-514350">
              <a:buAutoNum type="arabicParenR"/>
            </a:pPr>
            <a:r>
              <a:rPr lang="en-US" dirty="0"/>
              <a:t>Commit, which takes the files you’ve selected in staging are and stores it as snapshot </a:t>
            </a:r>
            <a:r>
              <a:rPr lang="en-US" u="sng" dirty="0"/>
              <a:t>permanently</a:t>
            </a:r>
            <a:r>
              <a:rPr lang="en-US" dirty="0"/>
              <a:t> to your Git directory. Only commit files that you done with and not in middle of working so that you could go back to the last committed version if wish. If you think the code you are currently working could be useful for the future or wish to keep it for any reason but need to return the last committed version, put it in the recycle bin text file.</a:t>
            </a:r>
          </a:p>
          <a:p>
            <a:pPr marL="0" indent="0">
              <a:buNone/>
            </a:pPr>
            <a:r>
              <a:rPr lang="en-US" dirty="0"/>
              <a:t>It is possible to skip the staged process entirely if wish.</a:t>
            </a:r>
          </a:p>
        </p:txBody>
      </p:sp>
    </p:spTree>
    <p:extLst>
      <p:ext uri="{BB962C8B-B14F-4D97-AF65-F5344CB8AC3E}">
        <p14:creationId xmlns:p14="http://schemas.microsoft.com/office/powerpoint/2010/main" val="4108752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4" name="Straight Connector 73">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5"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Isosceles Triangle 76">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Isosceles Triangle 81">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84" name="Rectangle 83">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https://qph.fs.quoracdn.net/main-qimg-abc66334a6d43a41b14e2e38898c4e8b">
            <a:extLst>
              <a:ext uri="{FF2B5EF4-FFF2-40B4-BE49-F238E27FC236}">
                <a16:creationId xmlns:a16="http://schemas.microsoft.com/office/drawing/2014/main" id="{7224C581-6331-43EE-A0BB-DB8B74AA72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8733" y="1131994"/>
            <a:ext cx="4896411" cy="4590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9857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DCF9D-621D-4155-81E6-D4626E15D243}"/>
              </a:ext>
            </a:extLst>
          </p:cNvPr>
          <p:cNvSpPr>
            <a:spLocks noGrp="1"/>
          </p:cNvSpPr>
          <p:nvPr>
            <p:ph type="title"/>
          </p:nvPr>
        </p:nvSpPr>
        <p:spPr/>
        <p:txBody>
          <a:bodyPr/>
          <a:lstStyle/>
          <a:p>
            <a:r>
              <a:rPr lang="en-US" dirty="0"/>
              <a:t>Using Git:</a:t>
            </a:r>
          </a:p>
        </p:txBody>
      </p:sp>
      <p:sp>
        <p:nvSpPr>
          <p:cNvPr id="3" name="Content Placeholder 2">
            <a:extLst>
              <a:ext uri="{FF2B5EF4-FFF2-40B4-BE49-F238E27FC236}">
                <a16:creationId xmlns:a16="http://schemas.microsoft.com/office/drawing/2014/main" id="{F0E911D6-D73E-4EC7-AD19-39FEBDBFE079}"/>
              </a:ext>
            </a:extLst>
          </p:cNvPr>
          <p:cNvSpPr>
            <a:spLocks noGrp="1"/>
          </p:cNvSpPr>
          <p:nvPr>
            <p:ph idx="1"/>
          </p:nvPr>
        </p:nvSpPr>
        <p:spPr/>
        <p:txBody>
          <a:bodyPr/>
          <a:lstStyle/>
          <a:p>
            <a:r>
              <a:rPr lang="en-US" dirty="0"/>
              <a:t>In this lesson, we are going to focus on using Git on command line. Command line is a TBI means text-based interface. There is GUI means graphical user interface version out there; however, that level is too low for nerdy people like us. We going to use specifically bash command line but just to let you know that you could also use command prompt.</a:t>
            </a:r>
          </a:p>
          <a:p>
            <a:r>
              <a:rPr lang="en-US" dirty="0"/>
              <a:t>But for real, take a look at the graphic user interface Git, it just trash.</a:t>
            </a:r>
          </a:p>
          <a:p>
            <a:r>
              <a:rPr lang="en-US" dirty="0"/>
              <a:t>Good side, if you know how to use TBI you could safely say it would be easy transit to GUI while the opposite is not necessarily true.</a:t>
            </a:r>
          </a:p>
        </p:txBody>
      </p:sp>
    </p:spTree>
    <p:extLst>
      <p:ext uri="{BB962C8B-B14F-4D97-AF65-F5344CB8AC3E}">
        <p14:creationId xmlns:p14="http://schemas.microsoft.com/office/powerpoint/2010/main" val="2673817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953D0-6815-4FBD-8840-E6269731F91B}"/>
              </a:ext>
            </a:extLst>
          </p:cNvPr>
          <p:cNvSpPr>
            <a:spLocks noGrp="1"/>
          </p:cNvSpPr>
          <p:nvPr>
            <p:ph type="title"/>
          </p:nvPr>
        </p:nvSpPr>
        <p:spPr/>
        <p:txBody>
          <a:bodyPr/>
          <a:lstStyle/>
          <a:p>
            <a:r>
              <a:rPr lang="en-US" dirty="0"/>
              <a:t>Installation:</a:t>
            </a:r>
          </a:p>
        </p:txBody>
      </p:sp>
      <p:sp>
        <p:nvSpPr>
          <p:cNvPr id="3" name="Content Placeholder 2">
            <a:extLst>
              <a:ext uri="{FF2B5EF4-FFF2-40B4-BE49-F238E27FC236}">
                <a16:creationId xmlns:a16="http://schemas.microsoft.com/office/drawing/2014/main" id="{D209DBEF-137C-4B41-81A0-DA542B436642}"/>
              </a:ext>
            </a:extLst>
          </p:cNvPr>
          <p:cNvSpPr>
            <a:spLocks noGrp="1"/>
          </p:cNvSpPr>
          <p:nvPr>
            <p:ph idx="1"/>
          </p:nvPr>
        </p:nvSpPr>
        <p:spPr/>
        <p:txBody>
          <a:bodyPr>
            <a:normAutofit/>
          </a:bodyPr>
          <a:lstStyle/>
          <a:p>
            <a:r>
              <a:rPr lang="en-US" dirty="0"/>
              <a:t>Linux:</a:t>
            </a:r>
          </a:p>
          <a:p>
            <a:pPr>
              <a:buFontTx/>
              <a:buChar char="-"/>
            </a:pPr>
            <a:r>
              <a:rPr lang="en-US" dirty="0"/>
              <a:t>Fedora or closely-related RPM-based distribution:</a:t>
            </a:r>
          </a:p>
          <a:p>
            <a:pPr marL="0" indent="0">
              <a:buNone/>
            </a:pPr>
            <a:r>
              <a:rPr lang="en-US" dirty="0"/>
              <a:t>	$ </a:t>
            </a:r>
            <a:r>
              <a:rPr lang="en-US" dirty="0" err="1"/>
              <a:t>sudo</a:t>
            </a:r>
            <a:r>
              <a:rPr lang="en-US" dirty="0"/>
              <a:t> </a:t>
            </a:r>
            <a:r>
              <a:rPr lang="en-US" dirty="0" err="1"/>
              <a:t>dnf</a:t>
            </a:r>
            <a:r>
              <a:rPr lang="en-US" dirty="0"/>
              <a:t> install git-all</a:t>
            </a:r>
          </a:p>
          <a:p>
            <a:pPr>
              <a:buFontTx/>
              <a:buChar char="-"/>
            </a:pPr>
            <a:r>
              <a:rPr lang="en-US" dirty="0"/>
              <a:t>Debian-based distribution:</a:t>
            </a:r>
          </a:p>
          <a:p>
            <a:pPr marL="0" indent="0">
              <a:buNone/>
            </a:pPr>
            <a:r>
              <a:rPr lang="en-US" dirty="0"/>
              <a:t>	$ </a:t>
            </a:r>
            <a:r>
              <a:rPr lang="en-US" dirty="0" err="1"/>
              <a:t>sudo</a:t>
            </a:r>
            <a:r>
              <a:rPr lang="en-US" dirty="0"/>
              <a:t> apt install git-all</a:t>
            </a:r>
          </a:p>
          <a:p>
            <a:r>
              <a:rPr lang="en-US" dirty="0"/>
              <a:t>Mac:</a:t>
            </a:r>
          </a:p>
          <a:p>
            <a:pPr marL="0" indent="0">
              <a:buNone/>
            </a:pPr>
            <a:r>
              <a:rPr lang="en-US" dirty="0"/>
              <a:t>	$ git --version</a:t>
            </a:r>
          </a:p>
          <a:p>
            <a:r>
              <a:rPr lang="en-US" dirty="0"/>
              <a:t>Windows: </a:t>
            </a:r>
            <a:r>
              <a:rPr lang="en-US" dirty="0" err="1"/>
              <a:t>Ya</a:t>
            </a:r>
            <a:r>
              <a:rPr lang="en-US" dirty="0"/>
              <a:t>… just going to their website and install it… nothing special and I am so sorry. We all know Windows is boring.</a:t>
            </a:r>
          </a:p>
          <a:p>
            <a:pPr marL="0" indent="0">
              <a:buNone/>
            </a:pPr>
            <a:r>
              <a:rPr lang="en-US" dirty="0"/>
              <a:t>	 </a:t>
            </a:r>
            <a:r>
              <a:rPr lang="en-US" dirty="0">
                <a:hlinkClick r:id="rId2"/>
              </a:rPr>
              <a:t>https://git-scm.com/download/win</a:t>
            </a:r>
            <a:endParaRPr lang="en-US" dirty="0"/>
          </a:p>
          <a:p>
            <a:pPr marL="0" indent="0">
              <a:buNone/>
            </a:pPr>
            <a:endParaRPr lang="en-US" dirty="0"/>
          </a:p>
        </p:txBody>
      </p:sp>
    </p:spTree>
    <p:extLst>
      <p:ext uri="{BB962C8B-B14F-4D97-AF65-F5344CB8AC3E}">
        <p14:creationId xmlns:p14="http://schemas.microsoft.com/office/powerpoint/2010/main" val="2187657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6221C-FC80-49A0-8D6E-0F04D87BE40E}"/>
              </a:ext>
            </a:extLst>
          </p:cNvPr>
          <p:cNvSpPr>
            <a:spLocks noGrp="1"/>
          </p:cNvSpPr>
          <p:nvPr>
            <p:ph type="title"/>
          </p:nvPr>
        </p:nvSpPr>
        <p:spPr/>
        <p:txBody>
          <a:bodyPr/>
          <a:lstStyle/>
          <a:p>
            <a:r>
              <a:rPr lang="en-US" dirty="0"/>
              <a:t>First-Time Setup Git: Customize Git Environment</a:t>
            </a:r>
          </a:p>
        </p:txBody>
      </p:sp>
      <p:sp>
        <p:nvSpPr>
          <p:cNvPr id="3" name="Content Placeholder 2">
            <a:extLst>
              <a:ext uri="{FF2B5EF4-FFF2-40B4-BE49-F238E27FC236}">
                <a16:creationId xmlns:a16="http://schemas.microsoft.com/office/drawing/2014/main" id="{45C7FC0C-6A59-40C4-9D9C-79D58DE19BF1}"/>
              </a:ext>
            </a:extLst>
          </p:cNvPr>
          <p:cNvSpPr>
            <a:spLocks noGrp="1"/>
          </p:cNvSpPr>
          <p:nvPr>
            <p:ph idx="1"/>
          </p:nvPr>
        </p:nvSpPr>
        <p:spPr/>
        <p:txBody>
          <a:bodyPr/>
          <a:lstStyle/>
          <a:p>
            <a:r>
              <a:rPr lang="en-US" dirty="0"/>
              <a:t>These things should only require you to setup the first time after install and they could be change any time by simply running through the commands again.</a:t>
            </a:r>
          </a:p>
          <a:p>
            <a:endParaRPr lang="en-US" dirty="0"/>
          </a:p>
          <a:p>
            <a:endParaRPr lang="en-US" dirty="0"/>
          </a:p>
        </p:txBody>
      </p:sp>
    </p:spTree>
    <p:extLst>
      <p:ext uri="{BB962C8B-B14F-4D97-AF65-F5344CB8AC3E}">
        <p14:creationId xmlns:p14="http://schemas.microsoft.com/office/powerpoint/2010/main" val="2545073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A194E-2525-4277-B060-C1D1950234BB}"/>
              </a:ext>
            </a:extLst>
          </p:cNvPr>
          <p:cNvSpPr>
            <a:spLocks noGrp="1"/>
          </p:cNvSpPr>
          <p:nvPr>
            <p:ph type="title"/>
          </p:nvPr>
        </p:nvSpPr>
        <p:spPr/>
        <p:txBody>
          <a:bodyPr/>
          <a:lstStyle/>
          <a:p>
            <a:r>
              <a:rPr lang="en-US" dirty="0"/>
              <a:t>git config</a:t>
            </a:r>
          </a:p>
        </p:txBody>
      </p:sp>
      <p:sp>
        <p:nvSpPr>
          <p:cNvPr id="3" name="Content Placeholder 2">
            <a:extLst>
              <a:ext uri="{FF2B5EF4-FFF2-40B4-BE49-F238E27FC236}">
                <a16:creationId xmlns:a16="http://schemas.microsoft.com/office/drawing/2014/main" id="{6AD0021B-DC39-4DC5-8E43-A9C4975A79D8}"/>
              </a:ext>
            </a:extLst>
          </p:cNvPr>
          <p:cNvSpPr>
            <a:spLocks noGrp="1"/>
          </p:cNvSpPr>
          <p:nvPr>
            <p:ph idx="1"/>
          </p:nvPr>
        </p:nvSpPr>
        <p:spPr/>
        <p:txBody>
          <a:bodyPr>
            <a:normAutofit fontScale="85000" lnSpcReduction="10000"/>
          </a:bodyPr>
          <a:lstStyle/>
          <a:p>
            <a:r>
              <a:rPr lang="en-US" dirty="0"/>
              <a:t>It lets you set configuration variables that control all aspects of how Git looks and operates.</a:t>
            </a:r>
          </a:p>
          <a:p>
            <a:r>
              <a:rPr lang="en-US" dirty="0"/>
              <a:t>These variable can be stored in three different places:</a:t>
            </a:r>
          </a:p>
          <a:p>
            <a:pPr marL="514350" indent="-514350">
              <a:buAutoNum type="arabicParenR"/>
            </a:pPr>
            <a:r>
              <a:rPr lang="en-US" dirty="0"/>
              <a:t>/</a:t>
            </a:r>
            <a:r>
              <a:rPr lang="en-US" dirty="0" err="1"/>
              <a:t>etc</a:t>
            </a:r>
            <a:r>
              <a:rPr lang="en-US" dirty="0"/>
              <a:t>/</a:t>
            </a:r>
            <a:r>
              <a:rPr lang="en-US" dirty="0" err="1"/>
              <a:t>gitconfig</a:t>
            </a:r>
            <a:r>
              <a:rPr lang="en-US" dirty="0"/>
              <a:t> file: Contains values applied to every user on the system and all their repositories. If you pass the option --system to git config, it reads and write from this fil specifically. (Because this is a system configuration file, you will need administrative or superuser privilege to make changes to it)</a:t>
            </a:r>
          </a:p>
          <a:p>
            <a:pPr marL="514350" indent="-514350">
              <a:buAutoNum type="arabicParenR"/>
            </a:pPr>
            <a:r>
              <a:rPr lang="en-US" dirty="0"/>
              <a:t>~/.</a:t>
            </a:r>
            <a:r>
              <a:rPr lang="en-US" dirty="0" err="1"/>
              <a:t>gitconfig</a:t>
            </a:r>
            <a:r>
              <a:rPr lang="en-US" dirty="0"/>
              <a:t> or ~/.config/git/config file: Contains values specific to you, the user. You can make Git read and write to this file specifically by passing the --global option. This will affects all of the repositories you work with on your system.</a:t>
            </a:r>
          </a:p>
          <a:p>
            <a:pPr marL="514350" indent="-514350">
              <a:buAutoNum type="arabicParenR"/>
            </a:pPr>
            <a:r>
              <a:rPr lang="en-US" dirty="0"/>
              <a:t>config file in the Git directory (that is .git/config) of whatever repository you’re currently using Specific to that single repository. You can force Git to read from and write to this file with the --local option, but that is in fact the default option.</a:t>
            </a:r>
          </a:p>
          <a:p>
            <a:pPr marL="0" indent="0">
              <a:buNone/>
            </a:pPr>
            <a:r>
              <a:rPr lang="en-US" dirty="0"/>
              <a:t>Each level override values of the precious level. This mean that Local, Global, then System. Local have the upper hand just like when you code.</a:t>
            </a:r>
          </a:p>
        </p:txBody>
      </p:sp>
    </p:spTree>
    <p:extLst>
      <p:ext uri="{BB962C8B-B14F-4D97-AF65-F5344CB8AC3E}">
        <p14:creationId xmlns:p14="http://schemas.microsoft.com/office/powerpoint/2010/main" val="2052767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C7A3E-A834-4430-B112-B9E8AAB5F6E0}"/>
              </a:ext>
            </a:extLst>
          </p:cNvPr>
          <p:cNvSpPr>
            <a:spLocks noGrp="1"/>
          </p:cNvSpPr>
          <p:nvPr>
            <p:ph type="title"/>
          </p:nvPr>
        </p:nvSpPr>
        <p:spPr/>
        <p:txBody>
          <a:bodyPr/>
          <a:lstStyle/>
          <a:p>
            <a:r>
              <a:rPr lang="en-US" dirty="0"/>
              <a:t>Set up your identity:</a:t>
            </a:r>
          </a:p>
        </p:txBody>
      </p:sp>
      <p:sp>
        <p:nvSpPr>
          <p:cNvPr id="3" name="Content Placeholder 2">
            <a:extLst>
              <a:ext uri="{FF2B5EF4-FFF2-40B4-BE49-F238E27FC236}">
                <a16:creationId xmlns:a16="http://schemas.microsoft.com/office/drawing/2014/main" id="{EBC67486-3BE2-4F3F-BD91-05EDEF7C3622}"/>
              </a:ext>
            </a:extLst>
          </p:cNvPr>
          <p:cNvSpPr>
            <a:spLocks noGrp="1"/>
          </p:cNvSpPr>
          <p:nvPr>
            <p:ph idx="1"/>
          </p:nvPr>
        </p:nvSpPr>
        <p:spPr/>
        <p:txBody>
          <a:bodyPr>
            <a:normAutofit/>
          </a:bodyPr>
          <a:lstStyle/>
          <a:p>
            <a:r>
              <a:rPr lang="en-US" dirty="0"/>
              <a:t>The first thing you should do after install Git is to set your username and email address. You should set it because every time you use commit, it use this information too keep track of who is making changes.</a:t>
            </a:r>
          </a:p>
          <a:p>
            <a:endParaRPr lang="en-US" dirty="0"/>
          </a:p>
          <a:p>
            <a:pPr marL="0" indent="0">
              <a:buNone/>
            </a:pPr>
            <a:r>
              <a:rPr lang="en-US" dirty="0"/>
              <a:t>	$ git config --global user.name “USERNAME_HERE”</a:t>
            </a:r>
          </a:p>
          <a:p>
            <a:pPr marL="0" indent="0">
              <a:buNone/>
            </a:pPr>
            <a:r>
              <a:rPr lang="en-US" dirty="0"/>
              <a:t>	$ git config --global </a:t>
            </a:r>
            <a:r>
              <a:rPr lang="en-US" dirty="0" err="1"/>
              <a:t>user.email</a:t>
            </a:r>
            <a:r>
              <a:rPr lang="en-US" dirty="0"/>
              <a:t> “EMAIL_HERE”</a:t>
            </a:r>
          </a:p>
          <a:p>
            <a:pPr marL="0" indent="0">
              <a:buNone/>
            </a:pPr>
            <a:endParaRPr lang="en-US" dirty="0"/>
          </a:p>
          <a:p>
            <a:pPr marL="0" indent="0">
              <a:buNone/>
            </a:pPr>
            <a:r>
              <a:rPr lang="en-US" dirty="0"/>
              <a:t>You would only have to do it once if you pass as global option. You could override using local.</a:t>
            </a:r>
          </a:p>
        </p:txBody>
      </p:sp>
    </p:spTree>
    <p:extLst>
      <p:ext uri="{BB962C8B-B14F-4D97-AF65-F5344CB8AC3E}">
        <p14:creationId xmlns:p14="http://schemas.microsoft.com/office/powerpoint/2010/main" val="1043490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88FE8-3E88-44E5-AE76-B3355740F709}"/>
              </a:ext>
            </a:extLst>
          </p:cNvPr>
          <p:cNvSpPr>
            <a:spLocks noGrp="1"/>
          </p:cNvSpPr>
          <p:nvPr>
            <p:ph type="title"/>
          </p:nvPr>
        </p:nvSpPr>
        <p:spPr/>
        <p:txBody>
          <a:bodyPr/>
          <a:lstStyle/>
          <a:p>
            <a:r>
              <a:rPr lang="en-US" dirty="0"/>
              <a:t>What is “Version Control Tools”?</a:t>
            </a:r>
          </a:p>
        </p:txBody>
      </p:sp>
      <p:sp>
        <p:nvSpPr>
          <p:cNvPr id="3" name="Content Placeholder 2">
            <a:extLst>
              <a:ext uri="{FF2B5EF4-FFF2-40B4-BE49-F238E27FC236}">
                <a16:creationId xmlns:a16="http://schemas.microsoft.com/office/drawing/2014/main" id="{45C6E2DD-99DB-48BB-8783-7FF6FCEAA8B7}"/>
              </a:ext>
            </a:extLst>
          </p:cNvPr>
          <p:cNvSpPr>
            <a:spLocks noGrp="1"/>
          </p:cNvSpPr>
          <p:nvPr>
            <p:ph idx="1"/>
          </p:nvPr>
        </p:nvSpPr>
        <p:spPr/>
        <p:txBody>
          <a:bodyPr/>
          <a:lstStyle/>
          <a:p>
            <a:r>
              <a:rPr lang="en-US" dirty="0"/>
              <a:t>Version Control Tools are way to records changes to a file or set of files so that you could keep track of changes. It allows you to use the reverse engineering option to selected files back to precious state, keep track of changes for you to compare over time, see who last modified something that might causing you problem so that you could avoid killing the wrong person and more.</a:t>
            </a:r>
          </a:p>
          <a:p>
            <a:r>
              <a:rPr lang="en-US" dirty="0"/>
              <a:t>Short version: The excuse “My dog/cat deleted my homework” or “My dog/cat ate my computer” will no longer work. You could now try to be </a:t>
            </a:r>
            <a:r>
              <a:rPr lang="en-US" dirty="0">
                <a:hlinkClick r:id="rId2"/>
              </a:rPr>
              <a:t>this guy</a:t>
            </a:r>
            <a:r>
              <a:rPr lang="en-US" dirty="0"/>
              <a:t>. Think again if you are using Centralized or Distributed Version control Systems.</a:t>
            </a:r>
          </a:p>
        </p:txBody>
      </p:sp>
    </p:spTree>
    <p:extLst>
      <p:ext uri="{BB962C8B-B14F-4D97-AF65-F5344CB8AC3E}">
        <p14:creationId xmlns:p14="http://schemas.microsoft.com/office/powerpoint/2010/main" val="1658289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BEF5C-92B9-4AE6-8012-38E63EE23F6E}"/>
              </a:ext>
            </a:extLst>
          </p:cNvPr>
          <p:cNvSpPr>
            <a:spLocks noGrp="1"/>
          </p:cNvSpPr>
          <p:nvPr>
            <p:ph type="title"/>
          </p:nvPr>
        </p:nvSpPr>
        <p:spPr/>
        <p:txBody>
          <a:bodyPr/>
          <a:lstStyle/>
          <a:p>
            <a:r>
              <a:rPr lang="en-US" dirty="0"/>
              <a:t>Set up text editor:</a:t>
            </a:r>
          </a:p>
        </p:txBody>
      </p:sp>
      <p:sp>
        <p:nvSpPr>
          <p:cNvPr id="3" name="Content Placeholder 2">
            <a:extLst>
              <a:ext uri="{FF2B5EF4-FFF2-40B4-BE49-F238E27FC236}">
                <a16:creationId xmlns:a16="http://schemas.microsoft.com/office/drawing/2014/main" id="{9CC29ACD-2024-4AB6-8D80-86569C59A805}"/>
              </a:ext>
            </a:extLst>
          </p:cNvPr>
          <p:cNvSpPr>
            <a:spLocks noGrp="1"/>
          </p:cNvSpPr>
          <p:nvPr>
            <p:ph idx="1"/>
          </p:nvPr>
        </p:nvSpPr>
        <p:spPr/>
        <p:txBody>
          <a:bodyPr/>
          <a:lstStyle/>
          <a:p>
            <a:r>
              <a:rPr lang="en-US" dirty="0"/>
              <a:t>You can configure the default text editor for Git. If this was not set up, Git will automatically use your system’s default editor.</a:t>
            </a:r>
          </a:p>
          <a:p>
            <a:pPr marL="0" indent="0">
              <a:buNone/>
            </a:pPr>
            <a:r>
              <a:rPr lang="en-US" dirty="0"/>
              <a:t>	$ git config --global </a:t>
            </a:r>
            <a:r>
              <a:rPr lang="en-US" dirty="0" err="1"/>
              <a:t>core.editor</a:t>
            </a:r>
            <a:r>
              <a:rPr lang="en-US" dirty="0"/>
              <a:t> TEXT_EDITOR_NAME</a:t>
            </a:r>
          </a:p>
          <a:p>
            <a:pPr marL="0" indent="0">
              <a:buNone/>
            </a:pPr>
            <a:endParaRPr lang="en-US" dirty="0"/>
          </a:p>
          <a:p>
            <a:pPr marL="0" indent="0">
              <a:buNone/>
            </a:pPr>
            <a:r>
              <a:rPr lang="en-US" dirty="0"/>
              <a:t>For Windows System, you must specifically location path to its executable file.</a:t>
            </a:r>
          </a:p>
          <a:p>
            <a:pPr marL="0" indent="0">
              <a:buNone/>
            </a:pPr>
            <a:r>
              <a:rPr lang="en-US" dirty="0"/>
              <a:t>$ git config --global </a:t>
            </a:r>
            <a:r>
              <a:rPr lang="en-US" dirty="0" err="1"/>
              <a:t>core.editor</a:t>
            </a:r>
            <a:r>
              <a:rPr lang="en-US" dirty="0"/>
              <a:t> “C:/</a:t>
            </a:r>
            <a:r>
              <a:rPr lang="en-US" dirty="0" err="1"/>
              <a:t>ProgramFiles</a:t>
            </a:r>
            <a:r>
              <a:rPr lang="en-US" dirty="0"/>
              <a:t>/Notepad++/notepad++.exe”</a:t>
            </a:r>
          </a:p>
        </p:txBody>
      </p:sp>
    </p:spTree>
    <p:extLst>
      <p:ext uri="{BB962C8B-B14F-4D97-AF65-F5344CB8AC3E}">
        <p14:creationId xmlns:p14="http://schemas.microsoft.com/office/powerpoint/2010/main" val="3963688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9FDAE-E1B7-44D8-A882-090151C6EB22}"/>
              </a:ext>
            </a:extLst>
          </p:cNvPr>
          <p:cNvSpPr>
            <a:spLocks noGrp="1"/>
          </p:cNvSpPr>
          <p:nvPr>
            <p:ph type="title"/>
          </p:nvPr>
        </p:nvSpPr>
        <p:spPr/>
        <p:txBody>
          <a:bodyPr/>
          <a:lstStyle/>
          <a:p>
            <a:r>
              <a:rPr lang="en-US" dirty="0"/>
              <a:t>Check your setting:</a:t>
            </a:r>
          </a:p>
        </p:txBody>
      </p:sp>
      <p:sp>
        <p:nvSpPr>
          <p:cNvPr id="3" name="Content Placeholder 2">
            <a:extLst>
              <a:ext uri="{FF2B5EF4-FFF2-40B4-BE49-F238E27FC236}">
                <a16:creationId xmlns:a16="http://schemas.microsoft.com/office/drawing/2014/main" id="{7F11E4C9-DE27-4F7E-B48E-775F47D3A7EB}"/>
              </a:ext>
            </a:extLst>
          </p:cNvPr>
          <p:cNvSpPr>
            <a:spLocks noGrp="1"/>
          </p:cNvSpPr>
          <p:nvPr>
            <p:ph idx="1"/>
          </p:nvPr>
        </p:nvSpPr>
        <p:spPr/>
        <p:txBody>
          <a:bodyPr/>
          <a:lstStyle/>
          <a:p>
            <a:pPr marL="0" indent="0">
              <a:buNone/>
            </a:pPr>
            <a:r>
              <a:rPr lang="en-US" dirty="0"/>
              <a:t>	$ git config --list</a:t>
            </a:r>
          </a:p>
          <a:p>
            <a:pPr marL="0" indent="0">
              <a:buNone/>
            </a:pPr>
            <a:r>
              <a:rPr lang="en-US" dirty="0"/>
              <a:t>You may see keys more than once. This happen because there are same keys from different files for system, global, and local.</a:t>
            </a:r>
          </a:p>
          <a:p>
            <a:pPr marL="0" indent="0">
              <a:buNone/>
            </a:pPr>
            <a:endParaRPr lang="en-US" dirty="0"/>
          </a:p>
          <a:p>
            <a:pPr marL="0" indent="0">
              <a:buNone/>
            </a:pPr>
            <a:r>
              <a:rPr lang="en-US" dirty="0"/>
              <a:t>	$ git config ENTER_KEY_HERE</a:t>
            </a:r>
          </a:p>
          <a:p>
            <a:pPr marL="0" indent="0">
              <a:buNone/>
            </a:pPr>
            <a:r>
              <a:rPr lang="en-US" dirty="0"/>
              <a:t>You can also search for specific key.</a:t>
            </a:r>
          </a:p>
        </p:txBody>
      </p:sp>
    </p:spTree>
    <p:extLst>
      <p:ext uri="{BB962C8B-B14F-4D97-AF65-F5344CB8AC3E}">
        <p14:creationId xmlns:p14="http://schemas.microsoft.com/office/powerpoint/2010/main" val="7348855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BF013-0EF1-4DE8-A677-4FCC04FC955B}"/>
              </a:ext>
            </a:extLst>
          </p:cNvPr>
          <p:cNvSpPr>
            <a:spLocks noGrp="1"/>
          </p:cNvSpPr>
          <p:nvPr>
            <p:ph type="title"/>
          </p:nvPr>
        </p:nvSpPr>
        <p:spPr/>
        <p:txBody>
          <a:bodyPr/>
          <a:lstStyle/>
          <a:p>
            <a:r>
              <a:rPr lang="en-US" dirty="0"/>
              <a:t>Kid Help Line:</a:t>
            </a:r>
          </a:p>
        </p:txBody>
      </p:sp>
      <p:sp>
        <p:nvSpPr>
          <p:cNvPr id="3" name="Content Placeholder 2">
            <a:extLst>
              <a:ext uri="{FF2B5EF4-FFF2-40B4-BE49-F238E27FC236}">
                <a16:creationId xmlns:a16="http://schemas.microsoft.com/office/drawing/2014/main" id="{5F29ABCC-3BE6-4EB8-841F-858B2068A6ED}"/>
              </a:ext>
            </a:extLst>
          </p:cNvPr>
          <p:cNvSpPr>
            <a:spLocks noGrp="1"/>
          </p:cNvSpPr>
          <p:nvPr>
            <p:ph idx="1"/>
          </p:nvPr>
        </p:nvSpPr>
        <p:spPr/>
        <p:txBody>
          <a:bodyPr/>
          <a:lstStyle/>
          <a:p>
            <a:r>
              <a:rPr lang="en-US" dirty="0"/>
              <a:t>We will probably only use “-h” or “-help”. This will give you a quick guide on available options for Git command and format. For more help, use other options that I will not be discuss because I am a lazy person. Help yourself.</a:t>
            </a:r>
          </a:p>
        </p:txBody>
      </p:sp>
    </p:spTree>
    <p:extLst>
      <p:ext uri="{BB962C8B-B14F-4D97-AF65-F5344CB8AC3E}">
        <p14:creationId xmlns:p14="http://schemas.microsoft.com/office/powerpoint/2010/main" val="41346323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F2A43-B1BF-43E8-A0AB-A6BC65B718FE}"/>
              </a:ext>
            </a:extLst>
          </p:cNvPr>
          <p:cNvSpPr>
            <a:spLocks noGrp="1"/>
          </p:cNvSpPr>
          <p:nvPr>
            <p:ph type="title"/>
          </p:nvPr>
        </p:nvSpPr>
        <p:spPr/>
        <p:txBody>
          <a:bodyPr/>
          <a:lstStyle/>
          <a:p>
            <a:r>
              <a:rPr lang="en-US" dirty="0"/>
              <a:t>Summary on First Time Set Up Git: </a:t>
            </a:r>
          </a:p>
        </p:txBody>
      </p:sp>
      <p:sp>
        <p:nvSpPr>
          <p:cNvPr id="3" name="Content Placeholder 2">
            <a:extLst>
              <a:ext uri="{FF2B5EF4-FFF2-40B4-BE49-F238E27FC236}">
                <a16:creationId xmlns:a16="http://schemas.microsoft.com/office/drawing/2014/main" id="{C926993D-05C7-47E5-A93B-AA4F7C64AAAB}"/>
              </a:ext>
            </a:extLst>
          </p:cNvPr>
          <p:cNvSpPr>
            <a:spLocks noGrp="1"/>
          </p:cNvSpPr>
          <p:nvPr>
            <p:ph idx="1"/>
          </p:nvPr>
        </p:nvSpPr>
        <p:spPr/>
        <p:txBody>
          <a:bodyPr/>
          <a:lstStyle/>
          <a:p>
            <a:r>
              <a:rPr lang="en-US" dirty="0"/>
              <a:t>You should be able to know the basic of what is Vision Control Systems.</a:t>
            </a:r>
          </a:p>
          <a:p>
            <a:r>
              <a:rPr lang="en-US" dirty="0"/>
              <a:t>A working version of Git.</a:t>
            </a:r>
          </a:p>
          <a:p>
            <a:r>
              <a:rPr lang="en-US" dirty="0"/>
              <a:t>Set up your personal identity.</a:t>
            </a:r>
          </a:p>
          <a:p>
            <a:r>
              <a:rPr lang="en-US" dirty="0"/>
              <a:t>Able to access kid help line.</a:t>
            </a:r>
          </a:p>
        </p:txBody>
      </p:sp>
    </p:spTree>
    <p:extLst>
      <p:ext uri="{BB962C8B-B14F-4D97-AF65-F5344CB8AC3E}">
        <p14:creationId xmlns:p14="http://schemas.microsoft.com/office/powerpoint/2010/main" val="1466351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73739-69FC-4254-9A5D-68230DB7F45F}"/>
              </a:ext>
            </a:extLst>
          </p:cNvPr>
          <p:cNvSpPr>
            <a:spLocks noGrp="1"/>
          </p:cNvSpPr>
          <p:nvPr>
            <p:ph type="title"/>
          </p:nvPr>
        </p:nvSpPr>
        <p:spPr/>
        <p:txBody>
          <a:bodyPr>
            <a:normAutofit fontScale="90000"/>
          </a:bodyPr>
          <a:lstStyle/>
          <a:p>
            <a:r>
              <a:rPr lang="en-US" dirty="0"/>
              <a:t>Git Basic: After this you could basically perform most of the task you need to do.</a:t>
            </a:r>
          </a:p>
        </p:txBody>
      </p:sp>
      <p:sp>
        <p:nvSpPr>
          <p:cNvPr id="3" name="Content Placeholder 2">
            <a:extLst>
              <a:ext uri="{FF2B5EF4-FFF2-40B4-BE49-F238E27FC236}">
                <a16:creationId xmlns:a16="http://schemas.microsoft.com/office/drawing/2014/main" id="{F47AFDF3-6757-42F8-A0C0-8EC769F36A67}"/>
              </a:ext>
            </a:extLst>
          </p:cNvPr>
          <p:cNvSpPr>
            <a:spLocks noGrp="1"/>
          </p:cNvSpPr>
          <p:nvPr>
            <p:ph idx="1"/>
          </p:nvPr>
        </p:nvSpPr>
        <p:spPr/>
        <p:txBody>
          <a:bodyPr>
            <a:normAutofit/>
          </a:bodyPr>
          <a:lstStyle/>
          <a:p>
            <a:r>
              <a:rPr lang="en-US" dirty="0"/>
              <a:t>Repository = Directory but also Repository ≠ Directory. Same shit different pile but the only problem is one of them is on steroid.</a:t>
            </a:r>
          </a:p>
          <a:p>
            <a:r>
              <a:rPr lang="en-US" dirty="0"/>
              <a:t>A directory is also known as folder and it is use to help organize files the computer file system while repository is the same as directory but with extra ability of recording changes made within that folder by adding some kind of information and data recording layers to collect and keep a log of changes that had been make.</a:t>
            </a:r>
          </a:p>
          <a:p>
            <a:r>
              <a:rPr lang="en-US" dirty="0"/>
              <a:t>Under the directory/folder we are trying to record, there will be a sub-folder called “.git”. This folder have the same structure as any other folder but it was made with the job of recording changes and keep a history of parent folder.</a:t>
            </a:r>
          </a:p>
        </p:txBody>
      </p:sp>
    </p:spTree>
    <p:extLst>
      <p:ext uri="{BB962C8B-B14F-4D97-AF65-F5344CB8AC3E}">
        <p14:creationId xmlns:p14="http://schemas.microsoft.com/office/powerpoint/2010/main" val="25213912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BAE42-6A3A-4040-9B53-66C4BEBED0E0}"/>
              </a:ext>
            </a:extLst>
          </p:cNvPr>
          <p:cNvSpPr>
            <a:spLocks noGrp="1"/>
          </p:cNvSpPr>
          <p:nvPr>
            <p:ph type="title"/>
          </p:nvPr>
        </p:nvSpPr>
        <p:spPr/>
        <p:txBody>
          <a:bodyPr/>
          <a:lstStyle/>
          <a:p>
            <a:r>
              <a:rPr lang="en-US" dirty="0"/>
              <a:t>Two ways to make a Git Repository:</a:t>
            </a:r>
          </a:p>
        </p:txBody>
      </p:sp>
      <p:sp>
        <p:nvSpPr>
          <p:cNvPr id="3" name="Content Placeholder 2">
            <a:extLst>
              <a:ext uri="{FF2B5EF4-FFF2-40B4-BE49-F238E27FC236}">
                <a16:creationId xmlns:a16="http://schemas.microsoft.com/office/drawing/2014/main" id="{F7D4C860-7226-41EE-9EFA-CC278444B67D}"/>
              </a:ext>
            </a:extLst>
          </p:cNvPr>
          <p:cNvSpPr>
            <a:spLocks noGrp="1"/>
          </p:cNvSpPr>
          <p:nvPr>
            <p:ph idx="1"/>
          </p:nvPr>
        </p:nvSpPr>
        <p:spPr/>
        <p:txBody>
          <a:bodyPr/>
          <a:lstStyle/>
          <a:p>
            <a:pPr marL="514350" indent="-514350">
              <a:buAutoNum type="arabicParenR"/>
            </a:pPr>
            <a:r>
              <a:rPr lang="en-US" dirty="0"/>
              <a:t>Take a local directory that is not under version control and turn it into repository by add in “.git” file to record changes, this process is called “Initializing”.</a:t>
            </a:r>
          </a:p>
          <a:p>
            <a:pPr marL="514350" indent="-514350">
              <a:buAutoNum type="arabicParenR"/>
            </a:pPr>
            <a:r>
              <a:rPr lang="en-US" dirty="0"/>
              <a:t>Clone an existing Git repository.</a:t>
            </a:r>
          </a:p>
        </p:txBody>
      </p:sp>
    </p:spTree>
    <p:extLst>
      <p:ext uri="{BB962C8B-B14F-4D97-AF65-F5344CB8AC3E}">
        <p14:creationId xmlns:p14="http://schemas.microsoft.com/office/powerpoint/2010/main" val="33715447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038D7-4980-47C2-B90F-9691B90EB841}"/>
              </a:ext>
            </a:extLst>
          </p:cNvPr>
          <p:cNvSpPr>
            <a:spLocks noGrp="1"/>
          </p:cNvSpPr>
          <p:nvPr>
            <p:ph type="title"/>
          </p:nvPr>
        </p:nvSpPr>
        <p:spPr/>
        <p:txBody>
          <a:bodyPr/>
          <a:lstStyle/>
          <a:p>
            <a:r>
              <a:rPr lang="en-US" dirty="0"/>
              <a:t>Initializing a Repository in an Existing Directory:</a:t>
            </a:r>
          </a:p>
        </p:txBody>
      </p:sp>
      <p:sp>
        <p:nvSpPr>
          <p:cNvPr id="3" name="Content Placeholder 2">
            <a:extLst>
              <a:ext uri="{FF2B5EF4-FFF2-40B4-BE49-F238E27FC236}">
                <a16:creationId xmlns:a16="http://schemas.microsoft.com/office/drawing/2014/main" id="{4A36B11F-9882-4FAE-93F3-F0E7C9464089}"/>
              </a:ext>
            </a:extLst>
          </p:cNvPr>
          <p:cNvSpPr>
            <a:spLocks noGrp="1"/>
          </p:cNvSpPr>
          <p:nvPr>
            <p:ph idx="1"/>
          </p:nvPr>
        </p:nvSpPr>
        <p:spPr/>
        <p:txBody>
          <a:bodyPr/>
          <a:lstStyle/>
          <a:p>
            <a:pPr marL="514350" indent="-514350">
              <a:buAutoNum type="arabicParenR"/>
            </a:pPr>
            <a:r>
              <a:rPr lang="en-US" dirty="0"/>
              <a:t>Locate the folder path using the command-line interpreter.</a:t>
            </a:r>
          </a:p>
          <a:p>
            <a:pPr marL="514350" indent="-514350">
              <a:buAutoNum type="arabicParenR"/>
            </a:pPr>
            <a:r>
              <a:rPr lang="en-US" dirty="0"/>
              <a:t>Type the next command: “$ git </a:t>
            </a:r>
            <a:r>
              <a:rPr lang="en-US" dirty="0" err="1"/>
              <a:t>init</a:t>
            </a:r>
            <a:r>
              <a:rPr lang="en-US" dirty="0"/>
              <a:t>”.</a:t>
            </a:r>
          </a:p>
          <a:p>
            <a:pPr marL="0" indent="0">
              <a:buNone/>
            </a:pPr>
            <a:r>
              <a:rPr lang="en-US" dirty="0"/>
              <a:t>This “</a:t>
            </a:r>
            <a:r>
              <a:rPr lang="en-US" dirty="0" err="1"/>
              <a:t>init</a:t>
            </a:r>
            <a:r>
              <a:rPr lang="en-US" dirty="0"/>
              <a:t>” command will creates a new subdirectory name “.git” that contains all of the files that are necessary to record the history of the chosen directory, this also refer as “repository skeleton”.</a:t>
            </a:r>
          </a:p>
        </p:txBody>
      </p:sp>
    </p:spTree>
    <p:extLst>
      <p:ext uri="{BB962C8B-B14F-4D97-AF65-F5344CB8AC3E}">
        <p14:creationId xmlns:p14="http://schemas.microsoft.com/office/powerpoint/2010/main" val="5563215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97324-EDA3-4E1D-84EF-AFD6E228DEE5}"/>
              </a:ext>
            </a:extLst>
          </p:cNvPr>
          <p:cNvSpPr>
            <a:spLocks noGrp="1"/>
          </p:cNvSpPr>
          <p:nvPr>
            <p:ph type="title"/>
          </p:nvPr>
        </p:nvSpPr>
        <p:spPr/>
        <p:txBody>
          <a:bodyPr/>
          <a:lstStyle/>
          <a:p>
            <a:r>
              <a:rPr lang="en-US" dirty="0"/>
              <a:t>Cloning an Existing Repository:</a:t>
            </a:r>
          </a:p>
        </p:txBody>
      </p:sp>
      <p:sp>
        <p:nvSpPr>
          <p:cNvPr id="3" name="Content Placeholder 2">
            <a:extLst>
              <a:ext uri="{FF2B5EF4-FFF2-40B4-BE49-F238E27FC236}">
                <a16:creationId xmlns:a16="http://schemas.microsoft.com/office/drawing/2014/main" id="{C76D3D93-C6E8-4765-A150-51CB496DEC66}"/>
              </a:ext>
            </a:extLst>
          </p:cNvPr>
          <p:cNvSpPr>
            <a:spLocks noGrp="1"/>
          </p:cNvSpPr>
          <p:nvPr>
            <p:ph idx="1"/>
          </p:nvPr>
        </p:nvSpPr>
        <p:spPr/>
        <p:txBody>
          <a:bodyPr/>
          <a:lstStyle/>
          <a:p>
            <a:pPr marL="514350" indent="-514350">
              <a:buAutoNum type="arabicParenR"/>
            </a:pPr>
            <a:r>
              <a:rPr lang="en-US" dirty="0"/>
              <a:t>Find the URL of the repository you are trying to clone.</a:t>
            </a:r>
          </a:p>
          <a:p>
            <a:pPr marL="514350" indent="-514350">
              <a:buAutoNum type="arabicParenR"/>
            </a:pPr>
            <a:r>
              <a:rPr lang="en-US" dirty="0"/>
              <a:t>Type the next command: $ git clone URL_HERE</a:t>
            </a:r>
          </a:p>
          <a:p>
            <a:pPr marL="0" indent="0">
              <a:buNone/>
            </a:pPr>
            <a:r>
              <a:rPr lang="en-US" dirty="0"/>
              <a:t>When you clone a repository, there is already a “.git” sub-folder in it.</a:t>
            </a:r>
          </a:p>
        </p:txBody>
      </p:sp>
    </p:spTree>
    <p:extLst>
      <p:ext uri="{BB962C8B-B14F-4D97-AF65-F5344CB8AC3E}">
        <p14:creationId xmlns:p14="http://schemas.microsoft.com/office/powerpoint/2010/main" val="40103866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42B9D-76B4-46C3-BB94-5954128616B1}"/>
              </a:ext>
            </a:extLst>
          </p:cNvPr>
          <p:cNvSpPr>
            <a:spLocks noGrp="1"/>
          </p:cNvSpPr>
          <p:nvPr>
            <p:ph type="title"/>
          </p:nvPr>
        </p:nvSpPr>
        <p:spPr/>
        <p:txBody>
          <a:bodyPr/>
          <a:lstStyle/>
          <a:p>
            <a:r>
              <a:rPr lang="en-US" dirty="0"/>
              <a:t>Recording Changes in the Repository:</a:t>
            </a:r>
          </a:p>
        </p:txBody>
      </p:sp>
      <p:sp>
        <p:nvSpPr>
          <p:cNvPr id="3" name="Content Placeholder 2">
            <a:extLst>
              <a:ext uri="{FF2B5EF4-FFF2-40B4-BE49-F238E27FC236}">
                <a16:creationId xmlns:a16="http://schemas.microsoft.com/office/drawing/2014/main" id="{39C56C56-CA75-416C-A5CC-EE3C871398F0}"/>
              </a:ext>
            </a:extLst>
          </p:cNvPr>
          <p:cNvSpPr>
            <a:spLocks noGrp="1"/>
          </p:cNvSpPr>
          <p:nvPr>
            <p:ph idx="1"/>
          </p:nvPr>
        </p:nvSpPr>
        <p:spPr/>
        <p:txBody>
          <a:bodyPr/>
          <a:lstStyle/>
          <a:p>
            <a:r>
              <a:rPr lang="en-US" dirty="0"/>
              <a:t>Files in working directory can be in one of two states: tracked or untracked.</a:t>
            </a:r>
          </a:p>
          <a:p>
            <a:r>
              <a:rPr lang="en-US" dirty="0"/>
              <a:t>Tracked files are files that were in the last commit/snapshot and they can be files that unmodified, modified, or staged.</a:t>
            </a:r>
          </a:p>
          <a:p>
            <a:r>
              <a:rPr lang="en-US" dirty="0"/>
              <a:t>Untracked files are files that were delete or new files you’ve just created.</a:t>
            </a:r>
          </a:p>
          <a:p>
            <a:r>
              <a:rPr lang="en-US" dirty="0"/>
              <a:t>Basically, tracked files are files that Git recognize and have a record of while untracked files are new files or those that you’ve removed which mean Git no longer track them.</a:t>
            </a:r>
          </a:p>
        </p:txBody>
      </p:sp>
    </p:spTree>
    <p:extLst>
      <p:ext uri="{BB962C8B-B14F-4D97-AF65-F5344CB8AC3E}">
        <p14:creationId xmlns:p14="http://schemas.microsoft.com/office/powerpoint/2010/main" val="8957341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4" name="Straight Connector 73">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5"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Isosceles Triangle 76">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Isosceles Triangle 81">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84" name="Rectangle 83">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Káº¿t quáº£ hÃ¬nh áº£nh cho Recording Changes to the Repository">
            <a:extLst>
              <a:ext uri="{FF2B5EF4-FFF2-40B4-BE49-F238E27FC236}">
                <a16:creationId xmlns:a16="http://schemas.microsoft.com/office/drawing/2014/main" id="{578D6EF7-C220-4595-AD75-4C159AE2F1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309" y="1376802"/>
            <a:ext cx="9941259" cy="4100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2671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F45F7-5A8F-4107-9387-997F792EF62F}"/>
              </a:ext>
            </a:extLst>
          </p:cNvPr>
          <p:cNvSpPr>
            <a:spLocks noGrp="1"/>
          </p:cNvSpPr>
          <p:nvPr>
            <p:ph type="title"/>
          </p:nvPr>
        </p:nvSpPr>
        <p:spPr/>
        <p:txBody>
          <a:bodyPr/>
          <a:lstStyle/>
          <a:p>
            <a:r>
              <a:rPr lang="en-US" dirty="0"/>
              <a:t>3 types of VCS:</a:t>
            </a:r>
          </a:p>
        </p:txBody>
      </p:sp>
      <p:sp>
        <p:nvSpPr>
          <p:cNvPr id="3" name="Content Placeholder 2">
            <a:extLst>
              <a:ext uri="{FF2B5EF4-FFF2-40B4-BE49-F238E27FC236}">
                <a16:creationId xmlns:a16="http://schemas.microsoft.com/office/drawing/2014/main" id="{534397CB-14CB-481F-B241-B067A9DFDA17}"/>
              </a:ext>
            </a:extLst>
          </p:cNvPr>
          <p:cNvSpPr>
            <a:spLocks noGrp="1"/>
          </p:cNvSpPr>
          <p:nvPr>
            <p:ph idx="1"/>
          </p:nvPr>
        </p:nvSpPr>
        <p:spPr/>
        <p:txBody>
          <a:bodyPr/>
          <a:lstStyle/>
          <a:p>
            <a:r>
              <a:rPr lang="en-US" dirty="0"/>
              <a:t>Local Version Control System.</a:t>
            </a:r>
          </a:p>
          <a:p>
            <a:r>
              <a:rPr lang="en-US" dirty="0"/>
              <a:t>Centralized Version Control System.</a:t>
            </a:r>
          </a:p>
          <a:p>
            <a:r>
              <a:rPr lang="en-US" dirty="0"/>
              <a:t>Distributed Version Control System.</a:t>
            </a:r>
          </a:p>
        </p:txBody>
      </p:sp>
    </p:spTree>
    <p:extLst>
      <p:ext uri="{BB962C8B-B14F-4D97-AF65-F5344CB8AC3E}">
        <p14:creationId xmlns:p14="http://schemas.microsoft.com/office/powerpoint/2010/main" val="1731818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1C837-FA4C-40BD-8535-86831D960EDF}"/>
              </a:ext>
            </a:extLst>
          </p:cNvPr>
          <p:cNvSpPr>
            <a:spLocks noGrp="1"/>
          </p:cNvSpPr>
          <p:nvPr>
            <p:ph type="title"/>
          </p:nvPr>
        </p:nvSpPr>
        <p:spPr/>
        <p:txBody>
          <a:bodyPr/>
          <a:lstStyle/>
          <a:p>
            <a:r>
              <a:rPr lang="en-US" dirty="0"/>
              <a:t>Checking status of your files:</a:t>
            </a:r>
          </a:p>
        </p:txBody>
      </p:sp>
      <p:sp>
        <p:nvSpPr>
          <p:cNvPr id="3" name="Content Placeholder 2">
            <a:extLst>
              <a:ext uri="{FF2B5EF4-FFF2-40B4-BE49-F238E27FC236}">
                <a16:creationId xmlns:a16="http://schemas.microsoft.com/office/drawing/2014/main" id="{E5EA670F-AB68-43E6-AF4E-9D7B557AE1EB}"/>
              </a:ext>
            </a:extLst>
          </p:cNvPr>
          <p:cNvSpPr>
            <a:spLocks noGrp="1"/>
          </p:cNvSpPr>
          <p:nvPr>
            <p:ph idx="1"/>
          </p:nvPr>
        </p:nvSpPr>
        <p:spPr/>
        <p:txBody>
          <a:bodyPr/>
          <a:lstStyle/>
          <a:p>
            <a:r>
              <a:rPr lang="en-US" dirty="0"/>
              <a:t>Status: The current state of someone or something. In this case, we are refer to the files in our repository.</a:t>
            </a:r>
          </a:p>
          <a:p>
            <a:r>
              <a:rPr lang="en-US" dirty="0"/>
              <a:t>You could check the status of your files using the command:</a:t>
            </a:r>
          </a:p>
          <a:p>
            <a:pPr marL="0" indent="0">
              <a:buNone/>
            </a:pPr>
            <a:r>
              <a:rPr lang="en-US" dirty="0"/>
              <a:t>	$ git status</a:t>
            </a:r>
          </a:p>
          <a:p>
            <a:pPr marL="0" indent="0">
              <a:buNone/>
            </a:pPr>
            <a:r>
              <a:rPr lang="en-US" dirty="0"/>
              <a:t>This will shows you all the tracked and untracked files. Files that occur in red are new untracked or changed files. If you add it into staging area, it will turn green and that means those files are ready to commit and save change.</a:t>
            </a:r>
          </a:p>
        </p:txBody>
      </p:sp>
    </p:spTree>
    <p:extLst>
      <p:ext uri="{BB962C8B-B14F-4D97-AF65-F5344CB8AC3E}">
        <p14:creationId xmlns:p14="http://schemas.microsoft.com/office/powerpoint/2010/main" val="12302893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D0B07-1196-48A0-A4F3-444CBA633934}"/>
              </a:ext>
            </a:extLst>
          </p:cNvPr>
          <p:cNvSpPr>
            <a:spLocks noGrp="1"/>
          </p:cNvSpPr>
          <p:nvPr>
            <p:ph type="title"/>
          </p:nvPr>
        </p:nvSpPr>
        <p:spPr/>
        <p:txBody>
          <a:bodyPr/>
          <a:lstStyle/>
          <a:p>
            <a:r>
              <a:rPr lang="en-US" dirty="0"/>
              <a:t>Short Status:</a:t>
            </a:r>
          </a:p>
        </p:txBody>
      </p:sp>
      <p:sp>
        <p:nvSpPr>
          <p:cNvPr id="3" name="Content Placeholder 2">
            <a:extLst>
              <a:ext uri="{FF2B5EF4-FFF2-40B4-BE49-F238E27FC236}">
                <a16:creationId xmlns:a16="http://schemas.microsoft.com/office/drawing/2014/main" id="{3D5BD3DA-311B-4195-9BA9-555AF2CE46AA}"/>
              </a:ext>
            </a:extLst>
          </p:cNvPr>
          <p:cNvSpPr>
            <a:spLocks noGrp="1"/>
          </p:cNvSpPr>
          <p:nvPr>
            <p:ph idx="1"/>
          </p:nvPr>
        </p:nvSpPr>
        <p:spPr/>
        <p:txBody>
          <a:bodyPr>
            <a:normAutofit/>
          </a:bodyPr>
          <a:lstStyle/>
          <a:p>
            <a:r>
              <a:rPr lang="en-US" dirty="0"/>
              <a:t>By adding “-s” or “--short” prefix, you get far more simplified output.</a:t>
            </a:r>
          </a:p>
          <a:p>
            <a:pPr marL="0" indent="0">
              <a:buNone/>
            </a:pPr>
            <a:r>
              <a:rPr lang="en-US" dirty="0"/>
              <a:t>	$ git status –s</a:t>
            </a:r>
          </a:p>
          <a:p>
            <a:pPr marL="0" indent="0">
              <a:buNone/>
            </a:pPr>
            <a:r>
              <a:rPr lang="en-US" dirty="0"/>
              <a:t>		or</a:t>
            </a:r>
          </a:p>
          <a:p>
            <a:pPr marL="0" indent="0">
              <a:buNone/>
            </a:pPr>
            <a:r>
              <a:rPr lang="en-US" dirty="0"/>
              <a:t>	$ git status --short</a:t>
            </a:r>
          </a:p>
          <a:p>
            <a:pPr marL="0" indent="0">
              <a:buNone/>
            </a:pPr>
            <a:r>
              <a:rPr lang="en-US" dirty="0"/>
              <a:t>Output:</a:t>
            </a:r>
          </a:p>
          <a:p>
            <a:pPr marL="0" indent="0">
              <a:buNone/>
            </a:pPr>
            <a:r>
              <a:rPr lang="en-US" dirty="0"/>
              <a:t>?? -&gt; New files that are not tracked.</a:t>
            </a:r>
          </a:p>
          <a:p>
            <a:pPr marL="0" indent="0">
              <a:buNone/>
            </a:pPr>
            <a:r>
              <a:rPr lang="en-US" dirty="0"/>
              <a:t>A  -&gt; New files that have been added to the staging area. (New tracked)</a:t>
            </a:r>
          </a:p>
          <a:p>
            <a:pPr marL="0" indent="0">
              <a:buNone/>
            </a:pPr>
            <a:r>
              <a:rPr lang="en-US" dirty="0"/>
              <a:t>M  -&gt; Modified files. (Files that have new changes)</a:t>
            </a:r>
          </a:p>
          <a:p>
            <a:pPr marL="0" indent="0">
              <a:buNone/>
            </a:pPr>
            <a:r>
              <a:rPr lang="en-US" dirty="0"/>
              <a:t>MM -&gt; Modified and staged but then modified again.</a:t>
            </a:r>
          </a:p>
        </p:txBody>
      </p:sp>
    </p:spTree>
    <p:extLst>
      <p:ext uri="{BB962C8B-B14F-4D97-AF65-F5344CB8AC3E}">
        <p14:creationId xmlns:p14="http://schemas.microsoft.com/office/powerpoint/2010/main" val="21128271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53CBD-43DB-46D3-B149-0FB70F15E12B}"/>
              </a:ext>
            </a:extLst>
          </p:cNvPr>
          <p:cNvSpPr>
            <a:spLocks noGrp="1"/>
          </p:cNvSpPr>
          <p:nvPr>
            <p:ph type="title"/>
          </p:nvPr>
        </p:nvSpPr>
        <p:spPr/>
        <p:txBody>
          <a:bodyPr/>
          <a:lstStyle/>
          <a:p>
            <a:r>
              <a:rPr lang="en-US" dirty="0"/>
              <a:t>Ignoring Files:</a:t>
            </a:r>
          </a:p>
        </p:txBody>
      </p:sp>
      <p:sp>
        <p:nvSpPr>
          <p:cNvPr id="3" name="Content Placeholder 2">
            <a:extLst>
              <a:ext uri="{FF2B5EF4-FFF2-40B4-BE49-F238E27FC236}">
                <a16:creationId xmlns:a16="http://schemas.microsoft.com/office/drawing/2014/main" id="{742D233E-E6D9-432F-BA0A-F02166083216}"/>
              </a:ext>
            </a:extLst>
          </p:cNvPr>
          <p:cNvSpPr>
            <a:spLocks noGrp="1"/>
          </p:cNvSpPr>
          <p:nvPr>
            <p:ph idx="1"/>
          </p:nvPr>
        </p:nvSpPr>
        <p:spPr/>
        <p:txBody>
          <a:bodyPr/>
          <a:lstStyle/>
          <a:p>
            <a:r>
              <a:rPr lang="en-US" dirty="0"/>
              <a:t>If there are files you don’t want Git to keep track or show you that file is untracked, you could create a list of things you want Git to ignore. The file Git read to know what items you want to ignore is called “.</a:t>
            </a:r>
            <a:r>
              <a:rPr lang="en-US" dirty="0" err="1"/>
              <a:t>gitignore</a:t>
            </a:r>
            <a:r>
              <a:rPr lang="en-US" dirty="0"/>
              <a:t>”. Create a file and name it “.</a:t>
            </a:r>
            <a:r>
              <a:rPr lang="en-US" dirty="0" err="1"/>
              <a:t>gitignore</a:t>
            </a:r>
            <a:r>
              <a:rPr lang="en-US" dirty="0"/>
              <a:t>”.</a:t>
            </a:r>
          </a:p>
          <a:p>
            <a:pPr marL="0" indent="0">
              <a:buNone/>
            </a:pPr>
            <a:r>
              <a:rPr lang="en-US" dirty="0"/>
              <a:t>	$ cat .</a:t>
            </a:r>
            <a:r>
              <a:rPr lang="en-US" dirty="0" err="1"/>
              <a:t>gitignore</a:t>
            </a:r>
            <a:endParaRPr lang="en-US" dirty="0"/>
          </a:p>
        </p:txBody>
      </p:sp>
    </p:spTree>
    <p:extLst>
      <p:ext uri="{BB962C8B-B14F-4D97-AF65-F5344CB8AC3E}">
        <p14:creationId xmlns:p14="http://schemas.microsoft.com/office/powerpoint/2010/main" val="17023130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11774-CFD1-4814-B0C4-BACCAB94FEFF}"/>
              </a:ext>
            </a:extLst>
          </p:cNvPr>
          <p:cNvSpPr>
            <a:spLocks noGrp="1"/>
          </p:cNvSpPr>
          <p:nvPr>
            <p:ph type="title"/>
          </p:nvPr>
        </p:nvSpPr>
        <p:spPr/>
        <p:txBody>
          <a:bodyPr/>
          <a:lstStyle/>
          <a:p>
            <a:r>
              <a:rPr lang="en-US" dirty="0"/>
              <a:t>Rules in the .</a:t>
            </a:r>
            <a:r>
              <a:rPr lang="en-US" dirty="0" err="1"/>
              <a:t>gitignore</a:t>
            </a:r>
            <a:r>
              <a:rPr lang="en-US" dirty="0"/>
              <a:t> File:</a:t>
            </a:r>
          </a:p>
        </p:txBody>
      </p:sp>
      <p:sp>
        <p:nvSpPr>
          <p:cNvPr id="3" name="Content Placeholder 2">
            <a:extLst>
              <a:ext uri="{FF2B5EF4-FFF2-40B4-BE49-F238E27FC236}">
                <a16:creationId xmlns:a16="http://schemas.microsoft.com/office/drawing/2014/main" id="{906831C9-1E2F-42CD-BD96-7329AE960A42}"/>
              </a:ext>
            </a:extLst>
          </p:cNvPr>
          <p:cNvSpPr>
            <a:spLocks noGrp="1"/>
          </p:cNvSpPr>
          <p:nvPr>
            <p:ph idx="1"/>
          </p:nvPr>
        </p:nvSpPr>
        <p:spPr/>
        <p:txBody>
          <a:bodyPr/>
          <a:lstStyle/>
          <a:p>
            <a:r>
              <a:rPr lang="en-US" dirty="0"/>
              <a:t>Blank line or like start with # are ignored.</a:t>
            </a:r>
          </a:p>
          <a:p>
            <a:r>
              <a:rPr lang="en-US" dirty="0"/>
              <a:t>You can use glob patterns and it will be applied recursively/repeatedly throughout the entire working tree.</a:t>
            </a:r>
          </a:p>
          <a:p>
            <a:r>
              <a:rPr lang="en-US" dirty="0"/>
              <a:t>Start patterns with a forward slash “/” to avoid recursive.</a:t>
            </a:r>
          </a:p>
          <a:p>
            <a:r>
              <a:rPr lang="en-US" dirty="0"/>
              <a:t>End patterns with a forward slash “/” to specify a directory.</a:t>
            </a:r>
          </a:p>
          <a:p>
            <a:r>
              <a:rPr lang="en-US" dirty="0"/>
              <a:t>Negate a pattern by starting it with an exclamation point “!”. (Comment it out is also work)</a:t>
            </a:r>
          </a:p>
          <a:p>
            <a:pPr marL="0" indent="0">
              <a:buNone/>
            </a:pPr>
            <a:r>
              <a:rPr lang="en-US" dirty="0"/>
              <a:t>It is possible to have additional .</a:t>
            </a:r>
            <a:r>
              <a:rPr lang="en-US" dirty="0" err="1"/>
              <a:t>gitignore</a:t>
            </a:r>
            <a:r>
              <a:rPr lang="en-US" dirty="0"/>
              <a:t> file in subdirectories.</a:t>
            </a:r>
          </a:p>
        </p:txBody>
      </p:sp>
    </p:spTree>
    <p:extLst>
      <p:ext uri="{BB962C8B-B14F-4D97-AF65-F5344CB8AC3E}">
        <p14:creationId xmlns:p14="http://schemas.microsoft.com/office/powerpoint/2010/main" val="40412496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BA3CE-F68E-4AE0-BE82-A0035D2714D4}"/>
              </a:ext>
            </a:extLst>
          </p:cNvPr>
          <p:cNvSpPr>
            <a:spLocks noGrp="1"/>
          </p:cNvSpPr>
          <p:nvPr>
            <p:ph type="title"/>
          </p:nvPr>
        </p:nvSpPr>
        <p:spPr/>
        <p:txBody>
          <a:bodyPr/>
          <a:lstStyle/>
          <a:p>
            <a:r>
              <a:rPr lang="en-US" dirty="0"/>
              <a:t>Write in .</a:t>
            </a:r>
            <a:r>
              <a:rPr lang="en-US" dirty="0" err="1"/>
              <a:t>gitignore</a:t>
            </a:r>
            <a:r>
              <a:rPr lang="en-US" dirty="0"/>
              <a:t> file sample: https://github.com/github/gitignore</a:t>
            </a:r>
          </a:p>
        </p:txBody>
      </p:sp>
      <p:sp>
        <p:nvSpPr>
          <p:cNvPr id="3" name="Content Placeholder 2">
            <a:extLst>
              <a:ext uri="{FF2B5EF4-FFF2-40B4-BE49-F238E27FC236}">
                <a16:creationId xmlns:a16="http://schemas.microsoft.com/office/drawing/2014/main" id="{FD04F18F-6322-4357-9185-1A6D949979E4}"/>
              </a:ext>
            </a:extLst>
          </p:cNvPr>
          <p:cNvSpPr>
            <a:spLocks noGrp="1"/>
          </p:cNvSpPr>
          <p:nvPr>
            <p:ph idx="1"/>
          </p:nvPr>
        </p:nvSpPr>
        <p:spPr/>
        <p:txBody>
          <a:bodyPr>
            <a:normAutofit fontScale="85000" lnSpcReduction="20000"/>
          </a:bodyPr>
          <a:lstStyle/>
          <a:p>
            <a:pPr marL="0" indent="0">
              <a:buNone/>
            </a:pPr>
            <a:r>
              <a:rPr lang="en-US" dirty="0"/>
              <a:t># ignore all .a files</a:t>
            </a:r>
          </a:p>
          <a:p>
            <a:pPr marL="0" indent="0">
              <a:buNone/>
            </a:pPr>
            <a:r>
              <a:rPr lang="en-US" dirty="0"/>
              <a:t>*.a</a:t>
            </a:r>
          </a:p>
          <a:p>
            <a:pPr marL="0" indent="0">
              <a:buNone/>
            </a:pPr>
            <a:r>
              <a:rPr lang="en-US" dirty="0"/>
              <a:t># but do track </a:t>
            </a:r>
            <a:r>
              <a:rPr lang="en-US" dirty="0" err="1"/>
              <a:t>lib.a</a:t>
            </a:r>
            <a:r>
              <a:rPr lang="en-US" dirty="0"/>
              <a:t>, even though you're ignoring .a files above</a:t>
            </a:r>
          </a:p>
          <a:p>
            <a:pPr marL="0" indent="0">
              <a:buNone/>
            </a:pPr>
            <a:r>
              <a:rPr lang="en-US" dirty="0"/>
              <a:t>!</a:t>
            </a:r>
            <a:r>
              <a:rPr lang="en-US" dirty="0" err="1"/>
              <a:t>lib.a</a:t>
            </a:r>
            <a:endParaRPr lang="en-US" dirty="0"/>
          </a:p>
          <a:p>
            <a:pPr marL="0" indent="0">
              <a:buNone/>
            </a:pPr>
            <a:r>
              <a:rPr lang="en-US" dirty="0"/>
              <a:t># only ignore the TODO file in the current directory, not subdir/TODO</a:t>
            </a:r>
          </a:p>
          <a:p>
            <a:pPr marL="0" indent="0">
              <a:buNone/>
            </a:pPr>
            <a:r>
              <a:rPr lang="en-US" dirty="0"/>
              <a:t>/TODO</a:t>
            </a:r>
          </a:p>
          <a:p>
            <a:pPr marL="0" indent="0">
              <a:buNone/>
            </a:pPr>
            <a:r>
              <a:rPr lang="en-US" dirty="0"/>
              <a:t># ignore all files in the build/ directory</a:t>
            </a:r>
          </a:p>
          <a:p>
            <a:pPr marL="0" indent="0">
              <a:buNone/>
            </a:pPr>
            <a:r>
              <a:rPr lang="en-US" dirty="0"/>
              <a:t>build/</a:t>
            </a:r>
          </a:p>
          <a:p>
            <a:pPr marL="0" indent="0">
              <a:buNone/>
            </a:pPr>
            <a:r>
              <a:rPr lang="en-US" dirty="0"/>
              <a:t># ignore doc/notes.txt, but not doc/server/arch.txt</a:t>
            </a:r>
          </a:p>
          <a:p>
            <a:pPr marL="0" indent="0">
              <a:buNone/>
            </a:pPr>
            <a:r>
              <a:rPr lang="en-US" dirty="0"/>
              <a:t>doc/*.txt</a:t>
            </a:r>
          </a:p>
          <a:p>
            <a:pPr marL="0" indent="0">
              <a:buNone/>
            </a:pPr>
            <a:r>
              <a:rPr lang="en-US" dirty="0"/>
              <a:t># ignore all .pdf files in the doc/ directory and any of its subdirectories</a:t>
            </a:r>
          </a:p>
          <a:p>
            <a:pPr marL="0" indent="0">
              <a:buNone/>
            </a:pPr>
            <a:r>
              <a:rPr lang="en-US" dirty="0"/>
              <a:t>doc/**/*.pdf</a:t>
            </a:r>
          </a:p>
        </p:txBody>
      </p:sp>
    </p:spTree>
    <p:extLst>
      <p:ext uri="{BB962C8B-B14F-4D97-AF65-F5344CB8AC3E}">
        <p14:creationId xmlns:p14="http://schemas.microsoft.com/office/powerpoint/2010/main" val="25826930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0A4F2-5779-422F-BC37-4180E4E24C4C}"/>
              </a:ext>
            </a:extLst>
          </p:cNvPr>
          <p:cNvSpPr>
            <a:spLocks noGrp="1"/>
          </p:cNvSpPr>
          <p:nvPr>
            <p:ph type="title"/>
          </p:nvPr>
        </p:nvSpPr>
        <p:spPr/>
        <p:txBody>
          <a:bodyPr/>
          <a:lstStyle/>
          <a:p>
            <a:r>
              <a:rPr lang="en-US" dirty="0"/>
              <a:t>Clean Working Directory:</a:t>
            </a:r>
          </a:p>
        </p:txBody>
      </p:sp>
      <p:sp>
        <p:nvSpPr>
          <p:cNvPr id="3" name="Content Placeholder 2">
            <a:extLst>
              <a:ext uri="{FF2B5EF4-FFF2-40B4-BE49-F238E27FC236}">
                <a16:creationId xmlns:a16="http://schemas.microsoft.com/office/drawing/2014/main" id="{33C038E7-3CCE-40B7-9DE5-15FB421C06AE}"/>
              </a:ext>
            </a:extLst>
          </p:cNvPr>
          <p:cNvSpPr>
            <a:spLocks noGrp="1"/>
          </p:cNvSpPr>
          <p:nvPr>
            <p:ph idx="1"/>
          </p:nvPr>
        </p:nvSpPr>
        <p:spPr/>
        <p:txBody>
          <a:bodyPr/>
          <a:lstStyle/>
          <a:p>
            <a:r>
              <a:rPr lang="en-US" dirty="0"/>
              <a:t>If you run the command “status” and this occur:</a:t>
            </a:r>
          </a:p>
          <a:p>
            <a:pPr marL="0" indent="0">
              <a:buNone/>
            </a:pPr>
            <a:r>
              <a:rPr lang="en-US" dirty="0"/>
              <a:t>	$ git status</a:t>
            </a:r>
          </a:p>
          <a:p>
            <a:pPr marL="0" indent="0">
              <a:buNone/>
            </a:pPr>
            <a:r>
              <a:rPr lang="en-US" dirty="0"/>
              <a:t>	On branch master</a:t>
            </a:r>
          </a:p>
          <a:p>
            <a:pPr marL="0" indent="0">
              <a:buNone/>
            </a:pPr>
            <a:r>
              <a:rPr lang="en-US" dirty="0"/>
              <a:t>	Your branch is up-to-date with ‘origin/master’.</a:t>
            </a:r>
          </a:p>
          <a:p>
            <a:pPr marL="0" indent="0">
              <a:buNone/>
            </a:pPr>
            <a:r>
              <a:rPr lang="en-US" dirty="0"/>
              <a:t>	nothing to commit, working directory clean</a:t>
            </a:r>
          </a:p>
          <a:p>
            <a:pPr marL="0" indent="0">
              <a:buNone/>
            </a:pPr>
            <a:r>
              <a:rPr lang="en-US" dirty="0"/>
              <a:t>This means all of your files are save and there is no changes made. (You did not create a files or none of your tracked files are modified/change)</a:t>
            </a:r>
          </a:p>
        </p:txBody>
      </p:sp>
    </p:spTree>
    <p:extLst>
      <p:ext uri="{BB962C8B-B14F-4D97-AF65-F5344CB8AC3E}">
        <p14:creationId xmlns:p14="http://schemas.microsoft.com/office/powerpoint/2010/main" val="9174307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C9970-EDB7-4F7D-B401-491195A97259}"/>
              </a:ext>
            </a:extLst>
          </p:cNvPr>
          <p:cNvSpPr>
            <a:spLocks noGrp="1"/>
          </p:cNvSpPr>
          <p:nvPr>
            <p:ph type="title"/>
          </p:nvPr>
        </p:nvSpPr>
        <p:spPr/>
        <p:txBody>
          <a:bodyPr/>
          <a:lstStyle/>
          <a:p>
            <a:r>
              <a:rPr lang="en-US" dirty="0"/>
              <a:t>Tracking New files:</a:t>
            </a:r>
          </a:p>
        </p:txBody>
      </p:sp>
      <p:sp>
        <p:nvSpPr>
          <p:cNvPr id="3" name="Content Placeholder 2">
            <a:extLst>
              <a:ext uri="{FF2B5EF4-FFF2-40B4-BE49-F238E27FC236}">
                <a16:creationId xmlns:a16="http://schemas.microsoft.com/office/drawing/2014/main" id="{3100A0E5-66F4-46F4-B32B-8331EE6081D8}"/>
              </a:ext>
            </a:extLst>
          </p:cNvPr>
          <p:cNvSpPr>
            <a:spLocks noGrp="1"/>
          </p:cNvSpPr>
          <p:nvPr>
            <p:ph idx="1"/>
          </p:nvPr>
        </p:nvSpPr>
        <p:spPr>
          <a:xfrm>
            <a:off x="838200" y="1253331"/>
            <a:ext cx="10515600" cy="4351338"/>
          </a:xfrm>
        </p:spPr>
        <p:txBody>
          <a:bodyPr/>
          <a:lstStyle/>
          <a:p>
            <a:r>
              <a:rPr lang="en-US" dirty="0"/>
              <a:t>If you’ve just added in a new file and want to track it, you could add it to staging area.</a:t>
            </a:r>
          </a:p>
          <a:p>
            <a:pPr marL="0" indent="0">
              <a:buNone/>
            </a:pPr>
            <a:r>
              <a:rPr lang="en-US" dirty="0"/>
              <a:t>	$ git add FILE_NAME</a:t>
            </a:r>
          </a:p>
        </p:txBody>
      </p:sp>
      <p:sp>
        <p:nvSpPr>
          <p:cNvPr id="4" name="Title 1">
            <a:extLst>
              <a:ext uri="{FF2B5EF4-FFF2-40B4-BE49-F238E27FC236}">
                <a16:creationId xmlns:a16="http://schemas.microsoft.com/office/drawing/2014/main" id="{17901998-4E84-4F81-BF7C-11738253BA43}"/>
              </a:ext>
            </a:extLst>
          </p:cNvPr>
          <p:cNvSpPr txBox="1">
            <a:spLocks/>
          </p:cNvSpPr>
          <p:nvPr/>
        </p:nvSpPr>
        <p:spPr>
          <a:xfrm>
            <a:off x="838200" y="276621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Staging Modified Files:</a:t>
            </a:r>
          </a:p>
        </p:txBody>
      </p:sp>
      <p:sp>
        <p:nvSpPr>
          <p:cNvPr id="5" name="Content Placeholder 2">
            <a:extLst>
              <a:ext uri="{FF2B5EF4-FFF2-40B4-BE49-F238E27FC236}">
                <a16:creationId xmlns:a16="http://schemas.microsoft.com/office/drawing/2014/main" id="{06F3BF93-A2FF-439E-857A-F35E5CCD1FBB}"/>
              </a:ext>
            </a:extLst>
          </p:cNvPr>
          <p:cNvSpPr txBox="1">
            <a:spLocks/>
          </p:cNvSpPr>
          <p:nvPr/>
        </p:nvSpPr>
        <p:spPr>
          <a:xfrm>
            <a:off x="838200" y="36544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First you have to add the file to staging area like tracking the new file.</a:t>
            </a:r>
          </a:p>
          <a:p>
            <a:r>
              <a:rPr lang="en-US" dirty="0"/>
              <a:t>Then use commit to record the history of those files.</a:t>
            </a:r>
          </a:p>
          <a:p>
            <a:endParaRPr lang="en-US" dirty="0"/>
          </a:p>
          <a:p>
            <a:r>
              <a:rPr lang="en-US" dirty="0"/>
              <a:t>The “add” is a multipurpose command. You use it to begin to track files, stage files for commit, or marking merge-conflicted files as resolved. In This case, it means “add this content to the next commit”.</a:t>
            </a:r>
          </a:p>
        </p:txBody>
      </p:sp>
    </p:spTree>
    <p:extLst>
      <p:ext uri="{BB962C8B-B14F-4D97-AF65-F5344CB8AC3E}">
        <p14:creationId xmlns:p14="http://schemas.microsoft.com/office/powerpoint/2010/main" val="18142271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13554-E955-4786-B34F-4B2CD561635A}"/>
              </a:ext>
            </a:extLst>
          </p:cNvPr>
          <p:cNvSpPr>
            <a:spLocks noGrp="1"/>
          </p:cNvSpPr>
          <p:nvPr>
            <p:ph type="title"/>
          </p:nvPr>
        </p:nvSpPr>
        <p:spPr/>
        <p:txBody>
          <a:bodyPr/>
          <a:lstStyle/>
          <a:p>
            <a:r>
              <a:rPr lang="en-US" dirty="0"/>
              <a:t>Make change to a file after use add command:</a:t>
            </a:r>
          </a:p>
        </p:txBody>
      </p:sp>
      <p:sp>
        <p:nvSpPr>
          <p:cNvPr id="3" name="Content Placeholder 2">
            <a:extLst>
              <a:ext uri="{FF2B5EF4-FFF2-40B4-BE49-F238E27FC236}">
                <a16:creationId xmlns:a16="http://schemas.microsoft.com/office/drawing/2014/main" id="{3552B287-F1B6-4AF3-AABB-CD83796A0F87}"/>
              </a:ext>
            </a:extLst>
          </p:cNvPr>
          <p:cNvSpPr>
            <a:spLocks noGrp="1"/>
          </p:cNvSpPr>
          <p:nvPr>
            <p:ph idx="1"/>
          </p:nvPr>
        </p:nvSpPr>
        <p:spPr/>
        <p:txBody>
          <a:bodyPr/>
          <a:lstStyle/>
          <a:p>
            <a:r>
              <a:rPr lang="en-US" dirty="0"/>
              <a:t>When you use “add” command and decide to make some changes, it will result in that file listed as both staged and un-staged.</a:t>
            </a:r>
          </a:p>
          <a:p>
            <a:r>
              <a:rPr lang="en-US" dirty="0"/>
              <a:t>This happen because the “add” command stages the file exactly as it is when you run the command.</a:t>
            </a:r>
          </a:p>
        </p:txBody>
      </p:sp>
    </p:spTree>
    <p:extLst>
      <p:ext uri="{BB962C8B-B14F-4D97-AF65-F5344CB8AC3E}">
        <p14:creationId xmlns:p14="http://schemas.microsoft.com/office/powerpoint/2010/main" val="16513427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E195C-1DC1-4466-8C2A-98D1520EE53E}"/>
              </a:ext>
            </a:extLst>
          </p:cNvPr>
          <p:cNvSpPr>
            <a:spLocks noGrp="1"/>
          </p:cNvSpPr>
          <p:nvPr>
            <p:ph type="title"/>
          </p:nvPr>
        </p:nvSpPr>
        <p:spPr/>
        <p:txBody>
          <a:bodyPr/>
          <a:lstStyle/>
          <a:p>
            <a:r>
              <a:rPr lang="en-US" dirty="0"/>
              <a:t>View your Staged and Un-staged Changes:</a:t>
            </a:r>
          </a:p>
        </p:txBody>
      </p:sp>
      <p:sp>
        <p:nvSpPr>
          <p:cNvPr id="3" name="Content Placeholder 2">
            <a:extLst>
              <a:ext uri="{FF2B5EF4-FFF2-40B4-BE49-F238E27FC236}">
                <a16:creationId xmlns:a16="http://schemas.microsoft.com/office/drawing/2014/main" id="{8ECC4DFF-10FE-4AF6-818E-0D2594529C8D}"/>
              </a:ext>
            </a:extLst>
          </p:cNvPr>
          <p:cNvSpPr>
            <a:spLocks noGrp="1"/>
          </p:cNvSpPr>
          <p:nvPr>
            <p:ph idx="1"/>
          </p:nvPr>
        </p:nvSpPr>
        <p:spPr/>
        <p:txBody>
          <a:bodyPr/>
          <a:lstStyle/>
          <a:p>
            <a:r>
              <a:rPr lang="en-US" dirty="0"/>
              <a:t>Use command “git diff” without argument. Research for yourself if you want to know more about it.</a:t>
            </a:r>
          </a:p>
          <a:p>
            <a:r>
              <a:rPr lang="en-US" dirty="0"/>
              <a:t>Use command “git diff --staged” to see what you’ve staffed that will go into next commit.</a:t>
            </a:r>
          </a:p>
          <a:p>
            <a:pPr marL="0" indent="0">
              <a:buNone/>
            </a:pPr>
            <a:r>
              <a:rPr lang="en-US" dirty="0"/>
              <a:t>There are more options you can use but since this will less likely be use and I am too lazy, teach yourself if you want to know more.</a:t>
            </a:r>
          </a:p>
        </p:txBody>
      </p:sp>
    </p:spTree>
    <p:extLst>
      <p:ext uri="{BB962C8B-B14F-4D97-AF65-F5344CB8AC3E}">
        <p14:creationId xmlns:p14="http://schemas.microsoft.com/office/powerpoint/2010/main" val="12056565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F5B6E-06A6-418B-9764-87BC673F9D5A}"/>
              </a:ext>
            </a:extLst>
          </p:cNvPr>
          <p:cNvSpPr>
            <a:spLocks noGrp="1"/>
          </p:cNvSpPr>
          <p:nvPr>
            <p:ph type="title"/>
          </p:nvPr>
        </p:nvSpPr>
        <p:spPr/>
        <p:txBody>
          <a:bodyPr/>
          <a:lstStyle/>
          <a:p>
            <a:r>
              <a:rPr lang="en-US" dirty="0"/>
              <a:t>Committing Your Changes:</a:t>
            </a:r>
          </a:p>
        </p:txBody>
      </p:sp>
      <p:sp>
        <p:nvSpPr>
          <p:cNvPr id="3" name="Content Placeholder 2">
            <a:extLst>
              <a:ext uri="{FF2B5EF4-FFF2-40B4-BE49-F238E27FC236}">
                <a16:creationId xmlns:a16="http://schemas.microsoft.com/office/drawing/2014/main" id="{61068D1B-6F1C-462A-A0F8-2937BA9F8F32}"/>
              </a:ext>
            </a:extLst>
          </p:cNvPr>
          <p:cNvSpPr>
            <a:spLocks noGrp="1"/>
          </p:cNvSpPr>
          <p:nvPr>
            <p:ph idx="1"/>
          </p:nvPr>
        </p:nvSpPr>
        <p:spPr/>
        <p:txBody>
          <a:bodyPr/>
          <a:lstStyle/>
          <a:p>
            <a:r>
              <a:rPr lang="en-US" dirty="0"/>
              <a:t>Take a snapshot of what you choose you save in staged area.</a:t>
            </a:r>
          </a:p>
          <a:p>
            <a:r>
              <a:rPr lang="en-US" dirty="0"/>
              <a:t>Every time you perform a commit, you’re recording a snapshot of your project that you can revert or compare to later.</a:t>
            </a:r>
          </a:p>
        </p:txBody>
      </p:sp>
    </p:spTree>
    <p:extLst>
      <p:ext uri="{BB962C8B-B14F-4D97-AF65-F5344CB8AC3E}">
        <p14:creationId xmlns:p14="http://schemas.microsoft.com/office/powerpoint/2010/main" val="4032407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173A7-720D-4D23-9903-D439A36DB834}"/>
              </a:ext>
            </a:extLst>
          </p:cNvPr>
          <p:cNvSpPr>
            <a:spLocks noGrp="1"/>
          </p:cNvSpPr>
          <p:nvPr>
            <p:ph type="title"/>
          </p:nvPr>
        </p:nvSpPr>
        <p:spPr/>
        <p:txBody>
          <a:bodyPr/>
          <a:lstStyle/>
          <a:p>
            <a:r>
              <a:rPr lang="en-US" dirty="0"/>
              <a:t>Local Version Control Systems:</a:t>
            </a:r>
          </a:p>
        </p:txBody>
      </p:sp>
      <p:sp>
        <p:nvSpPr>
          <p:cNvPr id="3" name="Content Placeholder 2">
            <a:extLst>
              <a:ext uri="{FF2B5EF4-FFF2-40B4-BE49-F238E27FC236}">
                <a16:creationId xmlns:a16="http://schemas.microsoft.com/office/drawing/2014/main" id="{76BB72B1-899F-481F-856C-0D98349F9DB8}"/>
              </a:ext>
            </a:extLst>
          </p:cNvPr>
          <p:cNvSpPr>
            <a:spLocks noGrp="1"/>
          </p:cNvSpPr>
          <p:nvPr>
            <p:ph idx="1"/>
          </p:nvPr>
        </p:nvSpPr>
        <p:spPr/>
        <p:txBody>
          <a:bodyPr>
            <a:normAutofit/>
          </a:bodyPr>
          <a:lstStyle/>
          <a:p>
            <a:r>
              <a:rPr lang="en-US" dirty="0"/>
              <a:t>This method is similar to you copy files into another directory as backup copy (or if they’re clever, they would copy into a time-stamped directory).</a:t>
            </a:r>
          </a:p>
          <a:p>
            <a:r>
              <a:rPr lang="en-US" dirty="0"/>
              <a:t>However, it is not a life happen bullet prove. Sometime you could forgot and write into the wrong directory or copy the old file to the directory which means you lost everything.</a:t>
            </a:r>
          </a:p>
          <a:p>
            <a:r>
              <a:rPr lang="en-US" dirty="0"/>
              <a:t>Being nerdy, computer nerds deal with this issue by developed local VCSs that had simple database that kept all the changes to files under revision control. You generally mostly add to the version database from your working directory and copy from it but you don’t (or not really) have access to that database to prevent lost of information. (It doesn’t mean you cannot. Just as long as you don’t try it, you’ll be fine.</a:t>
            </a:r>
          </a:p>
        </p:txBody>
      </p:sp>
    </p:spTree>
    <p:extLst>
      <p:ext uri="{BB962C8B-B14F-4D97-AF65-F5344CB8AC3E}">
        <p14:creationId xmlns:p14="http://schemas.microsoft.com/office/powerpoint/2010/main" val="13836248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216F1-CA85-4FFF-B592-369CFE5EDBF0}"/>
              </a:ext>
            </a:extLst>
          </p:cNvPr>
          <p:cNvSpPr>
            <a:spLocks noGrp="1"/>
          </p:cNvSpPr>
          <p:nvPr>
            <p:ph type="title"/>
          </p:nvPr>
        </p:nvSpPr>
        <p:spPr/>
        <p:txBody>
          <a:bodyPr/>
          <a:lstStyle/>
          <a:p>
            <a:r>
              <a:rPr lang="en-US" dirty="0"/>
              <a:t>Skipping the Staging Area:</a:t>
            </a:r>
          </a:p>
        </p:txBody>
      </p:sp>
      <p:sp>
        <p:nvSpPr>
          <p:cNvPr id="3" name="Content Placeholder 2">
            <a:extLst>
              <a:ext uri="{FF2B5EF4-FFF2-40B4-BE49-F238E27FC236}">
                <a16:creationId xmlns:a16="http://schemas.microsoft.com/office/drawing/2014/main" id="{6E1FD1B3-75CD-42F3-A2D0-120BAE0C7721}"/>
              </a:ext>
            </a:extLst>
          </p:cNvPr>
          <p:cNvSpPr>
            <a:spLocks noGrp="1"/>
          </p:cNvSpPr>
          <p:nvPr>
            <p:ph idx="1"/>
          </p:nvPr>
        </p:nvSpPr>
        <p:spPr/>
        <p:txBody>
          <a:bodyPr/>
          <a:lstStyle/>
          <a:p>
            <a:r>
              <a:rPr lang="en-US" dirty="0"/>
              <a:t>By adding the option “-a” to “git commit” command, Git will automatically stage every file that is </a:t>
            </a:r>
            <a:r>
              <a:rPr lang="en-US" u="sng" dirty="0"/>
              <a:t>already in tracked list</a:t>
            </a:r>
            <a:r>
              <a:rPr lang="en-US" dirty="0"/>
              <a:t> letting you skip staging process.</a:t>
            </a:r>
            <a:endParaRPr lang="en-US" u="sng" dirty="0"/>
          </a:p>
        </p:txBody>
      </p:sp>
    </p:spTree>
    <p:extLst>
      <p:ext uri="{BB962C8B-B14F-4D97-AF65-F5344CB8AC3E}">
        <p14:creationId xmlns:p14="http://schemas.microsoft.com/office/powerpoint/2010/main" val="21035945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4E381-5C03-4A3D-825A-8D4066206409}"/>
              </a:ext>
            </a:extLst>
          </p:cNvPr>
          <p:cNvSpPr>
            <a:spLocks noGrp="1"/>
          </p:cNvSpPr>
          <p:nvPr>
            <p:ph type="title"/>
          </p:nvPr>
        </p:nvSpPr>
        <p:spPr/>
        <p:txBody>
          <a:bodyPr/>
          <a:lstStyle/>
          <a:p>
            <a:r>
              <a:rPr lang="en-US" dirty="0"/>
              <a:t>Removing Files:</a:t>
            </a:r>
          </a:p>
        </p:txBody>
      </p:sp>
      <p:sp>
        <p:nvSpPr>
          <p:cNvPr id="3" name="Content Placeholder 2">
            <a:extLst>
              <a:ext uri="{FF2B5EF4-FFF2-40B4-BE49-F238E27FC236}">
                <a16:creationId xmlns:a16="http://schemas.microsoft.com/office/drawing/2014/main" id="{2EE901B7-E801-4883-9120-02D569FC979D}"/>
              </a:ext>
            </a:extLst>
          </p:cNvPr>
          <p:cNvSpPr>
            <a:spLocks noGrp="1"/>
          </p:cNvSpPr>
          <p:nvPr>
            <p:ph idx="1"/>
          </p:nvPr>
        </p:nvSpPr>
        <p:spPr/>
        <p:txBody>
          <a:bodyPr/>
          <a:lstStyle/>
          <a:p>
            <a:r>
              <a:rPr lang="en-US" dirty="0"/>
              <a:t>You could remove files using “rm” command or it would just be the same as delete normally but then you need to commit the change later.</a:t>
            </a:r>
          </a:p>
          <a:p>
            <a:r>
              <a:rPr lang="en-US" dirty="0"/>
              <a:t>You could do both of that steps in one command using “git rm FILE_NAME”.</a:t>
            </a:r>
          </a:p>
          <a:p>
            <a:endParaRPr lang="en-US" dirty="0"/>
          </a:p>
          <a:p>
            <a:r>
              <a:rPr lang="en-US" dirty="0"/>
              <a:t>If you don’t want Git to track a file which you should have add in .</a:t>
            </a:r>
            <a:r>
              <a:rPr lang="en-US" dirty="0" err="1"/>
              <a:t>gitignore</a:t>
            </a:r>
            <a:r>
              <a:rPr lang="en-US" dirty="0"/>
              <a:t>, you could use the “--cached” option.</a:t>
            </a:r>
          </a:p>
          <a:p>
            <a:pPr marL="0" indent="0">
              <a:buNone/>
            </a:pPr>
            <a:r>
              <a:rPr lang="en-US" dirty="0"/>
              <a:t>	$ git rm --cached FILE_NAME</a:t>
            </a:r>
          </a:p>
        </p:txBody>
      </p:sp>
    </p:spTree>
    <p:extLst>
      <p:ext uri="{BB962C8B-B14F-4D97-AF65-F5344CB8AC3E}">
        <p14:creationId xmlns:p14="http://schemas.microsoft.com/office/powerpoint/2010/main" val="41785264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41BC9-15D0-43FA-9145-94164216871A}"/>
              </a:ext>
            </a:extLst>
          </p:cNvPr>
          <p:cNvSpPr>
            <a:spLocks noGrp="1"/>
          </p:cNvSpPr>
          <p:nvPr>
            <p:ph type="title"/>
          </p:nvPr>
        </p:nvSpPr>
        <p:spPr/>
        <p:txBody>
          <a:bodyPr/>
          <a:lstStyle/>
          <a:p>
            <a:r>
              <a:rPr lang="en-US" dirty="0"/>
              <a:t>Moving Files:</a:t>
            </a:r>
          </a:p>
        </p:txBody>
      </p:sp>
      <p:sp>
        <p:nvSpPr>
          <p:cNvPr id="3" name="Content Placeholder 2">
            <a:extLst>
              <a:ext uri="{FF2B5EF4-FFF2-40B4-BE49-F238E27FC236}">
                <a16:creationId xmlns:a16="http://schemas.microsoft.com/office/drawing/2014/main" id="{43C553E0-788B-4549-A4B9-54340E42DC85}"/>
              </a:ext>
            </a:extLst>
          </p:cNvPr>
          <p:cNvSpPr>
            <a:spLocks noGrp="1"/>
          </p:cNvSpPr>
          <p:nvPr>
            <p:ph idx="1"/>
          </p:nvPr>
        </p:nvSpPr>
        <p:spPr/>
        <p:txBody>
          <a:bodyPr>
            <a:normAutofit/>
          </a:bodyPr>
          <a:lstStyle/>
          <a:p>
            <a:r>
              <a:rPr lang="en-US" dirty="0"/>
              <a:t>Git does not explicitly track file movement. Git would not know if you renamed the file because it does not keep track of this kind of stuff.</a:t>
            </a:r>
          </a:p>
          <a:p>
            <a:r>
              <a:rPr lang="en-US" dirty="0"/>
              <a:t>You could use the “mv” command to rename file.</a:t>
            </a:r>
          </a:p>
          <a:p>
            <a:pPr marL="0" indent="0">
              <a:buNone/>
            </a:pPr>
            <a:r>
              <a:rPr lang="en-US" dirty="0"/>
              <a:t>	$ git mv FILE_FROM FILE_TO</a:t>
            </a:r>
          </a:p>
          <a:p>
            <a:pPr marL="0" indent="0">
              <a:buNone/>
            </a:pPr>
            <a:r>
              <a:rPr lang="en-US" dirty="0"/>
              <a:t>FILE_TO is the name you want to rename the file.</a:t>
            </a:r>
          </a:p>
          <a:p>
            <a:pPr marL="0" indent="0">
              <a:buNone/>
            </a:pPr>
            <a:endParaRPr lang="en-US" dirty="0"/>
          </a:p>
          <a:p>
            <a:r>
              <a:rPr lang="en-US" dirty="0"/>
              <a:t>Instead of 3 lines of command:</a:t>
            </a:r>
          </a:p>
          <a:p>
            <a:pPr marL="0" indent="0">
              <a:buNone/>
            </a:pPr>
            <a:r>
              <a:rPr lang="en-US" dirty="0"/>
              <a:t>	$ mv README.md README</a:t>
            </a:r>
          </a:p>
          <a:p>
            <a:pPr marL="0" indent="0">
              <a:buNone/>
            </a:pPr>
            <a:r>
              <a:rPr lang="en-US" dirty="0"/>
              <a:t>	$ git rm README.md</a:t>
            </a:r>
          </a:p>
          <a:p>
            <a:pPr marL="0" indent="0">
              <a:buNone/>
            </a:pPr>
            <a:r>
              <a:rPr lang="en-US" dirty="0"/>
              <a:t>	$ git add README</a:t>
            </a:r>
          </a:p>
        </p:txBody>
      </p:sp>
    </p:spTree>
    <p:extLst>
      <p:ext uri="{BB962C8B-B14F-4D97-AF65-F5344CB8AC3E}">
        <p14:creationId xmlns:p14="http://schemas.microsoft.com/office/powerpoint/2010/main" val="28208371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D3AFF-2CE2-43E5-96FD-83DA78709028}"/>
              </a:ext>
            </a:extLst>
          </p:cNvPr>
          <p:cNvSpPr>
            <a:spLocks noGrp="1"/>
          </p:cNvSpPr>
          <p:nvPr>
            <p:ph type="title"/>
          </p:nvPr>
        </p:nvSpPr>
        <p:spPr/>
        <p:txBody>
          <a:bodyPr/>
          <a:lstStyle/>
          <a:p>
            <a:r>
              <a:rPr lang="en-US" dirty="0"/>
              <a:t>Viewing Commit History:</a:t>
            </a:r>
          </a:p>
        </p:txBody>
      </p:sp>
      <p:sp>
        <p:nvSpPr>
          <p:cNvPr id="3" name="Content Placeholder 2">
            <a:extLst>
              <a:ext uri="{FF2B5EF4-FFF2-40B4-BE49-F238E27FC236}">
                <a16:creationId xmlns:a16="http://schemas.microsoft.com/office/drawing/2014/main" id="{AFDBFF60-9475-49DC-9CA4-F378C6B90299}"/>
              </a:ext>
            </a:extLst>
          </p:cNvPr>
          <p:cNvSpPr>
            <a:spLocks noGrp="1"/>
          </p:cNvSpPr>
          <p:nvPr>
            <p:ph idx="1"/>
          </p:nvPr>
        </p:nvSpPr>
        <p:spPr/>
        <p:txBody>
          <a:bodyPr/>
          <a:lstStyle/>
          <a:p>
            <a:r>
              <a:rPr lang="en-US" dirty="0"/>
              <a:t>To check the Git change log, you can use the log command.</a:t>
            </a:r>
          </a:p>
          <a:p>
            <a:pPr marL="0" indent="0">
              <a:buNone/>
            </a:pPr>
            <a:r>
              <a:rPr lang="en-US" dirty="0"/>
              <a:t>	$ git log</a:t>
            </a:r>
          </a:p>
          <a:p>
            <a:r>
              <a:rPr lang="en-US" dirty="0"/>
              <a:t>You can add “-NUMBER” to limit the number of entries.</a:t>
            </a:r>
          </a:p>
          <a:p>
            <a:pPr marL="0" indent="0">
              <a:buNone/>
            </a:pPr>
            <a:r>
              <a:rPr lang="en-US" dirty="0"/>
              <a:t>	$ git log -NUMBER</a:t>
            </a:r>
          </a:p>
          <a:p>
            <a:pPr marL="0" indent="0">
              <a:buNone/>
            </a:pPr>
            <a:r>
              <a:rPr lang="en-US" dirty="0"/>
              <a:t>	$ git log -2          &lt;- Limit to 2 entries.</a:t>
            </a:r>
          </a:p>
        </p:txBody>
      </p:sp>
    </p:spTree>
    <p:extLst>
      <p:ext uri="{BB962C8B-B14F-4D97-AF65-F5344CB8AC3E}">
        <p14:creationId xmlns:p14="http://schemas.microsoft.com/office/powerpoint/2010/main" val="24962861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CEAA3-68B7-4555-81A7-09B063B675C3}"/>
              </a:ext>
            </a:extLst>
          </p:cNvPr>
          <p:cNvSpPr>
            <a:spLocks noGrp="1"/>
          </p:cNvSpPr>
          <p:nvPr>
            <p:ph type="title"/>
          </p:nvPr>
        </p:nvSpPr>
        <p:spPr/>
        <p:txBody>
          <a:bodyPr/>
          <a:lstStyle/>
          <a:p>
            <a:r>
              <a:rPr lang="en-US" dirty="0"/>
              <a:t>Reverse Engineer for a File:</a:t>
            </a:r>
          </a:p>
        </p:txBody>
      </p:sp>
      <p:sp>
        <p:nvSpPr>
          <p:cNvPr id="3" name="Content Placeholder 2">
            <a:extLst>
              <a:ext uri="{FF2B5EF4-FFF2-40B4-BE49-F238E27FC236}">
                <a16:creationId xmlns:a16="http://schemas.microsoft.com/office/drawing/2014/main" id="{D9AA17C7-0508-4DB4-985D-B75F13284BAC}"/>
              </a:ext>
            </a:extLst>
          </p:cNvPr>
          <p:cNvSpPr>
            <a:spLocks noGrp="1"/>
          </p:cNvSpPr>
          <p:nvPr>
            <p:ph idx="1"/>
          </p:nvPr>
        </p:nvSpPr>
        <p:spPr/>
        <p:txBody>
          <a:bodyPr/>
          <a:lstStyle/>
          <a:p>
            <a:r>
              <a:rPr lang="en-US" dirty="0"/>
              <a:t>To revert a file back to the time it is last committed use “checkout”:</a:t>
            </a:r>
          </a:p>
          <a:p>
            <a:pPr marL="0" indent="0">
              <a:buNone/>
            </a:pPr>
            <a:r>
              <a:rPr lang="en-US" dirty="0"/>
              <a:t>	$ git checkout – FILE_NAME</a:t>
            </a:r>
          </a:p>
          <a:p>
            <a:pPr marL="0" indent="0">
              <a:buNone/>
            </a:pPr>
            <a:endParaRPr lang="en-US" dirty="0"/>
          </a:p>
          <a:p>
            <a:pPr marL="0" indent="0">
              <a:buNone/>
            </a:pPr>
            <a:r>
              <a:rPr lang="en-US" dirty="0"/>
              <a:t>If you look closely when using “git status” command, you will see it.</a:t>
            </a:r>
          </a:p>
        </p:txBody>
      </p:sp>
    </p:spTree>
    <p:extLst>
      <p:ext uri="{BB962C8B-B14F-4D97-AF65-F5344CB8AC3E}">
        <p14:creationId xmlns:p14="http://schemas.microsoft.com/office/powerpoint/2010/main" val="26288512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8E5F4-958F-4873-8630-44FFA091AEC6}"/>
              </a:ext>
            </a:extLst>
          </p:cNvPr>
          <p:cNvSpPr>
            <a:spLocks noGrp="1"/>
          </p:cNvSpPr>
          <p:nvPr>
            <p:ph type="title"/>
          </p:nvPr>
        </p:nvSpPr>
        <p:spPr/>
        <p:txBody>
          <a:bodyPr/>
          <a:lstStyle/>
          <a:p>
            <a:r>
              <a:rPr lang="en-US" dirty="0"/>
              <a:t>Working with Remote repositories:</a:t>
            </a:r>
          </a:p>
        </p:txBody>
      </p:sp>
      <p:sp>
        <p:nvSpPr>
          <p:cNvPr id="3" name="Content Placeholder 2">
            <a:extLst>
              <a:ext uri="{FF2B5EF4-FFF2-40B4-BE49-F238E27FC236}">
                <a16:creationId xmlns:a16="http://schemas.microsoft.com/office/drawing/2014/main" id="{0BE3730C-FFD8-4F3C-97DC-B882649A5CF8}"/>
              </a:ext>
            </a:extLst>
          </p:cNvPr>
          <p:cNvSpPr>
            <a:spLocks noGrp="1"/>
          </p:cNvSpPr>
          <p:nvPr>
            <p:ph idx="1"/>
          </p:nvPr>
        </p:nvSpPr>
        <p:spPr/>
        <p:txBody>
          <a:bodyPr/>
          <a:lstStyle/>
          <a:p>
            <a:r>
              <a:rPr lang="en-US" dirty="0"/>
              <a:t>Remote repositories are versions of your project that are hosted on the internet.</a:t>
            </a:r>
          </a:p>
          <a:p>
            <a:r>
              <a:rPr lang="en-US" dirty="0"/>
              <a:t>To check which remote servers you have configured (arrange or prepare so that it can be used), use the command:</a:t>
            </a:r>
          </a:p>
          <a:p>
            <a:pPr marL="0" indent="0">
              <a:buNone/>
            </a:pPr>
            <a:r>
              <a:rPr lang="en-US" dirty="0"/>
              <a:t>	$ git remote</a:t>
            </a:r>
          </a:p>
          <a:p>
            <a:pPr marL="0" indent="0">
              <a:buNone/>
            </a:pPr>
            <a:r>
              <a:rPr lang="en-US" dirty="0"/>
              <a:t>It lists the short-names for the server URL you’ve specified. “Origin” is the default name Git gives to the server you cloned from.</a:t>
            </a:r>
          </a:p>
          <a:p>
            <a:pPr marL="0" indent="0">
              <a:buNone/>
            </a:pPr>
            <a:r>
              <a:rPr lang="en-US" dirty="0"/>
              <a:t>You can add “-v” (verbose) to show the URLs that Git has stored for the short-name to be used.</a:t>
            </a:r>
          </a:p>
        </p:txBody>
      </p:sp>
    </p:spTree>
    <p:extLst>
      <p:ext uri="{BB962C8B-B14F-4D97-AF65-F5344CB8AC3E}">
        <p14:creationId xmlns:p14="http://schemas.microsoft.com/office/powerpoint/2010/main" val="42881073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B2039-6332-447C-A987-65E2A673BB40}"/>
              </a:ext>
            </a:extLst>
          </p:cNvPr>
          <p:cNvSpPr>
            <a:spLocks noGrp="1"/>
          </p:cNvSpPr>
          <p:nvPr>
            <p:ph type="title"/>
          </p:nvPr>
        </p:nvSpPr>
        <p:spPr/>
        <p:txBody>
          <a:bodyPr/>
          <a:lstStyle/>
          <a:p>
            <a:r>
              <a:rPr lang="en-US" dirty="0"/>
              <a:t>Adding Remote Repositories:</a:t>
            </a:r>
          </a:p>
        </p:txBody>
      </p:sp>
      <p:sp>
        <p:nvSpPr>
          <p:cNvPr id="3" name="Content Placeholder 2">
            <a:extLst>
              <a:ext uri="{FF2B5EF4-FFF2-40B4-BE49-F238E27FC236}">
                <a16:creationId xmlns:a16="http://schemas.microsoft.com/office/drawing/2014/main" id="{9E255BD3-AC60-4FA6-9C35-7D8B4FC031FE}"/>
              </a:ext>
            </a:extLst>
          </p:cNvPr>
          <p:cNvSpPr>
            <a:spLocks noGrp="1"/>
          </p:cNvSpPr>
          <p:nvPr>
            <p:ph idx="1"/>
          </p:nvPr>
        </p:nvSpPr>
        <p:spPr/>
        <p:txBody>
          <a:bodyPr/>
          <a:lstStyle/>
          <a:p>
            <a:r>
              <a:rPr lang="en-US" dirty="0"/>
              <a:t>Run:</a:t>
            </a:r>
          </a:p>
          <a:p>
            <a:pPr marL="0" indent="0">
              <a:buNone/>
            </a:pPr>
            <a:r>
              <a:rPr lang="en-US" dirty="0"/>
              <a:t>	$ git remote add &lt;short-name&gt; &lt;URL&gt;</a:t>
            </a:r>
          </a:p>
          <a:p>
            <a:pPr marL="0" indent="0">
              <a:buNone/>
            </a:pPr>
            <a:r>
              <a:rPr lang="en-US" dirty="0"/>
              <a:t>After the add, every time you refer to short-name, it is the URL.</a:t>
            </a:r>
          </a:p>
        </p:txBody>
      </p:sp>
    </p:spTree>
    <p:extLst>
      <p:ext uri="{BB962C8B-B14F-4D97-AF65-F5344CB8AC3E}">
        <p14:creationId xmlns:p14="http://schemas.microsoft.com/office/powerpoint/2010/main" val="21426438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8A261-88C4-4494-B2D7-70633CE73450}"/>
              </a:ext>
            </a:extLst>
          </p:cNvPr>
          <p:cNvSpPr>
            <a:spLocks noGrp="1"/>
          </p:cNvSpPr>
          <p:nvPr>
            <p:ph type="title"/>
          </p:nvPr>
        </p:nvSpPr>
        <p:spPr/>
        <p:txBody>
          <a:bodyPr/>
          <a:lstStyle/>
          <a:p>
            <a:r>
              <a:rPr lang="en-US" dirty="0"/>
              <a:t>Renaming Remote:</a:t>
            </a:r>
          </a:p>
        </p:txBody>
      </p:sp>
      <p:sp>
        <p:nvSpPr>
          <p:cNvPr id="3" name="Content Placeholder 2">
            <a:extLst>
              <a:ext uri="{FF2B5EF4-FFF2-40B4-BE49-F238E27FC236}">
                <a16:creationId xmlns:a16="http://schemas.microsoft.com/office/drawing/2014/main" id="{BFD2C39E-7B26-4769-9B4D-C499397BCDB2}"/>
              </a:ext>
            </a:extLst>
          </p:cNvPr>
          <p:cNvSpPr>
            <a:spLocks noGrp="1"/>
          </p:cNvSpPr>
          <p:nvPr>
            <p:ph idx="1"/>
          </p:nvPr>
        </p:nvSpPr>
        <p:spPr/>
        <p:txBody>
          <a:bodyPr/>
          <a:lstStyle/>
          <a:p>
            <a:pPr marL="0" indent="0">
              <a:buNone/>
            </a:pPr>
            <a:r>
              <a:rPr lang="en-US" dirty="0"/>
              <a:t>	$ git remote rename &lt;CURRENT_NAME&gt; &lt;NEW_NAME&gt;</a:t>
            </a:r>
          </a:p>
        </p:txBody>
      </p:sp>
    </p:spTree>
    <p:extLst>
      <p:ext uri="{BB962C8B-B14F-4D97-AF65-F5344CB8AC3E}">
        <p14:creationId xmlns:p14="http://schemas.microsoft.com/office/powerpoint/2010/main" val="30212508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97407-9C65-4879-987E-79599B9186A7}"/>
              </a:ext>
            </a:extLst>
          </p:cNvPr>
          <p:cNvSpPr>
            <a:spLocks noGrp="1"/>
          </p:cNvSpPr>
          <p:nvPr>
            <p:ph type="title"/>
          </p:nvPr>
        </p:nvSpPr>
        <p:spPr/>
        <p:txBody>
          <a:bodyPr/>
          <a:lstStyle/>
          <a:p>
            <a:r>
              <a:rPr lang="en-US" dirty="0"/>
              <a:t>Removing Remote: </a:t>
            </a:r>
          </a:p>
        </p:txBody>
      </p:sp>
      <p:sp>
        <p:nvSpPr>
          <p:cNvPr id="3" name="Content Placeholder 2">
            <a:extLst>
              <a:ext uri="{FF2B5EF4-FFF2-40B4-BE49-F238E27FC236}">
                <a16:creationId xmlns:a16="http://schemas.microsoft.com/office/drawing/2014/main" id="{011FBEFE-0B31-4E73-944A-C3378D63B81B}"/>
              </a:ext>
            </a:extLst>
          </p:cNvPr>
          <p:cNvSpPr>
            <a:spLocks noGrp="1"/>
          </p:cNvSpPr>
          <p:nvPr>
            <p:ph idx="1"/>
          </p:nvPr>
        </p:nvSpPr>
        <p:spPr/>
        <p:txBody>
          <a:bodyPr/>
          <a:lstStyle/>
          <a:p>
            <a:pPr marL="0" indent="0">
              <a:buNone/>
            </a:pPr>
            <a:r>
              <a:rPr lang="en-US" dirty="0"/>
              <a:t>	$ git remote remove &lt;REMOTE_NAME&gt;</a:t>
            </a:r>
          </a:p>
          <a:p>
            <a:pPr marL="0" indent="0">
              <a:buNone/>
            </a:pPr>
            <a:r>
              <a:rPr lang="en-US" dirty="0"/>
              <a:t>			or</a:t>
            </a:r>
          </a:p>
          <a:p>
            <a:pPr marL="0" indent="0">
              <a:buNone/>
            </a:pPr>
            <a:r>
              <a:rPr lang="en-US" dirty="0"/>
              <a:t>	$ git remote rm &lt;REMOTE_NAME&gt;</a:t>
            </a:r>
          </a:p>
          <a:p>
            <a:pPr marL="0" indent="0">
              <a:buNone/>
            </a:pPr>
            <a:r>
              <a:rPr lang="en-US" dirty="0"/>
              <a:t>All remote-tracking branches and configuration settings associated with that remote are also deleted.</a:t>
            </a:r>
          </a:p>
        </p:txBody>
      </p:sp>
    </p:spTree>
    <p:extLst>
      <p:ext uri="{BB962C8B-B14F-4D97-AF65-F5344CB8AC3E}">
        <p14:creationId xmlns:p14="http://schemas.microsoft.com/office/powerpoint/2010/main" val="13227226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F13BC-012E-490B-A3BC-889C06505D91}"/>
              </a:ext>
            </a:extLst>
          </p:cNvPr>
          <p:cNvSpPr>
            <a:spLocks noGrp="1"/>
          </p:cNvSpPr>
          <p:nvPr>
            <p:ph type="title"/>
          </p:nvPr>
        </p:nvSpPr>
        <p:spPr/>
        <p:txBody>
          <a:bodyPr/>
          <a:lstStyle/>
          <a:p>
            <a:r>
              <a:rPr lang="en-US" dirty="0"/>
              <a:t>Inspecting a Remote:</a:t>
            </a:r>
          </a:p>
        </p:txBody>
      </p:sp>
      <p:sp>
        <p:nvSpPr>
          <p:cNvPr id="3" name="Content Placeholder 2">
            <a:extLst>
              <a:ext uri="{FF2B5EF4-FFF2-40B4-BE49-F238E27FC236}">
                <a16:creationId xmlns:a16="http://schemas.microsoft.com/office/drawing/2014/main" id="{716B4FBA-7C6D-4D0B-9282-713CD65AB748}"/>
              </a:ext>
            </a:extLst>
          </p:cNvPr>
          <p:cNvSpPr>
            <a:spLocks noGrp="1"/>
          </p:cNvSpPr>
          <p:nvPr>
            <p:ph idx="1"/>
          </p:nvPr>
        </p:nvSpPr>
        <p:spPr/>
        <p:txBody>
          <a:bodyPr/>
          <a:lstStyle/>
          <a:p>
            <a:r>
              <a:rPr lang="en-US" dirty="0"/>
              <a:t>If you want to know more information about a particular remote:</a:t>
            </a:r>
          </a:p>
          <a:p>
            <a:pPr marL="0" indent="0">
              <a:buNone/>
            </a:pPr>
            <a:r>
              <a:rPr lang="en-US" dirty="0"/>
              <a:t>	$ git remote show &lt;remote&gt;</a:t>
            </a:r>
          </a:p>
        </p:txBody>
      </p:sp>
    </p:spTree>
    <p:extLst>
      <p:ext uri="{BB962C8B-B14F-4D97-AF65-F5344CB8AC3E}">
        <p14:creationId xmlns:p14="http://schemas.microsoft.com/office/powerpoint/2010/main" val="375246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4" name="Straight Connector 73">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5"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Isosceles Triangle 76">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Isosceles Triangle 81">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84" name="Rectangle 83">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Káº¿t quáº£ hÃ¬nh áº£nh cho local version control systems">
            <a:extLst>
              <a:ext uri="{FF2B5EF4-FFF2-40B4-BE49-F238E27FC236}">
                <a16:creationId xmlns:a16="http://schemas.microsoft.com/office/drawing/2014/main" id="{A3B83BE8-CCE2-489D-AE7F-2BD1337AD4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8572" y="1131994"/>
            <a:ext cx="5376733" cy="4590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38660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2608E-AA47-4660-BCFC-AB829F466D6B}"/>
              </a:ext>
            </a:extLst>
          </p:cNvPr>
          <p:cNvSpPr>
            <a:spLocks noGrp="1"/>
          </p:cNvSpPr>
          <p:nvPr>
            <p:ph type="title"/>
          </p:nvPr>
        </p:nvSpPr>
        <p:spPr/>
        <p:txBody>
          <a:bodyPr/>
          <a:lstStyle/>
          <a:p>
            <a:r>
              <a:rPr lang="en-US" dirty="0"/>
              <a:t>Get Data From The Remote Server:</a:t>
            </a:r>
          </a:p>
        </p:txBody>
      </p:sp>
      <p:sp>
        <p:nvSpPr>
          <p:cNvPr id="3" name="Content Placeholder 2">
            <a:extLst>
              <a:ext uri="{FF2B5EF4-FFF2-40B4-BE49-F238E27FC236}">
                <a16:creationId xmlns:a16="http://schemas.microsoft.com/office/drawing/2014/main" id="{1D6D830E-F5B4-4E90-8B69-19DB22CA657D}"/>
              </a:ext>
            </a:extLst>
          </p:cNvPr>
          <p:cNvSpPr>
            <a:spLocks noGrp="1"/>
          </p:cNvSpPr>
          <p:nvPr>
            <p:ph idx="1"/>
          </p:nvPr>
        </p:nvSpPr>
        <p:spPr/>
        <p:txBody>
          <a:bodyPr/>
          <a:lstStyle/>
          <a:p>
            <a:r>
              <a:rPr lang="en-US" dirty="0"/>
              <a:t>Get all the new data that you don’t have from the remote project.</a:t>
            </a:r>
          </a:p>
          <a:p>
            <a:pPr marL="0" indent="0">
              <a:buNone/>
            </a:pPr>
            <a:r>
              <a:rPr lang="en-US" dirty="0"/>
              <a:t>	$ git fetch &lt;remote&gt;</a:t>
            </a:r>
          </a:p>
          <a:p>
            <a:pPr marL="0" indent="0">
              <a:buNone/>
            </a:pPr>
            <a:r>
              <a:rPr lang="en-US" dirty="0"/>
              <a:t>It only downloads the data to your local repository, it does not merge the data with your current work so you would have to merge it manually to your work when you’re ready.</a:t>
            </a:r>
          </a:p>
          <a:p>
            <a:endParaRPr lang="en-US" dirty="0"/>
          </a:p>
          <a:p>
            <a:r>
              <a:rPr lang="en-US" dirty="0"/>
              <a:t>Automatically fetch and merge remote branch to your current branch.</a:t>
            </a:r>
          </a:p>
          <a:p>
            <a:pPr marL="0" indent="0">
              <a:buNone/>
            </a:pPr>
            <a:r>
              <a:rPr lang="en-US" dirty="0"/>
              <a:t>	$ git pull &lt;remote&gt;</a:t>
            </a:r>
          </a:p>
        </p:txBody>
      </p:sp>
    </p:spTree>
    <p:extLst>
      <p:ext uri="{BB962C8B-B14F-4D97-AF65-F5344CB8AC3E}">
        <p14:creationId xmlns:p14="http://schemas.microsoft.com/office/powerpoint/2010/main" val="31659260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86B20-B7F0-45BD-A2CE-5C060D47B896}"/>
              </a:ext>
            </a:extLst>
          </p:cNvPr>
          <p:cNvSpPr>
            <a:spLocks noGrp="1"/>
          </p:cNvSpPr>
          <p:nvPr>
            <p:ph type="title"/>
          </p:nvPr>
        </p:nvSpPr>
        <p:spPr/>
        <p:txBody>
          <a:bodyPr/>
          <a:lstStyle/>
          <a:p>
            <a:r>
              <a:rPr lang="en-US" dirty="0"/>
              <a:t>Send Data To The Remote Server:</a:t>
            </a:r>
          </a:p>
        </p:txBody>
      </p:sp>
      <p:sp>
        <p:nvSpPr>
          <p:cNvPr id="3" name="Content Placeholder 2">
            <a:extLst>
              <a:ext uri="{FF2B5EF4-FFF2-40B4-BE49-F238E27FC236}">
                <a16:creationId xmlns:a16="http://schemas.microsoft.com/office/drawing/2014/main" id="{BFA89F97-E79E-4D12-8EC9-05F68CB39002}"/>
              </a:ext>
            </a:extLst>
          </p:cNvPr>
          <p:cNvSpPr>
            <a:spLocks noGrp="1"/>
          </p:cNvSpPr>
          <p:nvPr>
            <p:ph idx="1"/>
          </p:nvPr>
        </p:nvSpPr>
        <p:spPr/>
        <p:txBody>
          <a:bodyPr/>
          <a:lstStyle/>
          <a:p>
            <a:r>
              <a:rPr lang="en-US" dirty="0"/>
              <a:t>When you have your project at a point you want to share, prefer that it is not on working state. You can use “push” command:</a:t>
            </a:r>
          </a:p>
          <a:p>
            <a:pPr marL="0" indent="0">
              <a:buNone/>
            </a:pPr>
            <a:r>
              <a:rPr lang="en-US" dirty="0"/>
              <a:t>	$ git push &lt;remote&gt; &lt;branch&gt;</a:t>
            </a:r>
          </a:p>
          <a:p>
            <a:pPr marL="0" indent="0">
              <a:buNone/>
            </a:pPr>
            <a:r>
              <a:rPr lang="en-US" dirty="0"/>
              <a:t>Your push will get reject if somebody in your team also try to push data to the server at the same time. You would have to fetch their work and merge into your before you’ll be allowed to push.</a:t>
            </a:r>
          </a:p>
        </p:txBody>
      </p:sp>
    </p:spTree>
    <p:extLst>
      <p:ext uri="{BB962C8B-B14F-4D97-AF65-F5344CB8AC3E}">
        <p14:creationId xmlns:p14="http://schemas.microsoft.com/office/powerpoint/2010/main" val="270432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6E7D6-DA0C-4699-A180-8AAE06E28F6D}"/>
              </a:ext>
            </a:extLst>
          </p:cNvPr>
          <p:cNvSpPr>
            <a:spLocks noGrp="1"/>
          </p:cNvSpPr>
          <p:nvPr>
            <p:ph type="title"/>
          </p:nvPr>
        </p:nvSpPr>
        <p:spPr/>
        <p:txBody>
          <a:bodyPr/>
          <a:lstStyle/>
          <a:p>
            <a:r>
              <a:rPr lang="en-US" dirty="0"/>
              <a:t>Tagging:</a:t>
            </a:r>
          </a:p>
        </p:txBody>
      </p:sp>
      <p:sp>
        <p:nvSpPr>
          <p:cNvPr id="3" name="Content Placeholder 2">
            <a:extLst>
              <a:ext uri="{FF2B5EF4-FFF2-40B4-BE49-F238E27FC236}">
                <a16:creationId xmlns:a16="http://schemas.microsoft.com/office/drawing/2014/main" id="{B216DC26-B66E-4B91-BE5D-673DBF72043C}"/>
              </a:ext>
            </a:extLst>
          </p:cNvPr>
          <p:cNvSpPr>
            <a:spLocks noGrp="1"/>
          </p:cNvSpPr>
          <p:nvPr>
            <p:ph idx="1"/>
          </p:nvPr>
        </p:nvSpPr>
        <p:spPr/>
        <p:txBody>
          <a:bodyPr/>
          <a:lstStyle/>
          <a:p>
            <a:r>
              <a:rPr lang="en-US" dirty="0"/>
              <a:t>Git, like most VCSs, has the ability to tag specific points in data history as being important. People use this to typically mark release points or historic restore points.</a:t>
            </a:r>
          </a:p>
        </p:txBody>
      </p:sp>
    </p:spTree>
    <p:extLst>
      <p:ext uri="{BB962C8B-B14F-4D97-AF65-F5344CB8AC3E}">
        <p14:creationId xmlns:p14="http://schemas.microsoft.com/office/powerpoint/2010/main" val="29848129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C70C5-3E2B-444D-8BED-EAA21F08292B}"/>
              </a:ext>
            </a:extLst>
          </p:cNvPr>
          <p:cNvSpPr>
            <a:spLocks noGrp="1"/>
          </p:cNvSpPr>
          <p:nvPr>
            <p:ph type="title"/>
          </p:nvPr>
        </p:nvSpPr>
        <p:spPr/>
        <p:txBody>
          <a:bodyPr/>
          <a:lstStyle/>
          <a:p>
            <a:r>
              <a:rPr lang="en-US" dirty="0"/>
              <a:t>List the Tags:</a:t>
            </a:r>
          </a:p>
        </p:txBody>
      </p:sp>
      <p:sp>
        <p:nvSpPr>
          <p:cNvPr id="3" name="Content Placeholder 2">
            <a:extLst>
              <a:ext uri="{FF2B5EF4-FFF2-40B4-BE49-F238E27FC236}">
                <a16:creationId xmlns:a16="http://schemas.microsoft.com/office/drawing/2014/main" id="{74184DDC-2226-4250-9EA6-7DAF45B2C70E}"/>
              </a:ext>
            </a:extLst>
          </p:cNvPr>
          <p:cNvSpPr>
            <a:spLocks noGrp="1"/>
          </p:cNvSpPr>
          <p:nvPr>
            <p:ph idx="1"/>
          </p:nvPr>
        </p:nvSpPr>
        <p:spPr/>
        <p:txBody>
          <a:bodyPr/>
          <a:lstStyle/>
          <a:p>
            <a:pPr marL="0" indent="0">
              <a:buNone/>
            </a:pPr>
            <a:r>
              <a:rPr lang="en-US" dirty="0"/>
              <a:t>	$ git tag (with optional -l or --list)</a:t>
            </a:r>
          </a:p>
          <a:p>
            <a:pPr marL="0" indent="0">
              <a:buNone/>
            </a:pPr>
            <a:r>
              <a:rPr lang="en-US" dirty="0"/>
              <a:t>This will list in alphabetical order which means the way they appear has no real importance.</a:t>
            </a:r>
          </a:p>
          <a:p>
            <a:pPr marL="0" indent="0">
              <a:buNone/>
            </a:pPr>
            <a:endParaRPr lang="en-US" dirty="0"/>
          </a:p>
          <a:p>
            <a:pPr>
              <a:buFontTx/>
              <a:buChar char="-"/>
            </a:pPr>
            <a:r>
              <a:rPr lang="en-US" dirty="0"/>
              <a:t>You can search for tags that match a particular pattern.</a:t>
            </a:r>
          </a:p>
          <a:p>
            <a:pPr marL="0" indent="0">
              <a:buNone/>
            </a:pPr>
            <a:r>
              <a:rPr lang="en-US" dirty="0"/>
              <a:t>	$ git tag –l “PATTERN”</a:t>
            </a:r>
          </a:p>
          <a:p>
            <a:pPr marL="0" indent="0">
              <a:buNone/>
            </a:pPr>
            <a:endParaRPr lang="en-US" dirty="0"/>
          </a:p>
          <a:p>
            <a:pPr marL="0" indent="0">
              <a:buNone/>
            </a:pPr>
            <a:r>
              <a:rPr lang="en-US" dirty="0"/>
              <a:t>You could see a specific tag you know:</a:t>
            </a:r>
          </a:p>
          <a:p>
            <a:pPr marL="0" indent="0">
              <a:buNone/>
            </a:pPr>
            <a:r>
              <a:rPr lang="en-US" dirty="0"/>
              <a:t>	$ git show &lt;TAG_NAME&gt;</a:t>
            </a:r>
          </a:p>
        </p:txBody>
      </p:sp>
    </p:spTree>
    <p:extLst>
      <p:ext uri="{BB962C8B-B14F-4D97-AF65-F5344CB8AC3E}">
        <p14:creationId xmlns:p14="http://schemas.microsoft.com/office/powerpoint/2010/main" val="26878415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DA812-0192-409D-AB57-A7E00727401F}"/>
              </a:ext>
            </a:extLst>
          </p:cNvPr>
          <p:cNvSpPr>
            <a:spLocks noGrp="1"/>
          </p:cNvSpPr>
          <p:nvPr>
            <p:ph type="title"/>
          </p:nvPr>
        </p:nvSpPr>
        <p:spPr/>
        <p:txBody>
          <a:bodyPr/>
          <a:lstStyle/>
          <a:p>
            <a:r>
              <a:rPr lang="en-US" dirty="0"/>
              <a:t>Creating Tags:</a:t>
            </a:r>
          </a:p>
        </p:txBody>
      </p:sp>
      <p:sp>
        <p:nvSpPr>
          <p:cNvPr id="3" name="Content Placeholder 2">
            <a:extLst>
              <a:ext uri="{FF2B5EF4-FFF2-40B4-BE49-F238E27FC236}">
                <a16:creationId xmlns:a16="http://schemas.microsoft.com/office/drawing/2014/main" id="{A5DD4514-0738-4674-9D18-A659F292B65C}"/>
              </a:ext>
            </a:extLst>
          </p:cNvPr>
          <p:cNvSpPr>
            <a:spLocks noGrp="1"/>
          </p:cNvSpPr>
          <p:nvPr>
            <p:ph idx="1"/>
          </p:nvPr>
        </p:nvSpPr>
        <p:spPr/>
        <p:txBody>
          <a:bodyPr>
            <a:normAutofit/>
          </a:bodyPr>
          <a:lstStyle/>
          <a:p>
            <a:r>
              <a:rPr lang="en-US" dirty="0"/>
              <a:t>There are two types of tags:</a:t>
            </a:r>
          </a:p>
          <a:p>
            <a:pPr marL="514350" indent="-514350">
              <a:buAutoNum type="arabicParenR"/>
            </a:pPr>
            <a:r>
              <a:rPr lang="en-US" dirty="0"/>
              <a:t>Lightweight.</a:t>
            </a:r>
          </a:p>
          <a:p>
            <a:pPr marL="514350" indent="-514350">
              <a:buAutoNum type="arabicParenR"/>
            </a:pPr>
            <a:r>
              <a:rPr lang="en-US" dirty="0"/>
              <a:t>Annotated.</a:t>
            </a:r>
          </a:p>
          <a:p>
            <a:pPr marL="0" indent="0">
              <a:buNone/>
            </a:pPr>
            <a:r>
              <a:rPr lang="en-US" dirty="0"/>
              <a:t>Lightweight tag is very much like a branch that doesn’t change, it is like a pointer to a specific commit.</a:t>
            </a:r>
          </a:p>
          <a:p>
            <a:pPr marL="0" indent="0">
              <a:buNone/>
            </a:pPr>
            <a:r>
              <a:rPr lang="en-US" dirty="0"/>
              <a:t>Annotated tag is store as full objects in the Git database. It would contain information of the tagger.</a:t>
            </a:r>
          </a:p>
          <a:p>
            <a:pPr marL="0" indent="0">
              <a:buNone/>
            </a:pPr>
            <a:endParaRPr lang="en-US" dirty="0"/>
          </a:p>
          <a:p>
            <a:pPr marL="0" indent="0">
              <a:buNone/>
            </a:pPr>
            <a:r>
              <a:rPr lang="en-US" dirty="0"/>
              <a:t>If you want a temporary tag or don’t want to keep the information, use lightweight tags. It is recommended to use annotated tag.</a:t>
            </a:r>
          </a:p>
        </p:txBody>
      </p:sp>
    </p:spTree>
    <p:extLst>
      <p:ext uri="{BB962C8B-B14F-4D97-AF65-F5344CB8AC3E}">
        <p14:creationId xmlns:p14="http://schemas.microsoft.com/office/powerpoint/2010/main" val="2196254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36B93-8602-4EC3-9108-757B8F1F2270}"/>
              </a:ext>
            </a:extLst>
          </p:cNvPr>
          <p:cNvSpPr>
            <a:spLocks noGrp="1"/>
          </p:cNvSpPr>
          <p:nvPr>
            <p:ph type="title"/>
          </p:nvPr>
        </p:nvSpPr>
        <p:spPr/>
        <p:txBody>
          <a:bodyPr/>
          <a:lstStyle/>
          <a:p>
            <a:r>
              <a:rPr lang="en-US" dirty="0"/>
              <a:t>Creating Lightweight Tag:</a:t>
            </a:r>
          </a:p>
        </p:txBody>
      </p:sp>
      <p:sp>
        <p:nvSpPr>
          <p:cNvPr id="3" name="Content Placeholder 2">
            <a:extLst>
              <a:ext uri="{FF2B5EF4-FFF2-40B4-BE49-F238E27FC236}">
                <a16:creationId xmlns:a16="http://schemas.microsoft.com/office/drawing/2014/main" id="{3C897971-E053-4079-AE63-3A8F8DA42DBD}"/>
              </a:ext>
            </a:extLst>
          </p:cNvPr>
          <p:cNvSpPr>
            <a:spLocks noGrp="1"/>
          </p:cNvSpPr>
          <p:nvPr>
            <p:ph idx="1"/>
          </p:nvPr>
        </p:nvSpPr>
        <p:spPr/>
        <p:txBody>
          <a:bodyPr/>
          <a:lstStyle/>
          <a:p>
            <a:r>
              <a:rPr lang="en-US" dirty="0"/>
              <a:t>Tag without any information is kept.</a:t>
            </a:r>
          </a:p>
          <a:p>
            <a:pPr marL="0" indent="0">
              <a:buNone/>
            </a:pPr>
            <a:r>
              <a:rPr lang="en-US" dirty="0"/>
              <a:t>	$ git tag TAG_NAME</a:t>
            </a:r>
          </a:p>
        </p:txBody>
      </p:sp>
    </p:spTree>
    <p:extLst>
      <p:ext uri="{BB962C8B-B14F-4D97-AF65-F5344CB8AC3E}">
        <p14:creationId xmlns:p14="http://schemas.microsoft.com/office/powerpoint/2010/main" val="17770845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31466-7CD9-4064-8893-F3DD29EE0E8E}"/>
              </a:ext>
            </a:extLst>
          </p:cNvPr>
          <p:cNvSpPr>
            <a:spLocks noGrp="1"/>
          </p:cNvSpPr>
          <p:nvPr>
            <p:ph type="title"/>
          </p:nvPr>
        </p:nvSpPr>
        <p:spPr/>
        <p:txBody>
          <a:bodyPr/>
          <a:lstStyle/>
          <a:p>
            <a:r>
              <a:rPr lang="en-US" dirty="0"/>
              <a:t>Creating Annotated Tag:</a:t>
            </a:r>
          </a:p>
        </p:txBody>
      </p:sp>
      <p:sp>
        <p:nvSpPr>
          <p:cNvPr id="3" name="Content Placeholder 2">
            <a:extLst>
              <a:ext uri="{FF2B5EF4-FFF2-40B4-BE49-F238E27FC236}">
                <a16:creationId xmlns:a16="http://schemas.microsoft.com/office/drawing/2014/main" id="{48A0430A-064A-41B8-A514-D4117B34AB8F}"/>
              </a:ext>
            </a:extLst>
          </p:cNvPr>
          <p:cNvSpPr>
            <a:spLocks noGrp="1"/>
          </p:cNvSpPr>
          <p:nvPr>
            <p:ph idx="1"/>
          </p:nvPr>
        </p:nvSpPr>
        <p:spPr/>
        <p:txBody>
          <a:bodyPr/>
          <a:lstStyle/>
          <a:p>
            <a:r>
              <a:rPr lang="en-US" dirty="0"/>
              <a:t>To create an annotated tag, do the same as lightweight tag but add options to it like “-a”, “-s”, or “-m”.</a:t>
            </a:r>
          </a:p>
          <a:p>
            <a:r>
              <a:rPr lang="en-US" dirty="0"/>
              <a:t>Basic format:</a:t>
            </a:r>
          </a:p>
          <a:p>
            <a:pPr marL="0" indent="0">
              <a:buNone/>
            </a:pPr>
            <a:r>
              <a:rPr lang="en-US" dirty="0"/>
              <a:t>	$ git tag –a &lt;TAG_NAME&gt; -m “MESSAGE”</a:t>
            </a:r>
          </a:p>
          <a:p>
            <a:pPr marL="0" indent="0">
              <a:buNone/>
            </a:pPr>
            <a:r>
              <a:rPr lang="en-US" dirty="0"/>
              <a:t>You could access the help command for more information.</a:t>
            </a:r>
          </a:p>
          <a:p>
            <a:pPr marL="0" indent="0">
              <a:buNone/>
            </a:pPr>
            <a:r>
              <a:rPr lang="en-US" dirty="0"/>
              <a:t>	$ git tag -h</a:t>
            </a:r>
          </a:p>
        </p:txBody>
      </p:sp>
    </p:spTree>
    <p:extLst>
      <p:ext uri="{BB962C8B-B14F-4D97-AF65-F5344CB8AC3E}">
        <p14:creationId xmlns:p14="http://schemas.microsoft.com/office/powerpoint/2010/main" val="31408222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FD6E2-B451-496D-B3DC-9E9C84030591}"/>
              </a:ext>
            </a:extLst>
          </p:cNvPr>
          <p:cNvSpPr>
            <a:spLocks noGrp="1"/>
          </p:cNvSpPr>
          <p:nvPr>
            <p:ph type="title"/>
          </p:nvPr>
        </p:nvSpPr>
        <p:spPr/>
        <p:txBody>
          <a:bodyPr/>
          <a:lstStyle/>
          <a:p>
            <a:r>
              <a:rPr lang="en-US" dirty="0"/>
              <a:t>Tagging Later:</a:t>
            </a:r>
          </a:p>
        </p:txBody>
      </p:sp>
      <p:sp>
        <p:nvSpPr>
          <p:cNvPr id="3" name="Content Placeholder 2">
            <a:extLst>
              <a:ext uri="{FF2B5EF4-FFF2-40B4-BE49-F238E27FC236}">
                <a16:creationId xmlns:a16="http://schemas.microsoft.com/office/drawing/2014/main" id="{468A404C-B38B-4E8F-BAD1-69CCCA9096FD}"/>
              </a:ext>
            </a:extLst>
          </p:cNvPr>
          <p:cNvSpPr>
            <a:spLocks noGrp="1"/>
          </p:cNvSpPr>
          <p:nvPr>
            <p:ph idx="1"/>
          </p:nvPr>
        </p:nvSpPr>
        <p:spPr/>
        <p:txBody>
          <a:bodyPr/>
          <a:lstStyle/>
          <a:p>
            <a:r>
              <a:rPr lang="en-US" dirty="0"/>
              <a:t>Look it up yourself if you want to know more.</a:t>
            </a:r>
          </a:p>
          <a:p>
            <a:pPr marL="0" indent="0">
              <a:buNone/>
            </a:pPr>
            <a:r>
              <a:rPr lang="en-US" dirty="0"/>
              <a:t>	$ git log  // Look at the long string of character after the word commit.</a:t>
            </a:r>
          </a:p>
          <a:p>
            <a:pPr marL="0" indent="0">
              <a:buNone/>
            </a:pPr>
            <a:r>
              <a:rPr lang="en-US" dirty="0"/>
              <a:t>That string is commit checksum.</a:t>
            </a:r>
          </a:p>
          <a:p>
            <a:pPr marL="0" indent="0">
              <a:buNone/>
            </a:pPr>
            <a:r>
              <a:rPr lang="en-US" dirty="0"/>
              <a:t>	$ git tag –a &lt;TAG_NAME&gt; &lt;PART_OF_THE_STRING&gt;</a:t>
            </a:r>
          </a:p>
          <a:p>
            <a:endParaRPr lang="en-US" dirty="0"/>
          </a:p>
          <a:p>
            <a:r>
              <a:rPr lang="en-US" dirty="0"/>
              <a:t>Instead of “$ git log”, you could add this to make it easier to see the string.</a:t>
            </a:r>
          </a:p>
          <a:p>
            <a:pPr marL="0" indent="0">
              <a:buNone/>
            </a:pPr>
            <a:r>
              <a:rPr lang="en-US" dirty="0"/>
              <a:t>	$ git log --pretty=</a:t>
            </a:r>
            <a:r>
              <a:rPr lang="en-US" dirty="0" err="1"/>
              <a:t>oneline</a:t>
            </a:r>
            <a:endParaRPr lang="en-US" dirty="0"/>
          </a:p>
        </p:txBody>
      </p:sp>
    </p:spTree>
    <p:extLst>
      <p:ext uri="{BB962C8B-B14F-4D97-AF65-F5344CB8AC3E}">
        <p14:creationId xmlns:p14="http://schemas.microsoft.com/office/powerpoint/2010/main" val="19270027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C6A9B-6F6E-489F-BAB4-2F98091E4FB3}"/>
              </a:ext>
            </a:extLst>
          </p:cNvPr>
          <p:cNvSpPr>
            <a:spLocks noGrp="1"/>
          </p:cNvSpPr>
          <p:nvPr>
            <p:ph type="title"/>
          </p:nvPr>
        </p:nvSpPr>
        <p:spPr/>
        <p:txBody>
          <a:bodyPr/>
          <a:lstStyle/>
          <a:p>
            <a:r>
              <a:rPr lang="en-US" dirty="0"/>
              <a:t>Sharing Tags:</a:t>
            </a:r>
          </a:p>
        </p:txBody>
      </p:sp>
      <p:sp>
        <p:nvSpPr>
          <p:cNvPr id="3" name="Content Placeholder 2">
            <a:extLst>
              <a:ext uri="{FF2B5EF4-FFF2-40B4-BE49-F238E27FC236}">
                <a16:creationId xmlns:a16="http://schemas.microsoft.com/office/drawing/2014/main" id="{9A0DDB2C-B9CA-433E-98AE-2DDE6B6C6CAF}"/>
              </a:ext>
            </a:extLst>
          </p:cNvPr>
          <p:cNvSpPr>
            <a:spLocks noGrp="1"/>
          </p:cNvSpPr>
          <p:nvPr>
            <p:ph idx="1"/>
          </p:nvPr>
        </p:nvSpPr>
        <p:spPr/>
        <p:txBody>
          <a:bodyPr/>
          <a:lstStyle/>
          <a:p>
            <a:r>
              <a:rPr lang="en-US" dirty="0"/>
              <a:t>By default, the git push command does not transfer tags to the remote server. You have to command it to push the tags after you have created them.</a:t>
            </a:r>
          </a:p>
          <a:p>
            <a:pPr marL="0" indent="0">
              <a:buNone/>
            </a:pPr>
            <a:r>
              <a:rPr lang="en-US" dirty="0"/>
              <a:t>	$ git push origin &lt;TAG_NAME&gt;</a:t>
            </a:r>
          </a:p>
          <a:p>
            <a:pPr marL="0" indent="0">
              <a:buNone/>
            </a:pPr>
            <a:r>
              <a:rPr lang="en-US" dirty="0"/>
              <a:t>To push all the tag at once</a:t>
            </a:r>
          </a:p>
          <a:p>
            <a:pPr marL="0" indent="0">
              <a:buNone/>
            </a:pPr>
            <a:r>
              <a:rPr lang="en-US" dirty="0"/>
              <a:t>	$ git push origin --tags</a:t>
            </a:r>
          </a:p>
        </p:txBody>
      </p:sp>
    </p:spTree>
    <p:extLst>
      <p:ext uri="{BB962C8B-B14F-4D97-AF65-F5344CB8AC3E}">
        <p14:creationId xmlns:p14="http://schemas.microsoft.com/office/powerpoint/2010/main" val="3227696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6BD0E-3314-4095-954C-81674BA6B287}"/>
              </a:ext>
            </a:extLst>
          </p:cNvPr>
          <p:cNvSpPr>
            <a:spLocks noGrp="1"/>
          </p:cNvSpPr>
          <p:nvPr>
            <p:ph type="title"/>
          </p:nvPr>
        </p:nvSpPr>
        <p:spPr/>
        <p:txBody>
          <a:bodyPr/>
          <a:lstStyle/>
          <a:p>
            <a:r>
              <a:rPr lang="en-US" dirty="0"/>
              <a:t>Deleting Tags:</a:t>
            </a:r>
          </a:p>
        </p:txBody>
      </p:sp>
      <p:sp>
        <p:nvSpPr>
          <p:cNvPr id="3" name="Content Placeholder 2">
            <a:extLst>
              <a:ext uri="{FF2B5EF4-FFF2-40B4-BE49-F238E27FC236}">
                <a16:creationId xmlns:a16="http://schemas.microsoft.com/office/drawing/2014/main" id="{7569D3F5-066A-49C5-87A8-25848D3F8144}"/>
              </a:ext>
            </a:extLst>
          </p:cNvPr>
          <p:cNvSpPr>
            <a:spLocks noGrp="1"/>
          </p:cNvSpPr>
          <p:nvPr>
            <p:ph idx="1"/>
          </p:nvPr>
        </p:nvSpPr>
        <p:spPr/>
        <p:txBody>
          <a:bodyPr/>
          <a:lstStyle/>
          <a:p>
            <a:pPr marL="0" indent="0">
              <a:buNone/>
            </a:pPr>
            <a:r>
              <a:rPr lang="en-US" dirty="0"/>
              <a:t>	$ git tag –delete &lt;TAG_NAME&gt;</a:t>
            </a:r>
          </a:p>
          <a:p>
            <a:pPr marL="0" indent="0">
              <a:buNone/>
            </a:pPr>
            <a:r>
              <a:rPr lang="en-US" dirty="0"/>
              <a:t>			or</a:t>
            </a:r>
          </a:p>
          <a:p>
            <a:pPr marL="0" indent="0">
              <a:buNone/>
            </a:pPr>
            <a:r>
              <a:rPr lang="en-US" dirty="0"/>
              <a:t>	$ git tag –d &lt;TAG_NAME&gt;</a:t>
            </a:r>
          </a:p>
          <a:p>
            <a:pPr marL="0" indent="0">
              <a:buNone/>
            </a:pPr>
            <a:endParaRPr lang="en-US" dirty="0"/>
          </a:p>
          <a:p>
            <a:pPr marL="0" indent="0">
              <a:buNone/>
            </a:pPr>
            <a:r>
              <a:rPr lang="en-US" dirty="0"/>
              <a:t>Delete tag from remote</a:t>
            </a:r>
          </a:p>
          <a:p>
            <a:pPr marL="0" indent="0">
              <a:buNone/>
            </a:pPr>
            <a:r>
              <a:rPr lang="en-US" dirty="0"/>
              <a:t>	$ git push origin –d &lt;TAG_NAME&gt; (Could add more tag names after)</a:t>
            </a:r>
          </a:p>
          <a:p>
            <a:pPr marL="0" indent="0">
              <a:buNone/>
            </a:pPr>
            <a:r>
              <a:rPr lang="en-US" dirty="0"/>
              <a:t>		or</a:t>
            </a:r>
          </a:p>
          <a:p>
            <a:pPr marL="0" indent="0">
              <a:buNone/>
            </a:pPr>
            <a:r>
              <a:rPr lang="en-US" dirty="0"/>
              <a:t>	$ git push origin --delete &lt;TAG_NAME&gt; (Could add more tag names after)</a:t>
            </a:r>
          </a:p>
        </p:txBody>
      </p:sp>
    </p:spTree>
    <p:extLst>
      <p:ext uri="{BB962C8B-B14F-4D97-AF65-F5344CB8AC3E}">
        <p14:creationId xmlns:p14="http://schemas.microsoft.com/office/powerpoint/2010/main" val="33227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991E2-3176-41F2-9F34-299FE182A9F6}"/>
              </a:ext>
            </a:extLst>
          </p:cNvPr>
          <p:cNvSpPr>
            <a:spLocks noGrp="1"/>
          </p:cNvSpPr>
          <p:nvPr>
            <p:ph type="title"/>
          </p:nvPr>
        </p:nvSpPr>
        <p:spPr/>
        <p:txBody>
          <a:bodyPr/>
          <a:lstStyle/>
          <a:p>
            <a:r>
              <a:rPr lang="en-US" dirty="0"/>
              <a:t>Centralized Version Control Systems:</a:t>
            </a:r>
          </a:p>
        </p:txBody>
      </p:sp>
      <p:sp>
        <p:nvSpPr>
          <p:cNvPr id="3" name="Content Placeholder 2">
            <a:extLst>
              <a:ext uri="{FF2B5EF4-FFF2-40B4-BE49-F238E27FC236}">
                <a16:creationId xmlns:a16="http://schemas.microsoft.com/office/drawing/2014/main" id="{24FE1B90-BA80-44F2-8987-132A283C9781}"/>
              </a:ext>
            </a:extLst>
          </p:cNvPr>
          <p:cNvSpPr>
            <a:spLocks noGrp="1"/>
          </p:cNvSpPr>
          <p:nvPr>
            <p:ph idx="1"/>
          </p:nvPr>
        </p:nvSpPr>
        <p:spPr/>
        <p:txBody>
          <a:bodyPr/>
          <a:lstStyle/>
          <a:p>
            <a:r>
              <a:rPr lang="en-US" dirty="0"/>
              <a:t>This method was created to solve the problem when developers encounter while collaborate with each other. They need a way to share information between each other so Centralized Version Control Systems (CVCSs) were developed.</a:t>
            </a:r>
          </a:p>
          <a:p>
            <a:r>
              <a:rPr lang="en-US" dirty="0"/>
              <a:t>This method use a server to host the version database that everyone who are in the project could access it anytime. (Until the server got is down of course and that is the problem)</a:t>
            </a:r>
          </a:p>
          <a:p>
            <a:endParaRPr lang="en-US" dirty="0"/>
          </a:p>
        </p:txBody>
      </p:sp>
    </p:spTree>
    <p:extLst>
      <p:ext uri="{BB962C8B-B14F-4D97-AF65-F5344CB8AC3E}">
        <p14:creationId xmlns:p14="http://schemas.microsoft.com/office/powerpoint/2010/main" val="370790818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3EEF1-62A4-4B9E-8AFB-D45530FB7BD8}"/>
              </a:ext>
            </a:extLst>
          </p:cNvPr>
          <p:cNvSpPr>
            <a:spLocks noGrp="1"/>
          </p:cNvSpPr>
          <p:nvPr>
            <p:ph type="title"/>
          </p:nvPr>
        </p:nvSpPr>
        <p:spPr/>
        <p:txBody>
          <a:bodyPr/>
          <a:lstStyle/>
          <a:p>
            <a:r>
              <a:rPr lang="en-US" dirty="0"/>
              <a:t>Checking Out Tag:</a:t>
            </a:r>
          </a:p>
        </p:txBody>
      </p:sp>
      <p:sp>
        <p:nvSpPr>
          <p:cNvPr id="3" name="Content Placeholder 2">
            <a:extLst>
              <a:ext uri="{FF2B5EF4-FFF2-40B4-BE49-F238E27FC236}">
                <a16:creationId xmlns:a16="http://schemas.microsoft.com/office/drawing/2014/main" id="{C4DED33C-F81E-450C-BAC5-0E1C1BB0CFB7}"/>
              </a:ext>
            </a:extLst>
          </p:cNvPr>
          <p:cNvSpPr>
            <a:spLocks noGrp="1"/>
          </p:cNvSpPr>
          <p:nvPr>
            <p:ph idx="1"/>
          </p:nvPr>
        </p:nvSpPr>
        <p:spPr/>
        <p:txBody>
          <a:bodyPr/>
          <a:lstStyle/>
          <a:p>
            <a:r>
              <a:rPr lang="en-US" dirty="0"/>
              <a:t>We cannot checkout tags in Git. However, we can create a new branch from a tag and checkout the branch.</a:t>
            </a:r>
          </a:p>
          <a:p>
            <a:pPr marL="0" indent="0">
              <a:buNone/>
            </a:pPr>
            <a:r>
              <a:rPr lang="en-US" dirty="0"/>
              <a:t>	$ git checkout –b &lt;BRANCH_NAME&gt; &lt;TAG_NAME&gt;</a:t>
            </a:r>
          </a:p>
          <a:p>
            <a:pPr marL="0" indent="0">
              <a:buNone/>
            </a:pPr>
            <a:r>
              <a:rPr lang="en-US" dirty="0"/>
              <a:t>The new branch will now have the same state of repository when you tag it.</a:t>
            </a:r>
          </a:p>
        </p:txBody>
      </p:sp>
    </p:spTree>
    <p:extLst>
      <p:ext uri="{BB962C8B-B14F-4D97-AF65-F5344CB8AC3E}">
        <p14:creationId xmlns:p14="http://schemas.microsoft.com/office/powerpoint/2010/main" val="429030134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54B26-1656-4A80-8D85-0926593DF571}"/>
              </a:ext>
            </a:extLst>
          </p:cNvPr>
          <p:cNvSpPr>
            <a:spLocks noGrp="1"/>
          </p:cNvSpPr>
          <p:nvPr>
            <p:ph type="title"/>
          </p:nvPr>
        </p:nvSpPr>
        <p:spPr/>
        <p:txBody>
          <a:bodyPr/>
          <a:lstStyle/>
          <a:p>
            <a:r>
              <a:rPr lang="en-US" dirty="0"/>
              <a:t>Make Git Aliases:</a:t>
            </a:r>
          </a:p>
        </p:txBody>
      </p:sp>
      <p:sp>
        <p:nvSpPr>
          <p:cNvPr id="3" name="Content Placeholder 2">
            <a:extLst>
              <a:ext uri="{FF2B5EF4-FFF2-40B4-BE49-F238E27FC236}">
                <a16:creationId xmlns:a16="http://schemas.microsoft.com/office/drawing/2014/main" id="{244387C7-7B23-42FC-A8A7-1FA6C742C249}"/>
              </a:ext>
            </a:extLst>
          </p:cNvPr>
          <p:cNvSpPr>
            <a:spLocks noGrp="1"/>
          </p:cNvSpPr>
          <p:nvPr>
            <p:ph idx="1"/>
          </p:nvPr>
        </p:nvSpPr>
        <p:spPr/>
        <p:txBody>
          <a:bodyPr/>
          <a:lstStyle/>
          <a:p>
            <a:r>
              <a:rPr lang="en-US" dirty="0"/>
              <a:t>You could create a string that associate with a command and it is called the alias of that command.</a:t>
            </a:r>
          </a:p>
          <a:p>
            <a:pPr marL="0" indent="0">
              <a:buNone/>
            </a:pPr>
            <a:r>
              <a:rPr lang="en-US" dirty="0"/>
              <a:t>	$ git config --global alias.&lt;ALIAS&gt; &lt;COMMAND&gt;</a:t>
            </a:r>
          </a:p>
        </p:txBody>
      </p:sp>
    </p:spTree>
    <p:extLst>
      <p:ext uri="{BB962C8B-B14F-4D97-AF65-F5344CB8AC3E}">
        <p14:creationId xmlns:p14="http://schemas.microsoft.com/office/powerpoint/2010/main" val="9527066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2F656-841B-4183-BB65-740707C5DB6F}"/>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7ABA483B-F3F9-442E-8140-AA1049D5831E}"/>
              </a:ext>
            </a:extLst>
          </p:cNvPr>
          <p:cNvSpPr>
            <a:spLocks noGrp="1"/>
          </p:cNvSpPr>
          <p:nvPr>
            <p:ph idx="1"/>
          </p:nvPr>
        </p:nvSpPr>
        <p:spPr/>
        <p:txBody>
          <a:bodyPr/>
          <a:lstStyle/>
          <a:p>
            <a:r>
              <a:rPr lang="en-US" dirty="0"/>
              <a:t>At this point should be able to do all the basic local Git operations:</a:t>
            </a:r>
          </a:p>
          <a:p>
            <a:pPr marL="0" indent="0">
              <a:buNone/>
            </a:pPr>
            <a:r>
              <a:rPr lang="en-US" dirty="0"/>
              <a:t> - Creating or cloning a repository.</a:t>
            </a:r>
          </a:p>
          <a:p>
            <a:pPr marL="0" indent="0">
              <a:buNone/>
            </a:pPr>
            <a:r>
              <a:rPr lang="en-US" dirty="0"/>
              <a:t> - Making changes.</a:t>
            </a:r>
          </a:p>
          <a:p>
            <a:pPr marL="0" indent="0">
              <a:buNone/>
            </a:pPr>
            <a:r>
              <a:rPr lang="en-US" dirty="0"/>
              <a:t> - Staging and committing those changes.</a:t>
            </a:r>
          </a:p>
          <a:p>
            <a:pPr marL="0" indent="0">
              <a:buNone/>
            </a:pPr>
            <a:r>
              <a:rPr lang="en-US" dirty="0"/>
              <a:t> - View the history of all changes.</a:t>
            </a:r>
          </a:p>
        </p:txBody>
      </p:sp>
    </p:spTree>
    <p:extLst>
      <p:ext uri="{BB962C8B-B14F-4D97-AF65-F5344CB8AC3E}">
        <p14:creationId xmlns:p14="http://schemas.microsoft.com/office/powerpoint/2010/main" val="2513673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2" name="Rectangle 70">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53" name="Group 72">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4" name="Straight Connector 73">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5"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Isosceles Triangle 76">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Isosceles Triangle 81">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84" name="Rectangle 83">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Káº¿t quáº£ hÃ¬nh áº£nh cho centralized version control">
            <a:extLst>
              <a:ext uri="{FF2B5EF4-FFF2-40B4-BE49-F238E27FC236}">
                <a16:creationId xmlns:a16="http://schemas.microsoft.com/office/drawing/2014/main" id="{9C87D8A2-6490-4618-AC71-035B764290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4503" y="1131994"/>
            <a:ext cx="6604871" cy="4590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8066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87C0D-500E-4CA3-AB02-9DDA9DD087BA}"/>
              </a:ext>
            </a:extLst>
          </p:cNvPr>
          <p:cNvSpPr>
            <a:spLocks noGrp="1"/>
          </p:cNvSpPr>
          <p:nvPr>
            <p:ph type="title"/>
          </p:nvPr>
        </p:nvSpPr>
        <p:spPr/>
        <p:txBody>
          <a:bodyPr/>
          <a:lstStyle/>
          <a:p>
            <a:r>
              <a:rPr lang="en-US" dirty="0"/>
              <a:t>Distributed Version Control Systems:</a:t>
            </a:r>
          </a:p>
        </p:txBody>
      </p:sp>
      <p:sp>
        <p:nvSpPr>
          <p:cNvPr id="3" name="Content Placeholder 2">
            <a:extLst>
              <a:ext uri="{FF2B5EF4-FFF2-40B4-BE49-F238E27FC236}">
                <a16:creationId xmlns:a16="http://schemas.microsoft.com/office/drawing/2014/main" id="{A8970354-C558-4D3E-9332-D89AD9AD7FE0}"/>
              </a:ext>
            </a:extLst>
          </p:cNvPr>
          <p:cNvSpPr>
            <a:spLocks noGrp="1"/>
          </p:cNvSpPr>
          <p:nvPr>
            <p:ph idx="1"/>
          </p:nvPr>
        </p:nvSpPr>
        <p:spPr/>
        <p:txBody>
          <a:bodyPr/>
          <a:lstStyle/>
          <a:p>
            <a:r>
              <a:rPr lang="en-US" dirty="0"/>
              <a:t>Distributed Version Control System takes it to the next level. To prevent situation when the server is down and life happen, every member have a copy of the project in their local database. This give you an advantage of able to work offline too.</a:t>
            </a:r>
          </a:p>
          <a:p>
            <a:r>
              <a:rPr lang="en-US" dirty="0"/>
              <a:t>This is like exactly like having a Local Version Control that connect to the Centralized Version Control.</a:t>
            </a:r>
          </a:p>
        </p:txBody>
      </p:sp>
    </p:spTree>
    <p:extLst>
      <p:ext uri="{BB962C8B-B14F-4D97-AF65-F5344CB8AC3E}">
        <p14:creationId xmlns:p14="http://schemas.microsoft.com/office/powerpoint/2010/main" val="3415324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9" name="Group 78">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0" name="Straight Connector 79">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1"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Isosceles Triangle 82">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4"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6"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Isosceles Triangle 86">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8" name="Isosceles Triangle 87">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90" name="Rectangle 89">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4" name="Picture 8" descr="Káº¿t quáº£ hÃ¬nh áº£nh cho distributed version control systems">
            <a:extLst>
              <a:ext uri="{FF2B5EF4-FFF2-40B4-BE49-F238E27FC236}">
                <a16:creationId xmlns:a16="http://schemas.microsoft.com/office/drawing/2014/main" id="{257BC67B-ABA9-4A22-A6AC-02F42ADFBB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2337" y="1131994"/>
            <a:ext cx="4949203" cy="4590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945854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TotalTime>
  <Words>3143</Words>
  <Application>Microsoft Office PowerPoint</Application>
  <PresentationFormat>Widescreen</PresentationFormat>
  <Paragraphs>291</Paragraphs>
  <Slides>62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62</vt:i4>
      </vt:variant>
    </vt:vector>
  </HeadingPairs>
  <TitlesOfParts>
    <vt:vector size="67" baseType="lpstr">
      <vt:lpstr>Arial</vt:lpstr>
      <vt:lpstr>Calibri</vt:lpstr>
      <vt:lpstr>Trebuchet MS</vt:lpstr>
      <vt:lpstr>Wingdings 3</vt:lpstr>
      <vt:lpstr>Facet</vt:lpstr>
      <vt:lpstr>Git Introduction</vt:lpstr>
      <vt:lpstr>What is “Version Control Tools”?</vt:lpstr>
      <vt:lpstr>3 types of VCS:</vt:lpstr>
      <vt:lpstr>Local Version Control Systems:</vt:lpstr>
      <vt:lpstr>PowerPoint Presentation</vt:lpstr>
      <vt:lpstr>Centralized Version Control Systems:</vt:lpstr>
      <vt:lpstr>PowerPoint Presentation</vt:lpstr>
      <vt:lpstr>Distributed Version Control Systems:</vt:lpstr>
      <vt:lpstr>PowerPoint Presentation</vt:lpstr>
      <vt:lpstr>Quick introduction of how Git storing data.</vt:lpstr>
      <vt:lpstr>Note:</vt:lpstr>
      <vt:lpstr>The Three States: (VERY IMPORTANT)</vt:lpstr>
      <vt:lpstr>The Basic of Git workflow:</vt:lpstr>
      <vt:lpstr>PowerPoint Presentation</vt:lpstr>
      <vt:lpstr>Using Git:</vt:lpstr>
      <vt:lpstr>Installation:</vt:lpstr>
      <vt:lpstr>First-Time Setup Git: Customize Git Environment</vt:lpstr>
      <vt:lpstr>git config</vt:lpstr>
      <vt:lpstr>Set up your identity:</vt:lpstr>
      <vt:lpstr>Set up text editor:</vt:lpstr>
      <vt:lpstr>Check your setting:</vt:lpstr>
      <vt:lpstr>Kid Help Line:</vt:lpstr>
      <vt:lpstr>Summary on First Time Set Up Git: </vt:lpstr>
      <vt:lpstr>Git Basic: After this you could basically perform most of the task you need to do.</vt:lpstr>
      <vt:lpstr>Two ways to make a Git Repository:</vt:lpstr>
      <vt:lpstr>Initializing a Repository in an Existing Directory:</vt:lpstr>
      <vt:lpstr>Cloning an Existing Repository:</vt:lpstr>
      <vt:lpstr>Recording Changes in the Repository:</vt:lpstr>
      <vt:lpstr>PowerPoint Presentation</vt:lpstr>
      <vt:lpstr>Checking status of your files:</vt:lpstr>
      <vt:lpstr>Short Status:</vt:lpstr>
      <vt:lpstr>Ignoring Files:</vt:lpstr>
      <vt:lpstr>Rules in the .gitignore File:</vt:lpstr>
      <vt:lpstr>Write in .gitignore file sample: https://github.com/github/gitignore</vt:lpstr>
      <vt:lpstr>Clean Working Directory:</vt:lpstr>
      <vt:lpstr>Tracking New files:</vt:lpstr>
      <vt:lpstr>Make change to a file after use add command:</vt:lpstr>
      <vt:lpstr>View your Staged and Un-staged Changes:</vt:lpstr>
      <vt:lpstr>Committing Your Changes:</vt:lpstr>
      <vt:lpstr>Skipping the Staging Area:</vt:lpstr>
      <vt:lpstr>Removing Files:</vt:lpstr>
      <vt:lpstr>Moving Files:</vt:lpstr>
      <vt:lpstr>Viewing Commit History:</vt:lpstr>
      <vt:lpstr>Reverse Engineer for a File:</vt:lpstr>
      <vt:lpstr>Working with Remote repositories:</vt:lpstr>
      <vt:lpstr>Adding Remote Repositories:</vt:lpstr>
      <vt:lpstr>Renaming Remote:</vt:lpstr>
      <vt:lpstr>Removing Remote: </vt:lpstr>
      <vt:lpstr>Inspecting a Remote:</vt:lpstr>
      <vt:lpstr>Get Data From The Remote Server:</vt:lpstr>
      <vt:lpstr>Send Data To The Remote Server:</vt:lpstr>
      <vt:lpstr>Tagging:</vt:lpstr>
      <vt:lpstr>List the Tags:</vt:lpstr>
      <vt:lpstr>Creating Tags:</vt:lpstr>
      <vt:lpstr>Creating Lightweight Tag:</vt:lpstr>
      <vt:lpstr>Creating Annotated Tag:</vt:lpstr>
      <vt:lpstr>Tagging Later:</vt:lpstr>
      <vt:lpstr>Sharing Tags:</vt:lpstr>
      <vt:lpstr>Deleting Tags:</vt:lpstr>
      <vt:lpstr>Checking Out Tag:</vt:lpstr>
      <vt:lpstr>Make Git Aliases: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Introduction</dc:title>
  <dc:creator>Duy Anh Nguyen</dc:creator>
  <cp:lastModifiedBy>Duy Anh Nguyen</cp:lastModifiedBy>
  <cp:revision>17</cp:revision>
  <dcterms:created xsi:type="dcterms:W3CDTF">2018-07-22T06:14:49Z</dcterms:created>
  <dcterms:modified xsi:type="dcterms:W3CDTF">2018-07-22T18:51:42Z</dcterms:modified>
</cp:coreProperties>
</file>