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58" r:id="rId4"/>
    <p:sldId id="256" r:id="rId5"/>
    <p:sldId id="261" r:id="rId6"/>
    <p:sldId id="262" r:id="rId7"/>
    <p:sldId id="334" r:id="rId8"/>
    <p:sldId id="336" r:id="rId9"/>
    <p:sldId id="337" r:id="rId10"/>
    <p:sldId id="335" r:id="rId11"/>
    <p:sldId id="338" r:id="rId12"/>
    <p:sldId id="339" r:id="rId13"/>
    <p:sldId id="340" r:id="rId14"/>
    <p:sldId id="341" r:id="rId15"/>
    <p:sldId id="343" r:id="rId16"/>
    <p:sldId id="342" r:id="rId17"/>
    <p:sldId id="344" r:id="rId18"/>
    <p:sldId id="345" r:id="rId19"/>
    <p:sldId id="346" r:id="rId20"/>
    <p:sldId id="359" r:id="rId21"/>
    <p:sldId id="347" r:id="rId22"/>
    <p:sldId id="349" r:id="rId23"/>
    <p:sldId id="348" r:id="rId24"/>
    <p:sldId id="266" r:id="rId25"/>
    <p:sldId id="274" r:id="rId26"/>
    <p:sldId id="351" r:id="rId27"/>
    <p:sldId id="303" r:id="rId28"/>
    <p:sldId id="352" r:id="rId29"/>
    <p:sldId id="354" r:id="rId30"/>
    <p:sldId id="353" r:id="rId31"/>
    <p:sldId id="360" r:id="rId32"/>
    <p:sldId id="356" r:id="rId33"/>
    <p:sldId id="357" r:id="rId34"/>
    <p:sldId id="309" r:id="rId35"/>
    <p:sldId id="310" r:id="rId36"/>
    <p:sldId id="311" r:id="rId37"/>
    <p:sldId id="272" r:id="rId38"/>
    <p:sldId id="279" r:id="rId39"/>
    <p:sldId id="276" r:id="rId40"/>
    <p:sldId id="277" r:id="rId41"/>
    <p:sldId id="278" r:id="rId42"/>
    <p:sldId id="280" r:id="rId43"/>
    <p:sldId id="281" r:id="rId44"/>
    <p:sldId id="361" r:id="rId45"/>
    <p:sldId id="362" r:id="rId46"/>
    <p:sldId id="364" r:id="rId47"/>
    <p:sldId id="363" r:id="rId48"/>
    <p:sldId id="323" r:id="rId49"/>
    <p:sldId id="324" r:id="rId50"/>
    <p:sldId id="325" r:id="rId51"/>
    <p:sldId id="326" r:id="rId52"/>
    <p:sldId id="327" r:id="rId53"/>
    <p:sldId id="328" r:id="rId54"/>
    <p:sldId id="329" r:id="rId55"/>
    <p:sldId id="330" r:id="rId56"/>
    <p:sldId id="35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FE93A69-8828-401D-89F0-E209D5579EF6}"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EE9A11-F24B-4483-9422-2AAB14BB2039}" type="slidenum">
              <a:rPr lang="en-IN" smtClean="0"/>
              <a:t>‹#›</a:t>
            </a:fld>
            <a:endParaRPr lang="en-IN"/>
          </a:p>
        </p:txBody>
      </p:sp>
    </p:spTree>
    <p:extLst>
      <p:ext uri="{BB962C8B-B14F-4D97-AF65-F5344CB8AC3E}">
        <p14:creationId xmlns:p14="http://schemas.microsoft.com/office/powerpoint/2010/main" val="219834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E93A69-8828-401D-89F0-E209D5579EF6}"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EE9A11-F24B-4483-9422-2AAB14BB2039}" type="slidenum">
              <a:rPr lang="en-IN" smtClean="0"/>
              <a:t>‹#›</a:t>
            </a:fld>
            <a:endParaRPr lang="en-IN"/>
          </a:p>
        </p:txBody>
      </p:sp>
    </p:spTree>
    <p:extLst>
      <p:ext uri="{BB962C8B-B14F-4D97-AF65-F5344CB8AC3E}">
        <p14:creationId xmlns:p14="http://schemas.microsoft.com/office/powerpoint/2010/main" val="424266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E93A69-8828-401D-89F0-E209D5579EF6}"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EE9A11-F24B-4483-9422-2AAB14BB2039}" type="slidenum">
              <a:rPr lang="en-IN" smtClean="0"/>
              <a:t>‹#›</a:t>
            </a:fld>
            <a:endParaRPr lang="en-IN"/>
          </a:p>
        </p:txBody>
      </p:sp>
    </p:spTree>
    <p:extLst>
      <p:ext uri="{BB962C8B-B14F-4D97-AF65-F5344CB8AC3E}">
        <p14:creationId xmlns:p14="http://schemas.microsoft.com/office/powerpoint/2010/main" val="1693730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E93A69-8828-401D-89F0-E209D5579EF6}"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EE9A11-F24B-4483-9422-2AAB14BB2039}" type="slidenum">
              <a:rPr lang="en-IN" smtClean="0"/>
              <a:t>‹#›</a:t>
            </a:fld>
            <a:endParaRPr lang="en-IN"/>
          </a:p>
        </p:txBody>
      </p:sp>
    </p:spTree>
    <p:extLst>
      <p:ext uri="{BB962C8B-B14F-4D97-AF65-F5344CB8AC3E}">
        <p14:creationId xmlns:p14="http://schemas.microsoft.com/office/powerpoint/2010/main" val="46711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E93A69-8828-401D-89F0-E209D5579EF6}"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EE9A11-F24B-4483-9422-2AAB14BB2039}" type="slidenum">
              <a:rPr lang="en-IN" smtClean="0"/>
              <a:t>‹#›</a:t>
            </a:fld>
            <a:endParaRPr lang="en-IN"/>
          </a:p>
        </p:txBody>
      </p:sp>
    </p:spTree>
    <p:extLst>
      <p:ext uri="{BB962C8B-B14F-4D97-AF65-F5344CB8AC3E}">
        <p14:creationId xmlns:p14="http://schemas.microsoft.com/office/powerpoint/2010/main" val="86477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E93A69-8828-401D-89F0-E209D5579EF6}"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EE9A11-F24B-4483-9422-2AAB14BB2039}" type="slidenum">
              <a:rPr lang="en-IN" smtClean="0"/>
              <a:t>‹#›</a:t>
            </a:fld>
            <a:endParaRPr lang="en-IN"/>
          </a:p>
        </p:txBody>
      </p:sp>
    </p:spTree>
    <p:extLst>
      <p:ext uri="{BB962C8B-B14F-4D97-AF65-F5344CB8AC3E}">
        <p14:creationId xmlns:p14="http://schemas.microsoft.com/office/powerpoint/2010/main" val="232889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FE93A69-8828-401D-89F0-E209D5579EF6}" type="datetimeFigureOut">
              <a:rPr lang="en-IN" smtClean="0"/>
              <a:t>09-09-2024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EE9A11-F24B-4483-9422-2AAB14BB2039}" type="slidenum">
              <a:rPr lang="en-IN" smtClean="0"/>
              <a:t>‹#›</a:t>
            </a:fld>
            <a:endParaRPr lang="en-IN"/>
          </a:p>
        </p:txBody>
      </p:sp>
    </p:spTree>
    <p:extLst>
      <p:ext uri="{BB962C8B-B14F-4D97-AF65-F5344CB8AC3E}">
        <p14:creationId xmlns:p14="http://schemas.microsoft.com/office/powerpoint/2010/main" val="71773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FE93A69-8828-401D-89F0-E209D5579EF6}"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EE9A11-F24B-4483-9422-2AAB14BB2039}" type="slidenum">
              <a:rPr lang="en-IN" smtClean="0"/>
              <a:t>‹#›</a:t>
            </a:fld>
            <a:endParaRPr lang="en-IN"/>
          </a:p>
        </p:txBody>
      </p:sp>
    </p:spTree>
    <p:extLst>
      <p:ext uri="{BB962C8B-B14F-4D97-AF65-F5344CB8AC3E}">
        <p14:creationId xmlns:p14="http://schemas.microsoft.com/office/powerpoint/2010/main" val="175815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93A69-8828-401D-89F0-E209D5579EF6}" type="datetimeFigureOut">
              <a:rPr lang="en-IN" smtClean="0"/>
              <a:t>09-09-2024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EE9A11-F24B-4483-9422-2AAB14BB2039}" type="slidenum">
              <a:rPr lang="en-IN" smtClean="0"/>
              <a:t>‹#›</a:t>
            </a:fld>
            <a:endParaRPr lang="en-IN"/>
          </a:p>
        </p:txBody>
      </p:sp>
    </p:spTree>
    <p:extLst>
      <p:ext uri="{BB962C8B-B14F-4D97-AF65-F5344CB8AC3E}">
        <p14:creationId xmlns:p14="http://schemas.microsoft.com/office/powerpoint/2010/main" val="216820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E93A69-8828-401D-89F0-E209D5579EF6}"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EE9A11-F24B-4483-9422-2AAB14BB2039}" type="slidenum">
              <a:rPr lang="en-IN" smtClean="0"/>
              <a:t>‹#›</a:t>
            </a:fld>
            <a:endParaRPr lang="en-IN"/>
          </a:p>
        </p:txBody>
      </p:sp>
    </p:spTree>
    <p:extLst>
      <p:ext uri="{BB962C8B-B14F-4D97-AF65-F5344CB8AC3E}">
        <p14:creationId xmlns:p14="http://schemas.microsoft.com/office/powerpoint/2010/main" val="242228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E93A69-8828-401D-89F0-E209D5579EF6}"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EE9A11-F24B-4483-9422-2AAB14BB2039}" type="slidenum">
              <a:rPr lang="en-IN" smtClean="0"/>
              <a:t>‹#›</a:t>
            </a:fld>
            <a:endParaRPr lang="en-IN"/>
          </a:p>
        </p:txBody>
      </p:sp>
    </p:spTree>
    <p:extLst>
      <p:ext uri="{BB962C8B-B14F-4D97-AF65-F5344CB8AC3E}">
        <p14:creationId xmlns:p14="http://schemas.microsoft.com/office/powerpoint/2010/main" val="29016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93A69-8828-401D-89F0-E209D5579EF6}" type="datetimeFigureOut">
              <a:rPr lang="en-IN" smtClean="0"/>
              <a:t>09-09-2024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E9A11-F24B-4483-9422-2AAB14BB2039}" type="slidenum">
              <a:rPr lang="en-IN" smtClean="0"/>
              <a:t>‹#›</a:t>
            </a:fld>
            <a:endParaRPr lang="en-IN"/>
          </a:p>
        </p:txBody>
      </p:sp>
    </p:spTree>
    <p:extLst>
      <p:ext uri="{BB962C8B-B14F-4D97-AF65-F5344CB8AC3E}">
        <p14:creationId xmlns:p14="http://schemas.microsoft.com/office/powerpoint/2010/main" val="4018786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Data </a:t>
            </a:r>
            <a:r>
              <a:rPr lang="en-US" b="1" dirty="0"/>
              <a:t>Collection, Processing and Analysis of Data</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58030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I</a:t>
            </a:r>
            <a:r>
              <a:rPr lang="en-US" dirty="0" smtClean="0"/>
              <a:t>t </a:t>
            </a:r>
            <a:r>
              <a:rPr lang="en-US" dirty="0"/>
              <a:t>is an expensive method. </a:t>
            </a:r>
            <a:endParaRPr lang="en-US" dirty="0" smtClean="0"/>
          </a:p>
          <a:p>
            <a:pPr marL="514350" indent="-514350">
              <a:buFont typeface="+mj-lt"/>
              <a:buAutoNum type="arabicPeriod"/>
            </a:pPr>
            <a:r>
              <a:rPr lang="en-US" dirty="0"/>
              <a:t>T</a:t>
            </a:r>
            <a:r>
              <a:rPr lang="en-US" dirty="0" smtClean="0"/>
              <a:t>he </a:t>
            </a:r>
            <a:r>
              <a:rPr lang="en-US" dirty="0"/>
              <a:t>information provided by this method is very limited</a:t>
            </a:r>
            <a:r>
              <a:rPr lang="en-US" dirty="0" smtClean="0"/>
              <a:t>.</a:t>
            </a:r>
          </a:p>
          <a:p>
            <a:pPr marL="514350" indent="-514350">
              <a:buFont typeface="+mj-lt"/>
              <a:buAutoNum type="arabicPeriod"/>
            </a:pPr>
            <a:r>
              <a:rPr lang="en-US" dirty="0" smtClean="0"/>
              <a:t> </a:t>
            </a:r>
            <a:r>
              <a:rPr lang="en-US" dirty="0"/>
              <a:t>sometimes unforeseen factors may interfere with the observational task. At times, the fact that some people are rarely accessible to direct observation creates obstacle for this method to collect data effectively.</a:t>
            </a:r>
            <a:endParaRPr lang="en-IN" dirty="0"/>
          </a:p>
        </p:txBody>
      </p:sp>
    </p:spTree>
    <p:extLst>
      <p:ext uri="{BB962C8B-B14F-4D97-AF65-F5344CB8AC3E}">
        <p14:creationId xmlns:p14="http://schemas.microsoft.com/office/powerpoint/2010/main" val="3372996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a:t>
            </a:r>
            <a:endParaRPr lang="en-US" dirty="0"/>
          </a:p>
        </p:txBody>
      </p:sp>
      <p:sp>
        <p:nvSpPr>
          <p:cNvPr id="3" name="Content Placeholder 2"/>
          <p:cNvSpPr>
            <a:spLocks noGrp="1"/>
          </p:cNvSpPr>
          <p:nvPr>
            <p:ph idx="1"/>
          </p:nvPr>
        </p:nvSpPr>
        <p:spPr/>
        <p:txBody>
          <a:bodyPr/>
          <a:lstStyle/>
          <a:p>
            <a:r>
              <a:rPr lang="en-US" dirty="0"/>
              <a:t>The interview method of collecting data involves presentation of oral-verbal stimuli and reply in terms of oral-verbal responses. This method can be used through personal interviews and, if possible, through telephone interviews</a:t>
            </a:r>
          </a:p>
        </p:txBody>
      </p:sp>
    </p:spTree>
    <p:extLst>
      <p:ext uri="{BB962C8B-B14F-4D97-AF65-F5344CB8AC3E}">
        <p14:creationId xmlns:p14="http://schemas.microsoft.com/office/powerpoint/2010/main" val="1090380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Personal </a:t>
            </a:r>
            <a:r>
              <a:rPr lang="en-US" dirty="0"/>
              <a:t>interviews: Personal interview method requires a person known as the interviewer asking questions generally in a face-to-face contact to the other person or persons. (At times the interviewee may also ask certain questions and the interviewer responds to these, but usually the interviewer initiates the interview and collects the information.)</a:t>
            </a:r>
          </a:p>
        </p:txBody>
      </p:sp>
    </p:spTree>
    <p:extLst>
      <p:ext uri="{BB962C8B-B14F-4D97-AF65-F5344CB8AC3E}">
        <p14:creationId xmlns:p14="http://schemas.microsoft.com/office/powerpoint/2010/main" val="4276533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method of collecting information through personal interviews is usually carried out in a structured way. </a:t>
            </a:r>
            <a:endParaRPr lang="en-US" dirty="0" smtClean="0"/>
          </a:p>
          <a:p>
            <a:r>
              <a:rPr lang="en-US" dirty="0" smtClean="0"/>
              <a:t>As </a:t>
            </a:r>
            <a:r>
              <a:rPr lang="en-US" dirty="0"/>
              <a:t>such we call the interviews as structured interviews</a:t>
            </a:r>
            <a:r>
              <a:rPr lang="en-US" dirty="0" smtClean="0"/>
              <a:t>.</a:t>
            </a:r>
          </a:p>
          <a:p>
            <a:r>
              <a:rPr lang="en-US" dirty="0"/>
              <a:t>Such interviews involve the use of a set of predetermined questions and of highly </a:t>
            </a:r>
            <a:r>
              <a:rPr lang="en-US" dirty="0" err="1"/>
              <a:t>standardised</a:t>
            </a:r>
            <a:r>
              <a:rPr lang="en-US" dirty="0"/>
              <a:t> techniques of recording.</a:t>
            </a:r>
          </a:p>
        </p:txBody>
      </p:sp>
    </p:spTree>
    <p:extLst>
      <p:ext uri="{BB962C8B-B14F-4D97-AF65-F5344CB8AC3E}">
        <p14:creationId xmlns:p14="http://schemas.microsoft.com/office/powerpoint/2010/main" val="441101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Merits</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 </a:t>
            </a:r>
            <a:r>
              <a:rPr lang="en-US" dirty="0"/>
              <a:t>More information and that too in greater depth can be obtained. </a:t>
            </a:r>
          </a:p>
          <a:p>
            <a:pPr marL="514350" indent="-514350">
              <a:buFont typeface="+mj-lt"/>
              <a:buAutoNum type="arabicPeriod"/>
            </a:pPr>
            <a:r>
              <a:rPr lang="en-US" dirty="0" smtClean="0"/>
              <a:t> </a:t>
            </a:r>
            <a:r>
              <a:rPr lang="en-US" dirty="0"/>
              <a:t>There is greater flexibility under this method as the opportunity to restructure questions is always there, specially in case of unstructured interviews</a:t>
            </a:r>
            <a:r>
              <a:rPr lang="en-US" dirty="0" smtClean="0"/>
              <a:t>.</a:t>
            </a:r>
          </a:p>
          <a:p>
            <a:pPr marL="514350" indent="-514350">
              <a:buFont typeface="+mj-lt"/>
              <a:buAutoNum type="arabicPeriod"/>
            </a:pPr>
            <a:r>
              <a:rPr lang="en-US" dirty="0" smtClean="0"/>
              <a:t> </a:t>
            </a:r>
            <a:r>
              <a:rPr lang="en-US" dirty="0"/>
              <a:t>Personal information can as well be obtained easily under this method. </a:t>
            </a:r>
          </a:p>
          <a:p>
            <a:pPr marL="514350" indent="-514350">
              <a:buFont typeface="+mj-lt"/>
              <a:buAutoNum type="arabicPeriod"/>
            </a:pPr>
            <a:r>
              <a:rPr lang="en-US" dirty="0" smtClean="0"/>
              <a:t>Samples </a:t>
            </a:r>
            <a:r>
              <a:rPr lang="en-US" dirty="0"/>
              <a:t>can be controlled more effectively as there arises no difficulty of the missing returns; non-response generally remains very low</a:t>
            </a:r>
            <a:r>
              <a:rPr lang="en-US" dirty="0" smtClean="0"/>
              <a:t>.</a:t>
            </a:r>
          </a:p>
          <a:p>
            <a:pPr marL="514350" indent="-514350">
              <a:buFont typeface="+mj-lt"/>
              <a:buAutoNum type="arabicPeriod"/>
            </a:pPr>
            <a:r>
              <a:rPr lang="en-US" dirty="0" smtClean="0"/>
              <a:t> </a:t>
            </a:r>
            <a:r>
              <a:rPr lang="en-US" dirty="0"/>
              <a:t>The interviewer can usually control which person(s) will answer the questions. </a:t>
            </a:r>
            <a:endParaRPr lang="en-US" dirty="0" smtClean="0"/>
          </a:p>
          <a:p>
            <a:r>
              <a:rPr lang="en-US" dirty="0" smtClean="0"/>
              <a:t>This </a:t>
            </a:r>
            <a:r>
              <a:rPr lang="en-US" dirty="0"/>
              <a:t>is not possible in mailed questionnaire approach. If so desired, group discussions may also be held</a:t>
            </a:r>
          </a:p>
        </p:txBody>
      </p:sp>
    </p:spTree>
    <p:extLst>
      <p:ext uri="{BB962C8B-B14F-4D97-AF65-F5344CB8AC3E}">
        <p14:creationId xmlns:p14="http://schemas.microsoft.com/office/powerpoint/2010/main" val="4282946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endParaRPr lang="en-US" dirty="0"/>
          </a:p>
        </p:txBody>
      </p:sp>
      <p:sp>
        <p:nvSpPr>
          <p:cNvPr id="3" name="Content Placeholder 2"/>
          <p:cNvSpPr>
            <a:spLocks noGrp="1"/>
          </p:cNvSpPr>
          <p:nvPr>
            <p:ph idx="1"/>
          </p:nvPr>
        </p:nvSpPr>
        <p:spPr>
          <a:xfrm>
            <a:off x="457200" y="1600200"/>
            <a:ext cx="8229600" cy="4997152"/>
          </a:xfrm>
        </p:spPr>
        <p:txBody>
          <a:bodyPr>
            <a:normAutofit fontScale="70000" lnSpcReduction="20000"/>
          </a:bodyPr>
          <a:lstStyle/>
          <a:p>
            <a:r>
              <a:rPr lang="en-US" dirty="0"/>
              <a:t>It is a very expensive method, specially when large and widely spread geographical sample is taken. </a:t>
            </a:r>
            <a:endParaRPr lang="en-US" dirty="0" smtClean="0"/>
          </a:p>
          <a:p>
            <a:pPr marL="0" indent="0">
              <a:buNone/>
            </a:pPr>
            <a:endParaRPr lang="en-US" dirty="0" smtClean="0"/>
          </a:p>
          <a:p>
            <a:r>
              <a:rPr lang="en-US" dirty="0" smtClean="0"/>
              <a:t> </a:t>
            </a:r>
            <a:r>
              <a:rPr lang="en-US" dirty="0"/>
              <a:t>There remains the possibility of the bias of interviewer as well as that of the respondent; there also remains the headache of supervision and control of interviewers</a:t>
            </a:r>
            <a:r>
              <a:rPr lang="en-US" dirty="0" smtClean="0"/>
              <a:t>.</a:t>
            </a:r>
          </a:p>
          <a:p>
            <a:pPr marL="0" indent="0">
              <a:buNone/>
            </a:pPr>
            <a:endParaRPr lang="en-US" dirty="0" smtClean="0"/>
          </a:p>
          <a:p>
            <a:r>
              <a:rPr lang="en-US" dirty="0" smtClean="0"/>
              <a:t>  </a:t>
            </a:r>
            <a:r>
              <a:rPr lang="en-US" dirty="0"/>
              <a:t>Certain types of respondents such as important officials or executives or people in high income groups may not be easily approachable under this method and to that extent the data may prove inadequate. </a:t>
            </a:r>
            <a:endParaRPr lang="en-US" dirty="0" smtClean="0"/>
          </a:p>
          <a:p>
            <a:r>
              <a:rPr lang="en-US" dirty="0" smtClean="0"/>
              <a:t> </a:t>
            </a:r>
            <a:r>
              <a:rPr lang="en-US" dirty="0"/>
              <a:t>This method is relatively more-time-consuming</a:t>
            </a:r>
            <a:r>
              <a:rPr lang="en-US" dirty="0" smtClean="0"/>
              <a:t>,</a:t>
            </a:r>
          </a:p>
          <a:p>
            <a:r>
              <a:rPr lang="en-US" dirty="0" smtClean="0"/>
              <a:t>.The </a:t>
            </a:r>
            <a:r>
              <a:rPr lang="en-US" dirty="0"/>
              <a:t>presence of the interviewer on the spot may over-stimulate the respondent, sometimes even to the extent that he may give imaginary information just to make the interview interesting. </a:t>
            </a:r>
          </a:p>
        </p:txBody>
      </p:sp>
    </p:spTree>
    <p:extLst>
      <p:ext uri="{BB962C8B-B14F-4D97-AF65-F5344CB8AC3E}">
        <p14:creationId xmlns:p14="http://schemas.microsoft.com/office/powerpoint/2010/main" val="3230449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Telephone interviews</a:t>
            </a:r>
          </a:p>
        </p:txBody>
      </p:sp>
      <p:sp>
        <p:nvSpPr>
          <p:cNvPr id="3" name="Content Placeholder 2"/>
          <p:cNvSpPr>
            <a:spLocks noGrp="1"/>
          </p:cNvSpPr>
          <p:nvPr>
            <p:ph idx="1"/>
          </p:nvPr>
        </p:nvSpPr>
        <p:spPr/>
        <p:txBody>
          <a:bodyPr>
            <a:normAutofit/>
          </a:bodyPr>
          <a:lstStyle/>
          <a:p>
            <a:r>
              <a:rPr lang="en-US" dirty="0" smtClean="0"/>
              <a:t>: </a:t>
            </a:r>
            <a:r>
              <a:rPr lang="en-US" dirty="0"/>
              <a:t>This method of collecting information consists in contacting respondents on telephone itself. It is not a very widely used method, but plays important part in industrial surveys, particularly in developed regions. </a:t>
            </a:r>
            <a:endParaRPr lang="en-US" dirty="0" smtClean="0"/>
          </a:p>
        </p:txBody>
      </p:sp>
    </p:spTree>
    <p:extLst>
      <p:ext uri="{BB962C8B-B14F-4D97-AF65-F5344CB8AC3E}">
        <p14:creationId xmlns:p14="http://schemas.microsoft.com/office/powerpoint/2010/main" val="174567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chief merits of such a system are:</a:t>
            </a:r>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a:t>It is more flexible in comparison to mailing method</a:t>
            </a:r>
            <a:r>
              <a:rPr lang="en-US" dirty="0" smtClean="0"/>
              <a:t>. </a:t>
            </a:r>
          </a:p>
          <a:p>
            <a:pPr marL="514350" indent="-514350">
              <a:buFont typeface="+mj-lt"/>
              <a:buAutoNum type="arabicPeriod"/>
            </a:pPr>
            <a:r>
              <a:rPr lang="en-US" dirty="0" smtClean="0"/>
              <a:t> </a:t>
            </a:r>
            <a:r>
              <a:rPr lang="en-US" dirty="0"/>
              <a:t>It is faster than other methods i.e., a quick way of obtaining information</a:t>
            </a:r>
            <a:r>
              <a:rPr lang="en-US" dirty="0" smtClean="0"/>
              <a:t>.</a:t>
            </a:r>
          </a:p>
          <a:p>
            <a:pPr marL="514350" indent="-514350">
              <a:buFont typeface="+mj-lt"/>
              <a:buAutoNum type="arabicPeriod"/>
            </a:pPr>
            <a:r>
              <a:rPr lang="en-US" dirty="0" smtClean="0"/>
              <a:t> </a:t>
            </a:r>
            <a:r>
              <a:rPr lang="en-US" dirty="0"/>
              <a:t>It is cheaper than personal interviewing method; here the cost per response is relatively </a:t>
            </a:r>
            <a:r>
              <a:rPr lang="en-US" dirty="0" smtClean="0"/>
              <a:t>low</a:t>
            </a:r>
          </a:p>
          <a:p>
            <a:pPr marL="514350" indent="-514350">
              <a:buFont typeface="+mj-lt"/>
              <a:buAutoNum type="arabicPeriod"/>
            </a:pPr>
            <a:r>
              <a:rPr lang="en-US" dirty="0" smtClean="0"/>
              <a:t>Recall </a:t>
            </a:r>
            <a:r>
              <a:rPr lang="en-US" dirty="0"/>
              <a:t>is easy; callbacks are simple and </a:t>
            </a:r>
            <a:r>
              <a:rPr lang="en-US" dirty="0" smtClean="0"/>
              <a:t>economical.</a:t>
            </a:r>
          </a:p>
          <a:p>
            <a:pPr marL="514350" indent="-514350">
              <a:buFont typeface="+mj-lt"/>
              <a:buAutoNum type="arabicPeriod"/>
            </a:pPr>
            <a:r>
              <a:rPr lang="en-US" dirty="0" smtClean="0"/>
              <a:t>Replies </a:t>
            </a:r>
            <a:r>
              <a:rPr lang="en-US" dirty="0"/>
              <a:t>can be recorded without causing embarrassment to </a:t>
            </a:r>
            <a:r>
              <a:rPr lang="en-US" dirty="0" smtClean="0"/>
              <a:t>respondents</a:t>
            </a:r>
          </a:p>
          <a:p>
            <a:pPr marL="514350" indent="-514350">
              <a:buFont typeface="+mj-lt"/>
              <a:buAutoNum type="arabicPeriod"/>
            </a:pPr>
            <a:r>
              <a:rPr lang="en-US" dirty="0" smtClean="0"/>
              <a:t> </a:t>
            </a:r>
            <a:r>
              <a:rPr lang="en-US" dirty="0"/>
              <a:t>No field staff is required</a:t>
            </a:r>
          </a:p>
        </p:txBody>
      </p:sp>
    </p:spTree>
    <p:extLst>
      <p:ext uri="{BB962C8B-B14F-4D97-AF65-F5344CB8AC3E}">
        <p14:creationId xmlns:p14="http://schemas.microsoft.com/office/powerpoint/2010/main" val="287210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Demerit </a:t>
            </a:r>
            <a:endParaRPr lang="en-US" dirty="0"/>
          </a:p>
        </p:txBody>
      </p:sp>
      <p:sp>
        <p:nvSpPr>
          <p:cNvPr id="3" name="Content Placeholder 2"/>
          <p:cNvSpPr>
            <a:spLocks noGrp="1"/>
          </p:cNvSpPr>
          <p:nvPr>
            <p:ph idx="1"/>
          </p:nvPr>
        </p:nvSpPr>
        <p:spPr/>
        <p:txBody>
          <a:bodyPr>
            <a:normAutofit lnSpcReduction="10000"/>
          </a:bodyPr>
          <a:lstStyle/>
          <a:p>
            <a:r>
              <a:rPr lang="en-US" dirty="0"/>
              <a:t>Little time is given to respondents for considered answers; interview period is not likely to exceed five minutes in most cases</a:t>
            </a:r>
            <a:r>
              <a:rPr lang="en-US" dirty="0" smtClean="0"/>
              <a:t>.</a:t>
            </a:r>
          </a:p>
          <a:p>
            <a:r>
              <a:rPr lang="en-US" dirty="0"/>
              <a:t>Possibility of the bias of the interviewer is relatively more. </a:t>
            </a:r>
          </a:p>
          <a:p>
            <a:r>
              <a:rPr lang="en-US" dirty="0" smtClean="0"/>
              <a:t> </a:t>
            </a:r>
            <a:r>
              <a:rPr lang="en-US" dirty="0"/>
              <a:t>Questions have to be short and to the point; probes are difficult to </a:t>
            </a:r>
            <a:r>
              <a:rPr lang="en-US" dirty="0" smtClean="0"/>
              <a:t>handle</a:t>
            </a:r>
          </a:p>
          <a:p>
            <a:r>
              <a:rPr lang="en-US" dirty="0"/>
              <a:t>Extensive geographical coverage may get restricted by cost considerations.</a:t>
            </a:r>
          </a:p>
        </p:txBody>
      </p:sp>
    </p:spTree>
    <p:extLst>
      <p:ext uri="{BB962C8B-B14F-4D97-AF65-F5344CB8AC3E}">
        <p14:creationId xmlns:p14="http://schemas.microsoft.com/office/powerpoint/2010/main" val="3159514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Questionnaire</a:t>
            </a:r>
            <a:endParaRPr lang="en-US" dirty="0"/>
          </a:p>
        </p:txBody>
      </p:sp>
      <p:sp>
        <p:nvSpPr>
          <p:cNvPr id="3" name="Content Placeholder 2"/>
          <p:cNvSpPr>
            <a:spLocks noGrp="1"/>
          </p:cNvSpPr>
          <p:nvPr>
            <p:ph idx="1"/>
          </p:nvPr>
        </p:nvSpPr>
        <p:spPr/>
        <p:txBody>
          <a:bodyPr>
            <a:normAutofit/>
          </a:bodyPr>
          <a:lstStyle/>
          <a:p>
            <a:r>
              <a:rPr lang="en-US" dirty="0"/>
              <a:t>his method of data collection is quite popular, particularly in case of big enquiries. It is being adopted by private individuals, research workers, private and public </a:t>
            </a:r>
            <a:r>
              <a:rPr lang="en-US" dirty="0" err="1"/>
              <a:t>organisations</a:t>
            </a:r>
            <a:r>
              <a:rPr lang="en-US" dirty="0"/>
              <a:t> and even by governments. In this method a questionnaire is sent </a:t>
            </a:r>
            <a:r>
              <a:rPr lang="en-US" dirty="0" smtClean="0"/>
              <a:t> </a:t>
            </a:r>
            <a:r>
              <a:rPr lang="en-US" dirty="0"/>
              <a:t>to the persons concerned with a request to answer the questions and return the questionnaire. </a:t>
            </a:r>
            <a:endParaRPr lang="en-US" dirty="0" smtClean="0"/>
          </a:p>
        </p:txBody>
      </p:sp>
    </p:spTree>
    <p:extLst>
      <p:ext uri="{BB962C8B-B14F-4D97-AF65-F5344CB8AC3E}">
        <p14:creationId xmlns:p14="http://schemas.microsoft.com/office/powerpoint/2010/main" val="1380140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pPr marL="457200" lvl="1" indent="0">
              <a:buNone/>
            </a:pPr>
            <a:r>
              <a:rPr lang="en-US" dirty="0" smtClean="0"/>
              <a:t>1. Collection </a:t>
            </a:r>
            <a:r>
              <a:rPr lang="en-US" dirty="0"/>
              <a:t>of Primary Data</a:t>
            </a:r>
            <a:endParaRPr lang="en-IN" sz="2400" dirty="0"/>
          </a:p>
          <a:p>
            <a:pPr marL="0" indent="0">
              <a:buNone/>
            </a:pPr>
            <a:r>
              <a:rPr lang="en-US" dirty="0" smtClean="0"/>
              <a:t>     2.Method of </a:t>
            </a:r>
            <a:r>
              <a:rPr lang="en-US" dirty="0"/>
              <a:t>data Collections </a:t>
            </a:r>
            <a:r>
              <a:rPr lang="en-US" dirty="0" smtClean="0"/>
              <a:t>– Observation</a:t>
            </a:r>
            <a:endParaRPr lang="en-US" dirty="0"/>
          </a:p>
          <a:p>
            <a:pPr marL="0" indent="0">
              <a:buNone/>
            </a:pPr>
            <a:r>
              <a:rPr lang="en-US" dirty="0" smtClean="0"/>
              <a:t>          Interview</a:t>
            </a:r>
            <a:r>
              <a:rPr lang="en-US" dirty="0"/>
              <a:t>,   </a:t>
            </a:r>
            <a:r>
              <a:rPr lang="en-US" dirty="0" smtClean="0"/>
              <a:t>questionnaires </a:t>
            </a:r>
            <a:r>
              <a:rPr lang="en-US" dirty="0"/>
              <a:t>and Schedules</a:t>
            </a:r>
            <a:endParaRPr lang="en-IN" sz="2800" dirty="0"/>
          </a:p>
          <a:p>
            <a:pPr marL="457200" lvl="1" indent="0">
              <a:buNone/>
            </a:pPr>
            <a:r>
              <a:rPr lang="en-US" dirty="0"/>
              <a:t>3. Difference between Questionnaires and Schedules</a:t>
            </a:r>
            <a:endParaRPr lang="en-IN" sz="2400" dirty="0"/>
          </a:p>
          <a:p>
            <a:pPr marL="457200" lvl="1" indent="0">
              <a:buNone/>
            </a:pPr>
            <a:r>
              <a:rPr lang="en-US" dirty="0"/>
              <a:t>4. Some Other Methods of Data Collection</a:t>
            </a:r>
            <a:endParaRPr lang="en-IN" sz="2400" dirty="0"/>
          </a:p>
          <a:p>
            <a:pPr marL="457200" lvl="1" indent="0">
              <a:buNone/>
            </a:pPr>
            <a:r>
              <a:rPr lang="en-US" dirty="0"/>
              <a:t>5. Collection of Secondary Data</a:t>
            </a:r>
            <a:endParaRPr lang="en-IN" sz="2400" dirty="0"/>
          </a:p>
          <a:p>
            <a:pPr marL="457200" lvl="1" indent="0">
              <a:buNone/>
            </a:pPr>
            <a:r>
              <a:rPr lang="en-US" dirty="0"/>
              <a:t>6. Selection of Appropriate Method for Data Collection</a:t>
            </a:r>
            <a:endParaRPr lang="en-IN" sz="2400" dirty="0"/>
          </a:p>
          <a:p>
            <a:pPr marL="457200" lvl="1" indent="0">
              <a:buNone/>
            </a:pPr>
            <a:r>
              <a:rPr lang="en-US" dirty="0"/>
              <a:t>7. Case Study Method</a:t>
            </a:r>
            <a:endParaRPr lang="en-IN" sz="2400" dirty="0"/>
          </a:p>
          <a:p>
            <a:pPr marL="457200" lvl="1" indent="0">
              <a:buNone/>
            </a:pPr>
            <a:r>
              <a:rPr lang="en-US" dirty="0"/>
              <a:t>8. Processing Operations and Some Problems in </a:t>
            </a:r>
            <a:r>
              <a:rPr lang="en-US" dirty="0" smtClean="0"/>
              <a:t>Processing</a:t>
            </a:r>
            <a:endParaRPr lang="en-IN" sz="2400" dirty="0"/>
          </a:p>
          <a:p>
            <a:pPr marL="457200" lvl="1" indent="0">
              <a:buNone/>
            </a:pPr>
            <a:r>
              <a:rPr lang="en-US" dirty="0" smtClean="0"/>
              <a:t>9</a:t>
            </a:r>
            <a:r>
              <a:rPr lang="en-US" dirty="0"/>
              <a:t>. Elements/Types of Data Analysis</a:t>
            </a:r>
            <a:endParaRPr lang="en-IN" sz="2800" dirty="0"/>
          </a:p>
          <a:p>
            <a:endParaRPr lang="en-IN" dirty="0"/>
          </a:p>
        </p:txBody>
      </p:sp>
    </p:spTree>
    <p:extLst>
      <p:ext uri="{BB962C8B-B14F-4D97-AF65-F5344CB8AC3E}">
        <p14:creationId xmlns:p14="http://schemas.microsoft.com/office/powerpoint/2010/main" val="1747819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A questionnaire consists of a number of questions printed or typed in a definite order on a form or set of forms. </a:t>
            </a:r>
            <a:endParaRPr lang="en-US" dirty="0" smtClean="0"/>
          </a:p>
          <a:p>
            <a:r>
              <a:rPr lang="en-US" dirty="0" smtClean="0"/>
              <a:t>The </a:t>
            </a:r>
            <a:r>
              <a:rPr lang="en-US" dirty="0"/>
              <a:t>questionnaire is mailed to respondents who are expected to read and understand the questions and write down the reply in the space meant for the purpose in the questionnaire itself. </a:t>
            </a:r>
            <a:endParaRPr lang="en-US" dirty="0" smtClean="0"/>
          </a:p>
          <a:p>
            <a:r>
              <a:rPr lang="en-US" dirty="0" smtClean="0"/>
              <a:t>The </a:t>
            </a:r>
            <a:r>
              <a:rPr lang="en-US" dirty="0"/>
              <a:t>respondents have to answer the questions on their own. The method of collecting data by mailing the questionnaires to respondents is most extensively employed in various economic and business surveys. </a:t>
            </a:r>
          </a:p>
          <a:p>
            <a:endParaRPr lang="en-US" dirty="0"/>
          </a:p>
        </p:txBody>
      </p:sp>
    </p:spTree>
    <p:extLst>
      <p:ext uri="{BB962C8B-B14F-4D97-AF65-F5344CB8AC3E}">
        <p14:creationId xmlns:p14="http://schemas.microsoft.com/office/powerpoint/2010/main" val="2208423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
            </a:r>
            <a:r>
              <a:rPr lang="en-US" dirty="0" smtClean="0"/>
              <a:t>erits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There is low cost even when the universe is large and is widely spread </a:t>
            </a:r>
            <a:r>
              <a:rPr lang="en-US" dirty="0" smtClean="0"/>
              <a:t>geographically</a:t>
            </a:r>
          </a:p>
          <a:p>
            <a:pPr marL="514350" indent="-514350">
              <a:buFont typeface="+mj-lt"/>
              <a:buAutoNum type="arabicPeriod"/>
            </a:pPr>
            <a:r>
              <a:rPr lang="en-US" dirty="0" smtClean="0"/>
              <a:t>It </a:t>
            </a:r>
            <a:r>
              <a:rPr lang="en-US" dirty="0"/>
              <a:t>is free from the bias of the interviewer; answers are in respondents’ own words. </a:t>
            </a:r>
            <a:endParaRPr lang="en-US" dirty="0" smtClean="0"/>
          </a:p>
          <a:p>
            <a:pPr marL="514350" indent="-514350">
              <a:buFont typeface="+mj-lt"/>
              <a:buAutoNum type="arabicPeriod"/>
            </a:pPr>
            <a:r>
              <a:rPr lang="en-US" dirty="0" smtClean="0"/>
              <a:t> </a:t>
            </a:r>
            <a:r>
              <a:rPr lang="en-US" dirty="0"/>
              <a:t>Respondents have adequate time to give well thought out answers</a:t>
            </a:r>
            <a:r>
              <a:rPr lang="en-US" dirty="0" smtClean="0"/>
              <a:t>.</a:t>
            </a:r>
          </a:p>
          <a:p>
            <a:pPr marL="514350" indent="-514350">
              <a:buFont typeface="+mj-lt"/>
              <a:buAutoNum type="arabicPeriod"/>
            </a:pPr>
            <a:r>
              <a:rPr lang="en-US" dirty="0" smtClean="0"/>
              <a:t> Respondents</a:t>
            </a:r>
            <a:r>
              <a:rPr lang="en-US" dirty="0"/>
              <a:t>, who are not easily approachable, can also be reached conveniently. </a:t>
            </a:r>
            <a:endParaRPr lang="en-US" dirty="0" smtClean="0"/>
          </a:p>
          <a:p>
            <a:pPr marL="514350" indent="-514350">
              <a:buFont typeface="+mj-lt"/>
              <a:buAutoNum type="arabicPeriod"/>
            </a:pPr>
            <a:r>
              <a:rPr lang="en-US" dirty="0" smtClean="0"/>
              <a:t>Large </a:t>
            </a:r>
            <a:r>
              <a:rPr lang="en-US" dirty="0"/>
              <a:t>samples can be made use of and thus the results can be made more dependable and reliable.</a:t>
            </a:r>
          </a:p>
        </p:txBody>
      </p:sp>
    </p:spTree>
    <p:extLst>
      <p:ext uri="{BB962C8B-B14F-4D97-AF65-F5344CB8AC3E}">
        <p14:creationId xmlns:p14="http://schemas.microsoft.com/office/powerpoint/2010/main" val="1006024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Demerits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 </a:t>
            </a:r>
            <a:r>
              <a:rPr lang="en-US" dirty="0"/>
              <a:t>Low rate of return of the duly filled in questionnaires; bias due to no-response is often </a:t>
            </a:r>
            <a:r>
              <a:rPr lang="en-US" dirty="0" smtClean="0"/>
              <a:t>indeterminate.</a:t>
            </a:r>
          </a:p>
          <a:p>
            <a:pPr marL="514350" indent="-514350">
              <a:buFont typeface="+mj-lt"/>
              <a:buAutoNum type="arabicPeriod"/>
            </a:pPr>
            <a:r>
              <a:rPr lang="en-US" dirty="0" smtClean="0"/>
              <a:t>It </a:t>
            </a:r>
            <a:r>
              <a:rPr lang="en-US" dirty="0"/>
              <a:t>can be used only when respondents are educated and cooperating. </a:t>
            </a:r>
            <a:endParaRPr lang="en-US" dirty="0" smtClean="0"/>
          </a:p>
          <a:p>
            <a:pPr marL="514350" indent="-514350">
              <a:buFont typeface="+mj-lt"/>
              <a:buAutoNum type="arabicPeriod"/>
            </a:pPr>
            <a:r>
              <a:rPr lang="en-US" dirty="0" smtClean="0"/>
              <a:t>The </a:t>
            </a:r>
            <a:r>
              <a:rPr lang="en-US" dirty="0"/>
              <a:t>control over questionnaire may be lost once it is </a:t>
            </a:r>
            <a:r>
              <a:rPr lang="en-US" dirty="0" smtClean="0"/>
              <a:t>sent.</a:t>
            </a:r>
          </a:p>
          <a:p>
            <a:pPr marL="514350" indent="-514350">
              <a:buFont typeface="+mj-lt"/>
              <a:buAutoNum type="arabicPeriod"/>
            </a:pPr>
            <a:r>
              <a:rPr lang="en-US" dirty="0" smtClean="0"/>
              <a:t>There </a:t>
            </a:r>
            <a:r>
              <a:rPr lang="en-US" dirty="0"/>
              <a:t>is also the possibility of ambiguous replies or omission of replies altogether to certain questions; interpretation of omissions is difficult. </a:t>
            </a:r>
            <a:endParaRPr lang="en-US" dirty="0" smtClean="0"/>
          </a:p>
          <a:p>
            <a:pPr marL="514350" indent="-514350">
              <a:buFont typeface="+mj-lt"/>
              <a:buAutoNum type="arabicPeriod"/>
            </a:pPr>
            <a:r>
              <a:rPr lang="en-US" dirty="0" smtClean="0"/>
              <a:t> </a:t>
            </a:r>
            <a:r>
              <a:rPr lang="en-US" dirty="0"/>
              <a:t>It is difficult to know whether willing respondents are truly representative. </a:t>
            </a:r>
            <a:endParaRPr lang="en-US" dirty="0" smtClean="0"/>
          </a:p>
          <a:p>
            <a:pPr marL="514350" indent="-514350">
              <a:buFont typeface="+mj-lt"/>
              <a:buAutoNum type="arabicPeriod"/>
            </a:pPr>
            <a:r>
              <a:rPr lang="en-US" dirty="0" smtClean="0"/>
              <a:t> </a:t>
            </a:r>
            <a:r>
              <a:rPr lang="en-US" dirty="0"/>
              <a:t>This method is likely to be the slowest of all.</a:t>
            </a:r>
          </a:p>
        </p:txBody>
      </p:sp>
    </p:spTree>
    <p:extLst>
      <p:ext uri="{BB962C8B-B14F-4D97-AF65-F5344CB8AC3E}">
        <p14:creationId xmlns:p14="http://schemas.microsoft.com/office/powerpoint/2010/main" val="2860902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229600" cy="1143000"/>
          </a:xfrm>
        </p:spPr>
        <p:txBody>
          <a:bodyPr>
            <a:normAutofit fontScale="90000"/>
          </a:bodyPr>
          <a:lstStyle/>
          <a:p>
            <a:r>
              <a:rPr lang="en-US" dirty="0"/>
              <a:t>Schedules</a:t>
            </a:r>
            <a:r>
              <a:rPr lang="en-IN" sz="4000" dirty="0"/>
              <a:t/>
            </a:r>
            <a:br>
              <a:rPr lang="en-IN" sz="4000" dirty="0"/>
            </a:br>
            <a:endParaRPr lang="en-US" dirty="0"/>
          </a:p>
        </p:txBody>
      </p:sp>
      <p:sp>
        <p:nvSpPr>
          <p:cNvPr id="3" name="Content Placeholder 2"/>
          <p:cNvSpPr>
            <a:spLocks noGrp="1"/>
          </p:cNvSpPr>
          <p:nvPr>
            <p:ph idx="1"/>
          </p:nvPr>
        </p:nvSpPr>
        <p:spPr>
          <a:xfrm>
            <a:off x="467544" y="1556792"/>
            <a:ext cx="8229600" cy="4176464"/>
          </a:xfrm>
        </p:spPr>
        <p:txBody>
          <a:bodyPr>
            <a:noAutofit/>
          </a:bodyPr>
          <a:lstStyle/>
          <a:p>
            <a:pPr>
              <a:lnSpc>
                <a:spcPct val="170000"/>
              </a:lnSpc>
            </a:pPr>
            <a:r>
              <a:rPr lang="en-US" sz="2000" dirty="0"/>
              <a:t>This method of data collection is very much like the collection of data through questionnaire, with little difference which lies in the fact that schedules (</a:t>
            </a:r>
            <a:r>
              <a:rPr lang="en-US" sz="2000" dirty="0" err="1"/>
              <a:t>proforma</a:t>
            </a:r>
            <a:r>
              <a:rPr lang="en-US" sz="2000" dirty="0"/>
              <a:t> containing a set of questions) are being filled in by the enumerators who are specially appointed for the purpose. </a:t>
            </a:r>
            <a:endParaRPr lang="en-US" sz="2000" dirty="0" smtClean="0"/>
          </a:p>
          <a:p>
            <a:pPr>
              <a:lnSpc>
                <a:spcPct val="170000"/>
              </a:lnSpc>
            </a:pPr>
            <a:r>
              <a:rPr lang="en-US" sz="2000" dirty="0" smtClean="0"/>
              <a:t>These </a:t>
            </a:r>
            <a:r>
              <a:rPr lang="en-US" sz="2000" dirty="0"/>
              <a:t>enumerators along with schedules, go to respondents, put to them the questions from the </a:t>
            </a:r>
            <a:r>
              <a:rPr lang="en-US" sz="2000" dirty="0" err="1"/>
              <a:t>proforma</a:t>
            </a:r>
            <a:r>
              <a:rPr lang="en-US" sz="2000" dirty="0"/>
              <a:t> in the order the questions are listed and record the replies in the space meant for the same in the </a:t>
            </a:r>
            <a:r>
              <a:rPr lang="en-US" sz="2000" dirty="0" err="1" smtClean="0"/>
              <a:t>proforma</a:t>
            </a:r>
            <a:r>
              <a:rPr lang="en-US" sz="2000" dirty="0" smtClean="0"/>
              <a:t>.</a:t>
            </a:r>
          </a:p>
          <a:p>
            <a:pPr>
              <a:lnSpc>
                <a:spcPct val="170000"/>
              </a:lnSpc>
            </a:pPr>
            <a:r>
              <a:rPr lang="en-US" sz="2000" dirty="0"/>
              <a:t> This method of data collection is very useful in extensive enquiries and can lead to fairly reliable results.</a:t>
            </a:r>
          </a:p>
        </p:txBody>
      </p:sp>
    </p:spTree>
    <p:extLst>
      <p:ext uri="{BB962C8B-B14F-4D97-AF65-F5344CB8AC3E}">
        <p14:creationId xmlns:p14="http://schemas.microsoft.com/office/powerpoint/2010/main" val="3754204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Questionnaires and Schedules</a:t>
            </a:r>
            <a:endParaRPr lang="en-IN"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Questionnaires </a:t>
            </a:r>
            <a:r>
              <a:rPr lang="en-US" dirty="0"/>
              <a:t>and schedules are both tools used in research for collecting data from respondents,</a:t>
            </a:r>
            <a:endParaRPr lang="en-IN" dirty="0"/>
          </a:p>
        </p:txBody>
      </p:sp>
    </p:spTree>
    <p:extLst>
      <p:ext uri="{BB962C8B-B14F-4D97-AF65-F5344CB8AC3E}">
        <p14:creationId xmlns:p14="http://schemas.microsoft.com/office/powerpoint/2010/main" val="76378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2155654"/>
              </p:ext>
            </p:extLst>
          </p:nvPr>
        </p:nvGraphicFramePr>
        <p:xfrm>
          <a:off x="2555776" y="1484784"/>
          <a:ext cx="5388051" cy="4549380"/>
        </p:xfrm>
        <a:graphic>
          <a:graphicData uri="http://schemas.openxmlformats.org/drawingml/2006/table">
            <a:tbl>
              <a:tblPr/>
              <a:tblGrid>
                <a:gridCol w="1796017"/>
                <a:gridCol w="1796017"/>
                <a:gridCol w="1796017"/>
              </a:tblGrid>
              <a:tr h="565745">
                <a:tc>
                  <a:txBody>
                    <a:bodyPr/>
                    <a:lstStyle/>
                    <a:p>
                      <a:pPr algn="ctr" fontAlgn="ctr" latinLnBrk="0"/>
                      <a:r>
                        <a:rPr lang="en-IN" sz="1600" b="1" cap="all" dirty="0">
                          <a:effectLst/>
                        </a:rPr>
                        <a:t>BASIS FOR COMPARISON</a:t>
                      </a:r>
                    </a:p>
                  </a:txBody>
                  <a:tcPr marL="80821" marR="80821" marT="40410" marB="40410" anchor="ctr">
                    <a:lnL>
                      <a:noFill/>
                    </a:lnL>
                    <a:lnR>
                      <a:noFill/>
                    </a:lnR>
                    <a:lnT>
                      <a:noFill/>
                    </a:lnT>
                    <a:lnB>
                      <a:noFill/>
                    </a:lnB>
                  </a:tcPr>
                </a:tc>
                <a:tc>
                  <a:txBody>
                    <a:bodyPr/>
                    <a:lstStyle/>
                    <a:p>
                      <a:pPr algn="ctr" fontAlgn="ctr" latinLnBrk="0"/>
                      <a:r>
                        <a:rPr lang="en-IN" sz="1600" b="1" cap="all" dirty="0">
                          <a:effectLst/>
                        </a:rPr>
                        <a:t>QUESTIONNAIRE</a:t>
                      </a:r>
                    </a:p>
                  </a:txBody>
                  <a:tcPr marL="80821" marR="80821" marT="40410" marB="40410" anchor="ctr">
                    <a:lnL>
                      <a:noFill/>
                    </a:lnL>
                    <a:lnR>
                      <a:noFill/>
                    </a:lnR>
                    <a:lnT>
                      <a:noFill/>
                    </a:lnT>
                    <a:lnB>
                      <a:noFill/>
                    </a:lnB>
                  </a:tcPr>
                </a:tc>
                <a:tc>
                  <a:txBody>
                    <a:bodyPr/>
                    <a:lstStyle/>
                    <a:p>
                      <a:pPr algn="ctr" fontAlgn="ctr" latinLnBrk="0"/>
                      <a:r>
                        <a:rPr lang="en-IN" sz="1600" b="1" cap="all" dirty="0">
                          <a:effectLst/>
                        </a:rPr>
                        <a:t>SCHEDULE</a:t>
                      </a:r>
                    </a:p>
                  </a:txBody>
                  <a:tcPr marL="80821" marR="80821" marT="40410" marB="40410" anchor="ctr">
                    <a:lnL>
                      <a:noFill/>
                    </a:lnL>
                    <a:lnR>
                      <a:noFill/>
                    </a:lnR>
                    <a:lnT>
                      <a:noFill/>
                    </a:lnT>
                    <a:lnB>
                      <a:noFill/>
                    </a:lnB>
                  </a:tcPr>
                </a:tc>
              </a:tr>
              <a:tr h="2747906">
                <a:tc>
                  <a:txBody>
                    <a:bodyPr/>
                    <a:lstStyle/>
                    <a:p>
                      <a:pPr algn="l" fontAlgn="t"/>
                      <a:r>
                        <a:rPr lang="en-IN" sz="1600">
                          <a:effectLst/>
                        </a:rPr>
                        <a:t>Meaning</a:t>
                      </a:r>
                    </a:p>
                  </a:txBody>
                  <a:tcPr marL="80821" marR="80821" marT="40410" marB="40410">
                    <a:lnL>
                      <a:noFill/>
                    </a:lnL>
                    <a:lnR>
                      <a:noFill/>
                    </a:lnR>
                    <a:lnT>
                      <a:noFill/>
                    </a:lnT>
                    <a:lnB>
                      <a:noFill/>
                    </a:lnB>
                  </a:tcPr>
                </a:tc>
                <a:tc>
                  <a:txBody>
                    <a:bodyPr/>
                    <a:lstStyle/>
                    <a:p>
                      <a:pPr algn="l" fontAlgn="t"/>
                      <a:r>
                        <a:rPr lang="en-US" sz="1600" dirty="0">
                          <a:effectLst/>
                        </a:rPr>
                        <a:t>Questionnaire refers to a technique of data collection which consist of a series of written questions along with alternative answers.</a:t>
                      </a:r>
                    </a:p>
                  </a:txBody>
                  <a:tcPr marL="80821" marR="80821" marT="40410" marB="40410">
                    <a:lnL>
                      <a:noFill/>
                    </a:lnL>
                    <a:lnR>
                      <a:noFill/>
                    </a:lnR>
                    <a:lnT>
                      <a:noFill/>
                    </a:lnT>
                    <a:lnB>
                      <a:noFill/>
                    </a:lnB>
                  </a:tcPr>
                </a:tc>
                <a:tc>
                  <a:txBody>
                    <a:bodyPr/>
                    <a:lstStyle/>
                    <a:p>
                      <a:pPr algn="l" fontAlgn="t"/>
                      <a:r>
                        <a:rPr lang="en-US" sz="1600" dirty="0">
                          <a:effectLst/>
                        </a:rPr>
                        <a:t>Schedule is a formalized set of questions, statements and spaces for answers, provided to the enumerators who ask questions to the respondents and note down the answers.</a:t>
                      </a:r>
                    </a:p>
                  </a:txBody>
                  <a:tcPr marL="80821" marR="80821" marT="40410" marB="40410">
                    <a:lnL>
                      <a:noFill/>
                    </a:lnL>
                    <a:lnR>
                      <a:noFill/>
                    </a:lnR>
                    <a:lnT>
                      <a:noFill/>
                    </a:lnT>
                    <a:lnB>
                      <a:noFill/>
                    </a:lnB>
                  </a:tcPr>
                </a:tc>
              </a:tr>
              <a:tr h="323283">
                <a:tc>
                  <a:txBody>
                    <a:bodyPr/>
                    <a:lstStyle/>
                    <a:p>
                      <a:pPr algn="l" fontAlgn="t"/>
                      <a:r>
                        <a:rPr lang="en-IN" sz="1600" dirty="0">
                          <a:effectLst/>
                        </a:rPr>
                        <a:t>Filled by</a:t>
                      </a:r>
                    </a:p>
                  </a:txBody>
                  <a:tcPr marL="80821" marR="80821" marT="40410" marB="40410">
                    <a:lnL>
                      <a:noFill/>
                    </a:lnL>
                    <a:lnR>
                      <a:noFill/>
                    </a:lnR>
                    <a:lnT>
                      <a:noFill/>
                    </a:lnT>
                    <a:lnB>
                      <a:noFill/>
                    </a:lnB>
                  </a:tcPr>
                </a:tc>
                <a:tc>
                  <a:txBody>
                    <a:bodyPr/>
                    <a:lstStyle/>
                    <a:p>
                      <a:pPr algn="l" fontAlgn="t"/>
                      <a:r>
                        <a:rPr lang="en-IN" sz="1600" dirty="0">
                          <a:effectLst/>
                        </a:rPr>
                        <a:t>Respondents</a:t>
                      </a:r>
                    </a:p>
                  </a:txBody>
                  <a:tcPr marL="80821" marR="80821" marT="40410" marB="40410">
                    <a:lnL>
                      <a:noFill/>
                    </a:lnL>
                    <a:lnR>
                      <a:noFill/>
                    </a:lnR>
                    <a:lnT>
                      <a:noFill/>
                    </a:lnT>
                    <a:lnB>
                      <a:noFill/>
                    </a:lnB>
                  </a:tcPr>
                </a:tc>
                <a:tc>
                  <a:txBody>
                    <a:bodyPr/>
                    <a:lstStyle/>
                    <a:p>
                      <a:pPr algn="l" fontAlgn="t"/>
                      <a:r>
                        <a:rPr lang="en-IN" sz="1600" dirty="0">
                          <a:effectLst/>
                        </a:rPr>
                        <a:t>Enumerators</a:t>
                      </a:r>
                    </a:p>
                  </a:txBody>
                  <a:tcPr marL="80821" marR="80821" marT="40410" marB="40410">
                    <a:lnL>
                      <a:noFill/>
                    </a:lnL>
                    <a:lnR>
                      <a:noFill/>
                    </a:lnR>
                    <a:lnT>
                      <a:noFill/>
                    </a:lnT>
                    <a:lnB>
                      <a:noFill/>
                    </a:lnB>
                  </a:tcPr>
                </a:tc>
              </a:tr>
              <a:tr h="323283">
                <a:tc>
                  <a:txBody>
                    <a:bodyPr/>
                    <a:lstStyle/>
                    <a:p>
                      <a:pPr algn="l" fontAlgn="t"/>
                      <a:r>
                        <a:rPr lang="en-IN" sz="1600">
                          <a:effectLst/>
                        </a:rPr>
                        <a:t>Response Rate</a:t>
                      </a:r>
                    </a:p>
                  </a:txBody>
                  <a:tcPr marL="80821" marR="80821" marT="40410" marB="40410">
                    <a:lnL>
                      <a:noFill/>
                    </a:lnL>
                    <a:lnR>
                      <a:noFill/>
                    </a:lnR>
                    <a:lnT>
                      <a:noFill/>
                    </a:lnT>
                    <a:lnB>
                      <a:noFill/>
                    </a:lnB>
                  </a:tcPr>
                </a:tc>
                <a:tc>
                  <a:txBody>
                    <a:bodyPr/>
                    <a:lstStyle/>
                    <a:p>
                      <a:pPr algn="l" fontAlgn="t"/>
                      <a:r>
                        <a:rPr lang="en-IN" sz="1600">
                          <a:effectLst/>
                        </a:rPr>
                        <a:t>Low</a:t>
                      </a:r>
                    </a:p>
                  </a:txBody>
                  <a:tcPr marL="80821" marR="80821" marT="40410" marB="40410">
                    <a:lnL>
                      <a:noFill/>
                    </a:lnL>
                    <a:lnR>
                      <a:noFill/>
                    </a:lnR>
                    <a:lnT>
                      <a:noFill/>
                    </a:lnT>
                    <a:lnB>
                      <a:noFill/>
                    </a:lnB>
                  </a:tcPr>
                </a:tc>
                <a:tc>
                  <a:txBody>
                    <a:bodyPr/>
                    <a:lstStyle/>
                    <a:p>
                      <a:pPr algn="l" fontAlgn="t"/>
                      <a:r>
                        <a:rPr lang="en-IN" sz="1600" dirty="0">
                          <a:effectLst/>
                        </a:rPr>
                        <a:t>High</a:t>
                      </a:r>
                    </a:p>
                  </a:txBody>
                  <a:tcPr marL="80821" marR="80821" marT="40410" marB="40410">
                    <a:lnL>
                      <a:noFill/>
                    </a:lnL>
                    <a:lnR>
                      <a:noFill/>
                    </a:lnR>
                    <a:lnT>
                      <a:noFill/>
                    </a:lnT>
                    <a:lnB>
                      <a:noFill/>
                    </a:lnB>
                  </a:tcPr>
                </a:tc>
              </a:tr>
              <a:tr h="565745">
                <a:tc>
                  <a:txBody>
                    <a:bodyPr/>
                    <a:lstStyle/>
                    <a:p>
                      <a:pPr algn="l" fontAlgn="t"/>
                      <a:r>
                        <a:rPr lang="en-IN" sz="1600">
                          <a:effectLst/>
                        </a:rPr>
                        <a:t>Coverage</a:t>
                      </a:r>
                    </a:p>
                  </a:txBody>
                  <a:tcPr marL="80821" marR="80821" marT="40410" marB="40410">
                    <a:lnL>
                      <a:noFill/>
                    </a:lnL>
                    <a:lnR>
                      <a:noFill/>
                    </a:lnR>
                    <a:lnT>
                      <a:noFill/>
                    </a:lnT>
                    <a:lnB>
                      <a:noFill/>
                    </a:lnB>
                  </a:tcPr>
                </a:tc>
                <a:tc>
                  <a:txBody>
                    <a:bodyPr/>
                    <a:lstStyle/>
                    <a:p>
                      <a:pPr algn="l" fontAlgn="t"/>
                      <a:r>
                        <a:rPr lang="en-IN" sz="1600">
                          <a:effectLst/>
                        </a:rPr>
                        <a:t>Large</a:t>
                      </a:r>
                    </a:p>
                  </a:txBody>
                  <a:tcPr marL="80821" marR="80821" marT="40410" marB="40410">
                    <a:lnL>
                      <a:noFill/>
                    </a:lnL>
                    <a:lnR>
                      <a:noFill/>
                    </a:lnR>
                    <a:lnT>
                      <a:noFill/>
                    </a:lnT>
                    <a:lnB>
                      <a:noFill/>
                    </a:lnB>
                  </a:tcPr>
                </a:tc>
                <a:tc>
                  <a:txBody>
                    <a:bodyPr/>
                    <a:lstStyle/>
                    <a:p>
                      <a:pPr algn="l" fontAlgn="t"/>
                      <a:r>
                        <a:rPr lang="en-IN" sz="1600" dirty="0">
                          <a:effectLst/>
                        </a:rPr>
                        <a:t>Comparatively small</a:t>
                      </a:r>
                    </a:p>
                  </a:txBody>
                  <a:tcPr marL="80821" marR="80821" marT="40410" marB="40410">
                    <a:lnL>
                      <a:noFill/>
                    </a:lnL>
                    <a:lnR>
                      <a:noFill/>
                    </a:lnR>
                    <a:lnT>
                      <a:noFill/>
                    </a:lnT>
                    <a:lnB>
                      <a:noFill/>
                    </a:lnB>
                  </a:tcPr>
                </a:tc>
              </a:tr>
            </a:tbl>
          </a:graphicData>
        </a:graphic>
      </p:graphicFrame>
    </p:spTree>
    <p:extLst>
      <p:ext uri="{BB962C8B-B14F-4D97-AF65-F5344CB8AC3E}">
        <p14:creationId xmlns:p14="http://schemas.microsoft.com/office/powerpoint/2010/main" val="4078322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1524000" y="2445861"/>
          <a:ext cx="6096000" cy="2834640"/>
        </p:xfrm>
        <a:graphic>
          <a:graphicData uri="http://schemas.openxmlformats.org/drawingml/2006/table">
            <a:tbl>
              <a:tblPr/>
              <a:tblGrid>
                <a:gridCol w="2032000"/>
                <a:gridCol w="2032000"/>
                <a:gridCol w="2032000"/>
              </a:tblGrid>
              <a:tr h="0">
                <a:tc>
                  <a:txBody>
                    <a:bodyPr/>
                    <a:lstStyle/>
                    <a:p>
                      <a:pPr algn="l" fontAlgn="t"/>
                      <a:r>
                        <a:rPr lang="en-IN" dirty="0">
                          <a:effectLst/>
                        </a:rPr>
                        <a:t>Cost</a:t>
                      </a:r>
                    </a:p>
                  </a:txBody>
                  <a:tcPr>
                    <a:lnL>
                      <a:noFill/>
                    </a:lnL>
                    <a:lnR>
                      <a:noFill/>
                    </a:lnR>
                    <a:lnT>
                      <a:noFill/>
                    </a:lnT>
                    <a:lnB>
                      <a:noFill/>
                    </a:lnB>
                  </a:tcPr>
                </a:tc>
                <a:tc>
                  <a:txBody>
                    <a:bodyPr/>
                    <a:lstStyle/>
                    <a:p>
                      <a:pPr algn="l" fontAlgn="t"/>
                      <a:r>
                        <a:rPr lang="en-IN">
                          <a:effectLst/>
                        </a:rPr>
                        <a:t>Economical</a:t>
                      </a:r>
                    </a:p>
                  </a:txBody>
                  <a:tcPr>
                    <a:lnL>
                      <a:noFill/>
                    </a:lnL>
                    <a:lnR>
                      <a:noFill/>
                    </a:lnR>
                    <a:lnT>
                      <a:noFill/>
                    </a:lnT>
                    <a:lnB>
                      <a:noFill/>
                    </a:lnB>
                  </a:tcPr>
                </a:tc>
                <a:tc>
                  <a:txBody>
                    <a:bodyPr/>
                    <a:lstStyle/>
                    <a:p>
                      <a:pPr algn="l" fontAlgn="t"/>
                      <a:r>
                        <a:rPr lang="en-IN">
                          <a:effectLst/>
                        </a:rPr>
                        <a:t>Expensive</a:t>
                      </a:r>
                    </a:p>
                  </a:txBody>
                  <a:tcPr>
                    <a:lnL>
                      <a:noFill/>
                    </a:lnL>
                    <a:lnR>
                      <a:noFill/>
                    </a:lnR>
                    <a:lnT>
                      <a:noFill/>
                    </a:lnT>
                    <a:lnB>
                      <a:noFill/>
                    </a:lnB>
                  </a:tcPr>
                </a:tc>
              </a:tr>
              <a:tr h="0">
                <a:tc>
                  <a:txBody>
                    <a:bodyPr/>
                    <a:lstStyle/>
                    <a:p>
                      <a:pPr algn="l" fontAlgn="t"/>
                      <a:r>
                        <a:rPr lang="en-IN" dirty="0">
                          <a:effectLst/>
                        </a:rPr>
                        <a:t>Respondent's identity</a:t>
                      </a:r>
                    </a:p>
                  </a:txBody>
                  <a:tcPr>
                    <a:lnL>
                      <a:noFill/>
                    </a:lnL>
                    <a:lnR>
                      <a:noFill/>
                    </a:lnR>
                    <a:lnT>
                      <a:noFill/>
                    </a:lnT>
                    <a:lnB>
                      <a:noFill/>
                    </a:lnB>
                  </a:tcPr>
                </a:tc>
                <a:tc>
                  <a:txBody>
                    <a:bodyPr/>
                    <a:lstStyle/>
                    <a:p>
                      <a:pPr algn="l" fontAlgn="t"/>
                      <a:r>
                        <a:rPr lang="en-IN" dirty="0">
                          <a:effectLst/>
                        </a:rPr>
                        <a:t>Not known</a:t>
                      </a:r>
                    </a:p>
                  </a:txBody>
                  <a:tcPr>
                    <a:lnL>
                      <a:noFill/>
                    </a:lnL>
                    <a:lnR>
                      <a:noFill/>
                    </a:lnR>
                    <a:lnT>
                      <a:noFill/>
                    </a:lnT>
                    <a:lnB>
                      <a:noFill/>
                    </a:lnB>
                  </a:tcPr>
                </a:tc>
                <a:tc>
                  <a:txBody>
                    <a:bodyPr/>
                    <a:lstStyle/>
                    <a:p>
                      <a:pPr algn="l" fontAlgn="t"/>
                      <a:r>
                        <a:rPr lang="en-IN">
                          <a:effectLst/>
                        </a:rPr>
                        <a:t>Known</a:t>
                      </a:r>
                    </a:p>
                  </a:txBody>
                  <a:tcPr>
                    <a:lnL>
                      <a:noFill/>
                    </a:lnL>
                    <a:lnR>
                      <a:noFill/>
                    </a:lnR>
                    <a:lnT>
                      <a:noFill/>
                    </a:lnT>
                    <a:lnB>
                      <a:noFill/>
                    </a:lnB>
                  </a:tcPr>
                </a:tc>
              </a:tr>
              <a:tr h="0">
                <a:tc>
                  <a:txBody>
                    <a:bodyPr/>
                    <a:lstStyle/>
                    <a:p>
                      <a:pPr algn="l" fontAlgn="t"/>
                      <a:r>
                        <a:rPr lang="en-IN">
                          <a:effectLst/>
                        </a:rPr>
                        <a:t>Success relies on</a:t>
                      </a:r>
                    </a:p>
                  </a:txBody>
                  <a:tcPr>
                    <a:lnL>
                      <a:noFill/>
                    </a:lnL>
                    <a:lnR>
                      <a:noFill/>
                    </a:lnR>
                    <a:lnT>
                      <a:noFill/>
                    </a:lnT>
                    <a:lnB>
                      <a:noFill/>
                    </a:lnB>
                  </a:tcPr>
                </a:tc>
                <a:tc>
                  <a:txBody>
                    <a:bodyPr/>
                    <a:lstStyle/>
                    <a:p>
                      <a:pPr algn="l" fontAlgn="t"/>
                      <a:r>
                        <a:rPr lang="en-IN">
                          <a:effectLst/>
                        </a:rPr>
                        <a:t>Quality of the questionnaire</a:t>
                      </a:r>
                    </a:p>
                  </a:txBody>
                  <a:tcPr>
                    <a:lnL>
                      <a:noFill/>
                    </a:lnL>
                    <a:lnR>
                      <a:noFill/>
                    </a:lnR>
                    <a:lnT>
                      <a:noFill/>
                    </a:lnT>
                    <a:lnB>
                      <a:noFill/>
                    </a:lnB>
                  </a:tcPr>
                </a:tc>
                <a:tc>
                  <a:txBody>
                    <a:bodyPr/>
                    <a:lstStyle/>
                    <a:p>
                      <a:pPr algn="l" fontAlgn="t"/>
                      <a:r>
                        <a:rPr lang="en-US">
                          <a:effectLst/>
                        </a:rPr>
                        <a:t>Honesty and competence of the enumerator.</a:t>
                      </a:r>
                    </a:p>
                  </a:txBody>
                  <a:tcPr>
                    <a:lnL>
                      <a:noFill/>
                    </a:lnL>
                    <a:lnR>
                      <a:noFill/>
                    </a:lnR>
                    <a:lnT>
                      <a:noFill/>
                    </a:lnT>
                    <a:lnB>
                      <a:noFill/>
                    </a:lnB>
                  </a:tcPr>
                </a:tc>
              </a:tr>
              <a:tr h="0">
                <a:tc>
                  <a:txBody>
                    <a:bodyPr/>
                    <a:lstStyle/>
                    <a:p>
                      <a:pPr algn="l" fontAlgn="t"/>
                      <a:r>
                        <a:rPr lang="en-IN">
                          <a:effectLst/>
                        </a:rPr>
                        <a:t>Usage</a:t>
                      </a:r>
                    </a:p>
                  </a:txBody>
                  <a:tcPr>
                    <a:lnL>
                      <a:noFill/>
                    </a:lnL>
                    <a:lnR>
                      <a:noFill/>
                    </a:lnR>
                    <a:lnT>
                      <a:noFill/>
                    </a:lnT>
                    <a:lnB>
                      <a:noFill/>
                    </a:lnB>
                  </a:tcPr>
                </a:tc>
                <a:tc>
                  <a:txBody>
                    <a:bodyPr/>
                    <a:lstStyle/>
                    <a:p>
                      <a:pPr algn="l" fontAlgn="t"/>
                      <a:r>
                        <a:rPr lang="en-US" dirty="0">
                          <a:effectLst/>
                        </a:rPr>
                        <a:t>Only when the people are literate and cooperative.</a:t>
                      </a:r>
                    </a:p>
                  </a:txBody>
                  <a:tcPr>
                    <a:lnL>
                      <a:noFill/>
                    </a:lnL>
                    <a:lnR>
                      <a:noFill/>
                    </a:lnR>
                    <a:lnT>
                      <a:noFill/>
                    </a:lnT>
                    <a:lnB>
                      <a:noFill/>
                    </a:lnB>
                  </a:tcPr>
                </a:tc>
                <a:tc>
                  <a:txBody>
                    <a:bodyPr/>
                    <a:lstStyle/>
                    <a:p>
                      <a:pPr algn="l" fontAlgn="t"/>
                      <a:r>
                        <a:rPr lang="en-US" dirty="0">
                          <a:effectLst/>
                        </a:rPr>
                        <a:t>Used on both literate and illiterate people.</a:t>
                      </a:r>
                    </a:p>
                  </a:txBody>
                  <a:tcPr>
                    <a:lnL>
                      <a:noFill/>
                    </a:lnL>
                    <a:lnR>
                      <a:noFill/>
                    </a:lnR>
                    <a:lnT>
                      <a:noFill/>
                    </a:lnT>
                    <a:lnB>
                      <a:noFill/>
                    </a:lnB>
                  </a:tcPr>
                </a:tc>
              </a:tr>
            </a:tbl>
          </a:graphicData>
        </a:graphic>
      </p:graphicFrame>
      <p:sp>
        <p:nvSpPr>
          <p:cNvPr id="5" name="Rectangle 1"/>
          <p:cNvSpPr>
            <a:spLocks noChangeArrowheads="1"/>
          </p:cNvSpPr>
          <p:nvPr/>
        </p:nvSpPr>
        <p:spPr bwMode="auto">
          <a:xfrm>
            <a:off x="15240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1574101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Data Collection </a:t>
            </a:r>
            <a:endParaRPr lang="en-IN" dirty="0"/>
          </a:p>
        </p:txBody>
      </p:sp>
      <p:sp>
        <p:nvSpPr>
          <p:cNvPr id="3" name="Content Placeholder 2"/>
          <p:cNvSpPr>
            <a:spLocks noGrp="1"/>
          </p:cNvSpPr>
          <p:nvPr>
            <p:ph idx="1"/>
          </p:nvPr>
        </p:nvSpPr>
        <p:spPr/>
        <p:txBody>
          <a:bodyPr/>
          <a:lstStyle/>
          <a:p>
            <a:r>
              <a:rPr lang="en-US" dirty="0"/>
              <a:t>Data collection methods encompass a wide range of techniques for gathering information, and the choice of method depends on the research objectives and the type of data needed. </a:t>
            </a:r>
            <a:endParaRPr lang="en-IN" dirty="0"/>
          </a:p>
        </p:txBody>
      </p:sp>
    </p:spTree>
    <p:extLst>
      <p:ext uri="{BB962C8B-B14F-4D97-AF65-F5344CB8AC3E}">
        <p14:creationId xmlns:p14="http://schemas.microsoft.com/office/powerpoint/2010/main" val="1016391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a:t>
            </a:r>
            <a:r>
              <a:rPr lang="en-US" dirty="0">
                <a:solidFill>
                  <a:srgbClr val="FF0000"/>
                </a:solidFill>
              </a:rPr>
              <a:t>. Warranty cards</a:t>
            </a:r>
            <a:r>
              <a:rPr lang="en-US" dirty="0"/>
              <a:t>: Warranty cards are usually postal sized cards which are used by dealers of consumer durables to collect information regarding their products. The information sought is printed in the form of questions on the ‘warranty cards’ which is placed inside the package along with the product with a request to the consumer to fill in the card and post it back to the dealer.</a:t>
            </a:r>
          </a:p>
        </p:txBody>
      </p:sp>
    </p:spTree>
    <p:extLst>
      <p:ext uri="{BB962C8B-B14F-4D97-AF65-F5344CB8AC3E}">
        <p14:creationId xmlns:p14="http://schemas.microsoft.com/office/powerpoint/2010/main" val="3723936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solidFill>
                  <a:srgbClr val="FF0000"/>
                </a:solidFill>
              </a:rPr>
              <a:t>Use of mechanical devices</a:t>
            </a:r>
            <a:r>
              <a:rPr lang="en-US" dirty="0"/>
              <a:t>: The use of mechanical devices has been widely made to collect information by way of indirect means. Eye camera, </a:t>
            </a:r>
            <a:r>
              <a:rPr lang="en-US" dirty="0" err="1"/>
              <a:t>Pupilometric</a:t>
            </a:r>
            <a:r>
              <a:rPr lang="en-US" dirty="0"/>
              <a:t> camera, </a:t>
            </a:r>
            <a:r>
              <a:rPr lang="en-US" dirty="0" err="1" smtClean="0"/>
              <a:t>Psychogalvano</a:t>
            </a:r>
            <a:r>
              <a:rPr lang="en-US" dirty="0" smtClean="0"/>
              <a:t> meter</a:t>
            </a:r>
            <a:r>
              <a:rPr lang="en-US" dirty="0"/>
              <a:t>, Motion picture camera and Audiometer are the principal devices so far developed and commonly used by modern big business houses, mostly in the developed world for the purpose of collecting the required information.</a:t>
            </a:r>
          </a:p>
        </p:txBody>
      </p:sp>
    </p:spTree>
    <p:extLst>
      <p:ext uri="{BB962C8B-B14F-4D97-AF65-F5344CB8AC3E}">
        <p14:creationId xmlns:p14="http://schemas.microsoft.com/office/powerpoint/2010/main" val="886219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10. Statistics in Research</a:t>
            </a:r>
          </a:p>
          <a:p>
            <a:r>
              <a:rPr lang="en-US" dirty="0"/>
              <a:t>11. Measures of Central Tendency, Dispersion, Asymmetry</a:t>
            </a:r>
          </a:p>
          <a:p>
            <a:r>
              <a:rPr lang="en-US" dirty="0"/>
              <a:t>(</a:t>
            </a:r>
            <a:r>
              <a:rPr lang="en-US" dirty="0" err="1"/>
              <a:t>Skewness</a:t>
            </a:r>
            <a:r>
              <a:rPr lang="en-US" dirty="0"/>
              <a:t>)</a:t>
            </a:r>
          </a:p>
          <a:p>
            <a:r>
              <a:rPr lang="en-US" dirty="0"/>
              <a:t>12. Measures of Relationship - Chi-Square, t-test, ANOVA</a:t>
            </a:r>
          </a:p>
          <a:p>
            <a:r>
              <a:rPr lang="en-US" dirty="0"/>
              <a:t>a. (f-test),Z-test</a:t>
            </a:r>
          </a:p>
          <a:p>
            <a:r>
              <a:rPr lang="en-US" dirty="0"/>
              <a:t>13. Simple Regression Analysis, Multiple Correlation, and</a:t>
            </a:r>
          </a:p>
          <a:p>
            <a:r>
              <a:rPr lang="en-US" dirty="0"/>
              <a:t>Regression</a:t>
            </a:r>
          </a:p>
          <a:p>
            <a:r>
              <a:rPr lang="en-US" dirty="0"/>
              <a:t>14. Partial Correlation and Association in Case of Attributes</a:t>
            </a:r>
          </a:p>
          <a:p>
            <a:r>
              <a:rPr lang="en-US" dirty="0"/>
              <a:t>15. Quantitative and Qualitative Data Analysis Tools</a:t>
            </a:r>
          </a:p>
        </p:txBody>
      </p:sp>
    </p:spTree>
    <p:extLst>
      <p:ext uri="{BB962C8B-B14F-4D97-AF65-F5344CB8AC3E}">
        <p14:creationId xmlns:p14="http://schemas.microsoft.com/office/powerpoint/2010/main" val="38359269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FF0000"/>
                </a:solidFill>
              </a:rPr>
              <a:t>Projective techniques</a:t>
            </a:r>
            <a:r>
              <a:rPr lang="en-US" dirty="0" smtClean="0">
                <a:solidFill>
                  <a:srgbClr val="FF0000"/>
                </a:solidFill>
              </a:rPr>
              <a:t>: </a:t>
            </a:r>
            <a:r>
              <a:rPr lang="en-US" dirty="0" smtClean="0"/>
              <a:t>Projective </a:t>
            </a:r>
            <a:r>
              <a:rPr lang="en-US" dirty="0"/>
              <a:t>techniques (or what are sometimes called as indirect interviewing techniques) for the collection of data have been developed by psychologists to use projections of respondents for inferring about underlying motives, urges, or intentions which are such that the respondent either resists to reveal them or is unable to figure out himself. </a:t>
            </a:r>
          </a:p>
        </p:txBody>
      </p:sp>
    </p:spTree>
    <p:extLst>
      <p:ext uri="{BB962C8B-B14F-4D97-AF65-F5344CB8AC3E}">
        <p14:creationId xmlns:p14="http://schemas.microsoft.com/office/powerpoint/2010/main" val="17321901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projective techniques the respondent in supplying information tends unconsciously to project his own attitudes or feelings on the subject under study. Projective techniques play an important role in motivational researches or in attitude surveys.</a:t>
            </a:r>
          </a:p>
          <a:p>
            <a:endParaRPr lang="en-US" dirty="0"/>
          </a:p>
        </p:txBody>
      </p:sp>
    </p:spTree>
    <p:extLst>
      <p:ext uri="{BB962C8B-B14F-4D97-AF65-F5344CB8AC3E}">
        <p14:creationId xmlns:p14="http://schemas.microsoft.com/office/powerpoint/2010/main" val="2922236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Depth interviews</a:t>
            </a:r>
            <a:r>
              <a:rPr lang="en-US" dirty="0"/>
              <a:t>: Depth interviews are those interviews that are designed to discover underlying motives and desires and are often used in motivational research. Such interviews are held to explore needs, desires and feelings of respondents.</a:t>
            </a:r>
          </a:p>
        </p:txBody>
      </p:sp>
    </p:spTree>
    <p:extLst>
      <p:ext uri="{BB962C8B-B14F-4D97-AF65-F5344CB8AC3E}">
        <p14:creationId xmlns:p14="http://schemas.microsoft.com/office/powerpoint/2010/main" val="42755164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Content-analysis</a:t>
            </a:r>
            <a:r>
              <a:rPr lang="en-US" dirty="0"/>
              <a:t>: Content-analysis consists of </a:t>
            </a:r>
            <a:r>
              <a:rPr lang="en-US" dirty="0" err="1"/>
              <a:t>analysing</a:t>
            </a:r>
            <a:r>
              <a:rPr lang="en-US" dirty="0"/>
              <a:t> the contents of documentary materials such as books, magazines, newspapers and the contents of all other verbal materials which can be either spoken or printed. </a:t>
            </a:r>
          </a:p>
        </p:txBody>
      </p:sp>
    </p:spTree>
    <p:extLst>
      <p:ext uri="{BB962C8B-B14F-4D97-AF65-F5344CB8AC3E}">
        <p14:creationId xmlns:p14="http://schemas.microsoft.com/office/powerpoint/2010/main" val="39319314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b="1" dirty="0"/>
              <a:t>Diaries and Journals:</a:t>
            </a:r>
            <a:endParaRPr lang="en-US" dirty="0"/>
          </a:p>
          <a:p>
            <a:r>
              <a:rPr lang="en-US" dirty="0"/>
              <a:t>Participants keep diaries or journals to record their thoughts, experiences, or behaviors.</a:t>
            </a:r>
          </a:p>
          <a:p>
            <a:r>
              <a:rPr lang="en-US" dirty="0"/>
              <a:t>This method is often used in longitudinal studies and qualitative research.</a:t>
            </a:r>
          </a:p>
          <a:p>
            <a:r>
              <a:rPr lang="en-US" b="1" dirty="0"/>
              <a:t>Biometric Data Collection:</a:t>
            </a:r>
            <a:endParaRPr lang="en-US" dirty="0"/>
          </a:p>
          <a:p>
            <a:r>
              <a:rPr lang="en-US" dirty="0"/>
              <a:t>Biometric data, such as heart rate, brain activity, or eye movement, can be collected using specialized equipment and sensors.</a:t>
            </a:r>
          </a:p>
          <a:p>
            <a:r>
              <a:rPr lang="en-US" dirty="0"/>
              <a:t>It's used in fields like neuroscience, human-computer interaction, and healthcare.</a:t>
            </a:r>
          </a:p>
          <a:p>
            <a:endParaRPr lang="en-IN" dirty="0"/>
          </a:p>
        </p:txBody>
      </p:sp>
    </p:spTree>
    <p:extLst>
      <p:ext uri="{BB962C8B-B14F-4D97-AF65-F5344CB8AC3E}">
        <p14:creationId xmlns:p14="http://schemas.microsoft.com/office/powerpoint/2010/main" val="15201258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a:t>Web Scraping and Data Mining:</a:t>
            </a:r>
            <a:endParaRPr lang="en-US" dirty="0"/>
          </a:p>
          <a:p>
            <a:pPr lvl="1"/>
            <a:r>
              <a:rPr lang="en-US" dirty="0"/>
              <a:t>Researchers use computer programs to extract data from websites, social media, or other digital sources.</a:t>
            </a:r>
          </a:p>
          <a:p>
            <a:pPr lvl="1"/>
            <a:r>
              <a:rPr lang="en-US" dirty="0"/>
              <a:t>It's commonly used for collecting large amounts of unstructured data from the internet.</a:t>
            </a:r>
          </a:p>
          <a:p>
            <a:r>
              <a:rPr lang="en-US" b="1" dirty="0"/>
              <a:t>Photography and Videography:</a:t>
            </a:r>
            <a:endParaRPr lang="en-US" dirty="0"/>
          </a:p>
          <a:p>
            <a:pPr lvl="1"/>
            <a:r>
              <a:rPr lang="en-US" dirty="0"/>
              <a:t>Visual data collection methods involve taking photos or videos to document events, behaviors, or physical conditions.</a:t>
            </a:r>
          </a:p>
          <a:p>
            <a:endParaRPr lang="en-IN" dirty="0"/>
          </a:p>
        </p:txBody>
      </p:sp>
    </p:spTree>
    <p:extLst>
      <p:ext uri="{BB962C8B-B14F-4D97-AF65-F5344CB8AC3E}">
        <p14:creationId xmlns:p14="http://schemas.microsoft.com/office/powerpoint/2010/main" val="18106049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Remote Sensing and Geographic Information Systems (GIS):</a:t>
            </a:r>
            <a:endParaRPr lang="en-US" dirty="0"/>
          </a:p>
          <a:p>
            <a:r>
              <a:rPr lang="en-US" dirty="0"/>
              <a:t>These methods involve collecting data from a distance, often using satellite imagery, aerial photography, or sensors to study the Earth's surface and environment.</a:t>
            </a:r>
          </a:p>
          <a:p>
            <a:endParaRPr lang="en-IN" dirty="0"/>
          </a:p>
        </p:txBody>
      </p:sp>
    </p:spTree>
    <p:extLst>
      <p:ext uri="{BB962C8B-B14F-4D97-AF65-F5344CB8AC3E}">
        <p14:creationId xmlns:p14="http://schemas.microsoft.com/office/powerpoint/2010/main" val="1707803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
            </a:r>
            <a:br>
              <a:rPr lang="en-US" sz="3600" dirty="0" smtClean="0"/>
            </a:br>
            <a:r>
              <a:rPr lang="en-US" sz="3600" dirty="0" smtClean="0"/>
              <a:t>Collection </a:t>
            </a:r>
            <a:r>
              <a:rPr lang="en-US" sz="3600" dirty="0" smtClean="0"/>
              <a:t>of Secondary Data</a:t>
            </a:r>
            <a:r>
              <a:rPr lang="en-IN" sz="3600" dirty="0" smtClean="0"/>
              <a:t/>
            </a:r>
            <a:br>
              <a:rPr lang="en-IN" sz="3600" dirty="0" smtClean="0"/>
            </a:br>
            <a:endParaRPr lang="en-IN" sz="3600" dirty="0"/>
          </a:p>
        </p:txBody>
      </p:sp>
      <p:sp>
        <p:nvSpPr>
          <p:cNvPr id="3" name="Content Placeholder 2"/>
          <p:cNvSpPr>
            <a:spLocks noGrp="1"/>
          </p:cNvSpPr>
          <p:nvPr>
            <p:ph idx="1"/>
          </p:nvPr>
        </p:nvSpPr>
        <p:spPr/>
        <p:txBody>
          <a:bodyPr>
            <a:normAutofit/>
          </a:bodyPr>
          <a:lstStyle/>
          <a:p>
            <a:r>
              <a:rPr lang="en-US" dirty="0"/>
              <a:t>Secondary data collection involves gathering information from existing sources or data that were previously collected for a different purpose. </a:t>
            </a:r>
            <a:endParaRPr lang="en-US" dirty="0" smtClean="0"/>
          </a:p>
          <a:p>
            <a:r>
              <a:rPr lang="en-US" dirty="0" smtClean="0"/>
              <a:t>This </a:t>
            </a:r>
            <a:r>
              <a:rPr lang="en-US" dirty="0"/>
              <a:t>approach is often more cost-effective and time-efficient than primary data collection, but it relies on the availability and quality of existing data. </a:t>
            </a:r>
            <a:endParaRPr lang="en-IN" dirty="0"/>
          </a:p>
        </p:txBody>
      </p:sp>
    </p:spTree>
    <p:extLst>
      <p:ext uri="{BB962C8B-B14F-4D97-AF65-F5344CB8AC3E}">
        <p14:creationId xmlns:p14="http://schemas.microsoft.com/office/powerpoint/2010/main" val="1054521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Collecting secondary data involves gathering information from existing sources, such as published research, government reports, databases, or any other data that was collected by someone else for a different purpose. </a:t>
            </a:r>
            <a:endParaRPr lang="en-IN" dirty="0"/>
          </a:p>
        </p:txBody>
      </p:sp>
    </p:spTree>
    <p:extLst>
      <p:ext uri="{BB962C8B-B14F-4D97-AF65-F5344CB8AC3E}">
        <p14:creationId xmlns:p14="http://schemas.microsoft.com/office/powerpoint/2010/main" val="6191371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Here </a:t>
            </a:r>
            <a:r>
              <a:rPr lang="en-US" dirty="0"/>
              <a:t>are some common methods for collecting secondary data:</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a:t>Define Your Research Objectives</a:t>
            </a:r>
            <a:r>
              <a:rPr lang="en-IN" dirty="0" smtClean="0"/>
              <a:t>:</a:t>
            </a:r>
          </a:p>
          <a:p>
            <a:r>
              <a:rPr lang="en-US" dirty="0"/>
              <a:t>Identify the Sources:</a:t>
            </a:r>
          </a:p>
          <a:p>
            <a:r>
              <a:rPr lang="en-US" dirty="0"/>
              <a:t>Determine where you can find the secondary data you need. Common sources include:</a:t>
            </a:r>
          </a:p>
          <a:p>
            <a:pPr lvl="1"/>
            <a:r>
              <a:rPr lang="en-US" dirty="0"/>
              <a:t>Published research articles and academic journals</a:t>
            </a:r>
          </a:p>
          <a:p>
            <a:pPr lvl="1"/>
            <a:r>
              <a:rPr lang="en-US" dirty="0"/>
              <a:t>Government reports and publications</a:t>
            </a:r>
          </a:p>
          <a:p>
            <a:pPr lvl="1"/>
            <a:r>
              <a:rPr lang="en-US" dirty="0"/>
              <a:t>Books and textbooks</a:t>
            </a:r>
          </a:p>
          <a:p>
            <a:pPr lvl="1"/>
            <a:r>
              <a:rPr lang="en-US" dirty="0"/>
              <a:t>Online databases (e.g., academic databases, government databases)</a:t>
            </a:r>
          </a:p>
          <a:p>
            <a:pPr lvl="1"/>
            <a:r>
              <a:rPr lang="en-US" dirty="0"/>
              <a:t>Websites and online repositories</a:t>
            </a:r>
          </a:p>
          <a:p>
            <a:pPr lvl="1"/>
            <a:r>
              <a:rPr lang="en-US" dirty="0"/>
              <a:t>Commercial data sources (e.g., market research reports)</a:t>
            </a:r>
          </a:p>
          <a:p>
            <a:endParaRPr lang="en-IN" dirty="0"/>
          </a:p>
        </p:txBody>
      </p:sp>
    </p:spTree>
    <p:extLst>
      <p:ext uri="{BB962C8B-B14F-4D97-AF65-F5344CB8AC3E}">
        <p14:creationId xmlns:p14="http://schemas.microsoft.com/office/powerpoint/2010/main" val="237182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Data Collection, Processing and Analysis of Data</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792680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Review the Literature:</a:t>
            </a:r>
          </a:p>
          <a:p>
            <a:r>
              <a:rPr lang="en-US" dirty="0"/>
              <a:t>Start by conducting a thorough literature review to identify existing studies and sources that are relevant to your research objectives. </a:t>
            </a:r>
            <a:endParaRPr lang="en-US" dirty="0" smtClean="0"/>
          </a:p>
          <a:p>
            <a:r>
              <a:rPr lang="en-US" b="1" dirty="0"/>
              <a:t>Develop a Data Collection </a:t>
            </a:r>
            <a:r>
              <a:rPr lang="en-US" b="1" dirty="0" smtClean="0"/>
              <a:t>Plan</a:t>
            </a:r>
          </a:p>
          <a:p>
            <a:r>
              <a:rPr lang="en-US" b="1" dirty="0"/>
              <a:t>Access and Retrieve Data:</a:t>
            </a:r>
          </a:p>
          <a:p>
            <a:r>
              <a:rPr lang="en-US" dirty="0"/>
              <a:t>Access the identified sources and retrieve the relevant data.</a:t>
            </a:r>
          </a:p>
          <a:p>
            <a:endParaRPr lang="en-IN" dirty="0"/>
          </a:p>
        </p:txBody>
      </p:sp>
    </p:spTree>
    <p:extLst>
      <p:ext uri="{BB962C8B-B14F-4D97-AF65-F5344CB8AC3E}">
        <p14:creationId xmlns:p14="http://schemas.microsoft.com/office/powerpoint/2010/main" val="9900131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Verify </a:t>
            </a:r>
            <a:r>
              <a:rPr lang="en-IN" dirty="0" smtClean="0"/>
              <a:t>Data</a:t>
            </a:r>
          </a:p>
          <a:p>
            <a:r>
              <a:rPr lang="en-IN" dirty="0" smtClean="0"/>
              <a:t>Document Your </a:t>
            </a:r>
            <a:r>
              <a:rPr lang="en-IN" dirty="0"/>
              <a:t>Sources</a:t>
            </a:r>
            <a:r>
              <a:rPr lang="en-IN" dirty="0" smtClean="0"/>
              <a:t>:</a:t>
            </a:r>
            <a:endParaRPr lang="en-IN" dirty="0"/>
          </a:p>
          <a:p>
            <a:r>
              <a:rPr lang="en-IN" dirty="0"/>
              <a:t>Organize and Store </a:t>
            </a:r>
            <a:r>
              <a:rPr lang="en-IN" dirty="0" smtClean="0"/>
              <a:t>Data </a:t>
            </a:r>
          </a:p>
          <a:p>
            <a:r>
              <a:rPr lang="en-IN" dirty="0"/>
              <a:t>Report Your </a:t>
            </a:r>
            <a:r>
              <a:rPr lang="en-IN" dirty="0" smtClean="0"/>
              <a:t>Findings:</a:t>
            </a:r>
          </a:p>
          <a:p>
            <a:r>
              <a:rPr lang="en-IN" dirty="0"/>
              <a:t>Ethical Considerations</a:t>
            </a:r>
            <a:r>
              <a:rPr lang="en-IN" dirty="0" smtClean="0"/>
              <a:t>:</a:t>
            </a:r>
          </a:p>
          <a:p>
            <a:r>
              <a:rPr lang="en-IN" dirty="0"/>
              <a:t>Acknowledge Limitations:</a:t>
            </a:r>
          </a:p>
        </p:txBody>
      </p:sp>
    </p:spTree>
    <p:extLst>
      <p:ext uri="{BB962C8B-B14F-4D97-AF65-F5344CB8AC3E}">
        <p14:creationId xmlns:p14="http://schemas.microsoft.com/office/powerpoint/2010/main" val="14975367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Collecting secondary data can be a cost-effective and time-efficient way to support your research</a:t>
            </a:r>
            <a:r>
              <a:rPr lang="en-US" dirty="0" smtClean="0"/>
              <a:t>.</a:t>
            </a:r>
          </a:p>
          <a:p>
            <a:r>
              <a:rPr lang="en-US" dirty="0" smtClean="0"/>
              <a:t> </a:t>
            </a:r>
            <a:r>
              <a:rPr lang="en-US" dirty="0"/>
              <a:t>However, it's essential to critically assess the quality and relevance of the data you gather and to properly cite your sources</a:t>
            </a:r>
            <a:endParaRPr lang="en-IN" dirty="0"/>
          </a:p>
        </p:txBody>
      </p:sp>
    </p:spTree>
    <p:extLst>
      <p:ext uri="{BB962C8B-B14F-4D97-AF65-F5344CB8AC3E}">
        <p14:creationId xmlns:p14="http://schemas.microsoft.com/office/powerpoint/2010/main" val="32710419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r>
              <a:rPr lang="en-US" dirty="0" smtClean="0"/>
              <a:t>Case Study Method</a:t>
            </a:r>
            <a:r>
              <a:rPr lang="en-IN" sz="2400" dirty="0" smtClean="0"/>
              <a:t/>
            </a:r>
            <a:br>
              <a:rPr lang="en-IN" sz="2400" dirty="0" smtClean="0"/>
            </a:br>
            <a:r>
              <a:rPr lang="en-US" dirty="0" smtClean="0"/>
              <a:t>8. Processing Operations and Some Problems in Processing</a:t>
            </a:r>
            <a:r>
              <a:rPr lang="en-IN" sz="2400" dirty="0" smtClean="0"/>
              <a:t/>
            </a:r>
            <a:br>
              <a:rPr lang="en-IN" sz="2400" dirty="0" smtClean="0"/>
            </a:br>
            <a:r>
              <a:rPr lang="en-US" dirty="0" smtClean="0"/>
              <a:t>9. Elements/Types of Data Analysis</a:t>
            </a:r>
            <a:r>
              <a:rPr lang="en-IN" sz="2800" dirty="0" smtClean="0"/>
              <a:t/>
            </a:r>
            <a:br>
              <a:rPr lang="en-IN" sz="2800" dirty="0" smtClean="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0596255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method</a:t>
            </a:r>
          </a:p>
        </p:txBody>
      </p:sp>
      <p:sp>
        <p:nvSpPr>
          <p:cNvPr id="3" name="Content Placeholder 2"/>
          <p:cNvSpPr>
            <a:spLocks noGrp="1"/>
          </p:cNvSpPr>
          <p:nvPr>
            <p:ph idx="1"/>
          </p:nvPr>
        </p:nvSpPr>
        <p:spPr>
          <a:xfrm>
            <a:off x="457200" y="1600200"/>
            <a:ext cx="8229600" cy="4925144"/>
          </a:xfrm>
        </p:spPr>
        <p:txBody>
          <a:bodyPr>
            <a:noAutofit/>
          </a:bodyPr>
          <a:lstStyle/>
          <a:p>
            <a:r>
              <a:rPr lang="en-US" sz="2800" dirty="0" smtClean="0"/>
              <a:t>The </a:t>
            </a:r>
            <a:r>
              <a:rPr lang="en-US" sz="2800" dirty="0"/>
              <a:t>case study method is a very popular form of qualitative analysis and involves a careful and complete observation of a social unit, be that unit a person, a family, an institution, a cultural group or even the entire community. It is a method of study in depth rather than breadth. The case study places more emphasis on the full analysis of a limited number of events or conditions and their interrelations. The case study deals with the processes that take place and their interrelationship</a:t>
            </a:r>
            <a:r>
              <a:rPr lang="en-US" sz="3600" dirty="0" smtClean="0"/>
              <a:t>..</a:t>
            </a:r>
            <a:endParaRPr lang="en-US" sz="3600" dirty="0"/>
          </a:p>
        </p:txBody>
      </p:sp>
    </p:spTree>
    <p:extLst>
      <p:ext uri="{BB962C8B-B14F-4D97-AF65-F5344CB8AC3E}">
        <p14:creationId xmlns:p14="http://schemas.microsoft.com/office/powerpoint/2010/main" val="6173894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a:t>
            </a:r>
          </a:p>
        </p:txBody>
      </p:sp>
      <p:sp>
        <p:nvSpPr>
          <p:cNvPr id="3" name="Content Placeholder 2"/>
          <p:cNvSpPr>
            <a:spLocks noGrp="1"/>
          </p:cNvSpPr>
          <p:nvPr>
            <p:ph idx="1"/>
          </p:nvPr>
        </p:nvSpPr>
        <p:spPr/>
        <p:txBody>
          <a:bodyPr>
            <a:normAutofit fontScale="85000" lnSpcReduction="10000"/>
          </a:bodyPr>
          <a:lstStyle/>
          <a:p>
            <a:r>
              <a:rPr lang="en-US" dirty="0" smtClean="0"/>
              <a:t>Under </a:t>
            </a:r>
            <a:r>
              <a:rPr lang="en-US" dirty="0"/>
              <a:t>this method the researcher can take one single social unit or more of such units for his study purpose</a:t>
            </a:r>
            <a:r>
              <a:rPr lang="en-US" dirty="0" smtClean="0"/>
              <a:t>;</a:t>
            </a:r>
          </a:p>
          <a:p>
            <a:r>
              <a:rPr lang="en-US" dirty="0" smtClean="0"/>
              <a:t> </a:t>
            </a:r>
            <a:r>
              <a:rPr lang="en-US" dirty="0"/>
              <a:t>Here the selected unit is studied intensively i.e., it is studied in minute details. Generally, the study extends over a long period of </a:t>
            </a:r>
            <a:r>
              <a:rPr lang="en-US" dirty="0" smtClean="0"/>
              <a:t>time</a:t>
            </a:r>
          </a:p>
          <a:p>
            <a:r>
              <a:rPr lang="en-US" dirty="0"/>
              <a:t>In respect of the case study method an effort is made to know the mutual inter-relationship of causal factors. </a:t>
            </a:r>
          </a:p>
          <a:p>
            <a:r>
              <a:rPr lang="en-US" dirty="0" smtClean="0"/>
              <a:t> </a:t>
            </a:r>
            <a:r>
              <a:rPr lang="en-US" dirty="0"/>
              <a:t>Under case study method the </a:t>
            </a:r>
            <a:r>
              <a:rPr lang="en-US" dirty="0" err="1"/>
              <a:t>behaviour</a:t>
            </a:r>
            <a:r>
              <a:rPr lang="en-US" dirty="0"/>
              <a:t> pattern of the concerning unit is studied directly and not by an indirect and abstract approach</a:t>
            </a:r>
          </a:p>
        </p:txBody>
      </p:sp>
    </p:spTree>
    <p:extLst>
      <p:ext uri="{BB962C8B-B14F-4D97-AF65-F5344CB8AC3E}">
        <p14:creationId xmlns:p14="http://schemas.microsoft.com/office/powerpoint/2010/main" val="20639944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lnSpcReduction="10000"/>
          </a:bodyPr>
          <a:lstStyle/>
          <a:p>
            <a:r>
              <a:rPr lang="en-US" dirty="0"/>
              <a:t>Information collected under the case study method helps a lot to the researcher in the task of constructing the appropriate questionnaire or schedule for the said task requires thorough knowledge of the </a:t>
            </a:r>
            <a:r>
              <a:rPr lang="en-US" dirty="0" smtClean="0"/>
              <a:t>concerning </a:t>
            </a:r>
            <a:r>
              <a:rPr lang="en-US" dirty="0"/>
              <a:t>universe</a:t>
            </a:r>
            <a:r>
              <a:rPr lang="en-US" dirty="0" smtClean="0"/>
              <a:t>.</a:t>
            </a:r>
          </a:p>
          <a:p>
            <a:r>
              <a:rPr lang="en-US" dirty="0"/>
              <a:t>Case study method enhances the experience of the researcher and this in turn increases his </a:t>
            </a:r>
            <a:r>
              <a:rPr lang="en-US" dirty="0" err="1"/>
              <a:t>analysing</a:t>
            </a:r>
            <a:r>
              <a:rPr lang="en-US" dirty="0"/>
              <a:t> ability and skill.</a:t>
            </a:r>
          </a:p>
        </p:txBody>
      </p:sp>
    </p:spTree>
    <p:extLst>
      <p:ext uri="{BB962C8B-B14F-4D97-AF65-F5344CB8AC3E}">
        <p14:creationId xmlns:p14="http://schemas.microsoft.com/office/powerpoint/2010/main" val="40843507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This method enables the researcher to trace out the natural history of the social unit and its relationship with the social factors and the forces involved in its surrounding environment</a:t>
            </a:r>
            <a:r>
              <a:rPr lang="en-US" dirty="0" smtClean="0"/>
              <a:t>.</a:t>
            </a:r>
          </a:p>
          <a:p>
            <a:r>
              <a:rPr lang="en-US" dirty="0"/>
              <a:t>The researcher can use one or more of the several research methods under the case study method depending upon the prevalent circumstances. In other words, the use of different methods such as depth interviews, questionnaires, documents, study reports of individuals, letters, and the like is possible under case study method</a:t>
            </a:r>
          </a:p>
        </p:txBody>
      </p:sp>
    </p:spTree>
    <p:extLst>
      <p:ext uri="{BB962C8B-B14F-4D97-AF65-F5344CB8AC3E}">
        <p14:creationId xmlns:p14="http://schemas.microsoft.com/office/powerpoint/2010/main" val="27266523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Limitations</a:t>
            </a:r>
            <a:r>
              <a:rPr lang="en-US" dirty="0"/>
              <a:t/>
            </a:r>
            <a:br>
              <a:rPr lang="en-US" dirty="0"/>
            </a:br>
            <a:endParaRPr lang="en-IN" dirty="0"/>
          </a:p>
        </p:txBody>
      </p:sp>
      <p:sp>
        <p:nvSpPr>
          <p:cNvPr id="3" name="Content Placeholder 2"/>
          <p:cNvSpPr>
            <a:spLocks noGrp="1"/>
          </p:cNvSpPr>
          <p:nvPr>
            <p:ph idx="1"/>
          </p:nvPr>
        </p:nvSpPr>
        <p:spPr/>
        <p:txBody>
          <a:bodyPr/>
          <a:lstStyle/>
          <a:p>
            <a:r>
              <a:rPr lang="en-US" dirty="0" smtClean="0"/>
              <a:t>One </a:t>
            </a:r>
            <a:r>
              <a:rPr lang="en-US" dirty="0"/>
              <a:t>of the limitations of the case study method is that findings from a single case may not be easily generalized to other situations. Therefore, researchers often use multiple case studies or employ a mixed-methods approach to enhance the external validity of their findings.</a:t>
            </a:r>
          </a:p>
          <a:p>
            <a:endParaRPr lang="en-IN" dirty="0"/>
          </a:p>
        </p:txBody>
      </p:sp>
    </p:spTree>
    <p:extLst>
      <p:ext uri="{BB962C8B-B14F-4D97-AF65-F5344CB8AC3E}">
        <p14:creationId xmlns:p14="http://schemas.microsoft.com/office/powerpoint/2010/main" val="34318024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Operations</a:t>
            </a:r>
            <a:endParaRPr lang="en-IN"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he </a:t>
            </a:r>
            <a:r>
              <a:rPr lang="en-US" dirty="0"/>
              <a:t>various activities and procedures involved in managing, organizing, analyzing, and transforming data or information to obtain meaningful insights, draw conclusions, and answer research questions. </a:t>
            </a:r>
            <a:r>
              <a:rPr lang="en-US" dirty="0">
                <a:solidFill>
                  <a:srgbClr val="C00000"/>
                </a:solidFill>
              </a:rPr>
              <a:t>These operations are a fundamental part </a:t>
            </a:r>
            <a:r>
              <a:rPr lang="en-US" dirty="0"/>
              <a:t>of the research process, particularly in fields that deal with large volumes of data, such as scientific research, social sciences, and data-driven disciplines</a:t>
            </a:r>
            <a:endParaRPr lang="en-IN" dirty="0"/>
          </a:p>
        </p:txBody>
      </p:sp>
    </p:spTree>
    <p:extLst>
      <p:ext uri="{BB962C8B-B14F-4D97-AF65-F5344CB8AC3E}">
        <p14:creationId xmlns:p14="http://schemas.microsoft.com/office/powerpoint/2010/main" val="3303399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7" algn="ctr" rtl="0">
              <a:spcBef>
                <a:spcPct val="0"/>
              </a:spcBef>
            </a:pPr>
            <a:r>
              <a:rPr lang="en-US" sz="3200" dirty="0" smtClean="0">
                <a:latin typeface="+mj-lt"/>
              </a:rPr>
              <a:t>1. Collection of Primary Data</a:t>
            </a:r>
            <a:r>
              <a:rPr lang="en-IN" sz="3200" dirty="0" smtClean="0">
                <a:latin typeface="+mj-lt"/>
              </a:rPr>
              <a:t/>
            </a:r>
            <a:br>
              <a:rPr lang="en-IN" sz="3200" dirty="0" smtClean="0">
                <a:latin typeface="+mj-lt"/>
              </a:rPr>
            </a:br>
            <a:endParaRPr lang="en-IN" sz="3200" dirty="0">
              <a:latin typeface="+mj-lt"/>
            </a:endParaRPr>
          </a:p>
        </p:txBody>
      </p:sp>
      <p:sp>
        <p:nvSpPr>
          <p:cNvPr id="3" name="Content Placeholder 2"/>
          <p:cNvSpPr>
            <a:spLocks noGrp="1"/>
          </p:cNvSpPr>
          <p:nvPr>
            <p:ph idx="1"/>
          </p:nvPr>
        </p:nvSpPr>
        <p:spPr/>
        <p:txBody>
          <a:bodyPr>
            <a:normAutofit fontScale="92500" lnSpcReduction="20000"/>
          </a:bodyPr>
          <a:lstStyle/>
          <a:p>
            <a:r>
              <a:rPr lang="en-US" dirty="0"/>
              <a:t>In research, primary data collection involves gathering information directly from original sources. </a:t>
            </a:r>
            <a:endParaRPr lang="en-US" dirty="0" smtClean="0"/>
          </a:p>
          <a:p>
            <a:r>
              <a:rPr lang="en-US" dirty="0" smtClean="0"/>
              <a:t>There </a:t>
            </a:r>
            <a:r>
              <a:rPr lang="en-US" dirty="0"/>
              <a:t>are various methods to collect primary data, and they can be broadly categorized into the following types</a:t>
            </a:r>
            <a:r>
              <a:rPr lang="en-US" dirty="0" smtClean="0"/>
              <a:t>:</a:t>
            </a:r>
          </a:p>
          <a:p>
            <a:pPr marL="514350" indent="-514350">
              <a:buFont typeface="+mj-lt"/>
              <a:buAutoNum type="arabicPeriod"/>
            </a:pPr>
            <a:r>
              <a:rPr lang="en-US" dirty="0" smtClean="0"/>
              <a:t>  Observation</a:t>
            </a:r>
          </a:p>
          <a:p>
            <a:pPr marL="514350" indent="-514350">
              <a:buFont typeface="+mj-lt"/>
              <a:buAutoNum type="arabicPeriod"/>
            </a:pPr>
            <a:r>
              <a:rPr lang="en-US" dirty="0"/>
              <a:t> Interview, </a:t>
            </a:r>
            <a:endParaRPr lang="en-US" dirty="0" smtClean="0"/>
          </a:p>
          <a:p>
            <a:pPr marL="514350" indent="-514350">
              <a:buFont typeface="+mj-lt"/>
              <a:buAutoNum type="arabicPeriod"/>
            </a:pPr>
            <a:r>
              <a:rPr lang="en-US" dirty="0" smtClean="0"/>
              <a:t>Questionnaires</a:t>
            </a:r>
          </a:p>
          <a:p>
            <a:pPr marL="514350" indent="-514350">
              <a:buFont typeface="+mj-lt"/>
              <a:buAutoNum type="arabicPeriod"/>
            </a:pPr>
            <a:r>
              <a:rPr lang="en-US" dirty="0" smtClean="0"/>
              <a:t> </a:t>
            </a:r>
            <a:r>
              <a:rPr lang="en-US" dirty="0"/>
              <a:t>Schedules</a:t>
            </a:r>
            <a:endParaRPr lang="en-IN" sz="2800" dirty="0"/>
          </a:p>
          <a:p>
            <a:pPr marL="514350" indent="-514350">
              <a:buFont typeface="+mj-lt"/>
              <a:buAutoNum type="arabicPeriod"/>
            </a:pPr>
            <a:endParaRPr lang="en-US" dirty="0" smtClean="0"/>
          </a:p>
          <a:p>
            <a:pPr marL="514350" indent="-514350">
              <a:buFont typeface="+mj-lt"/>
              <a:buAutoNum type="arabicPeriod"/>
            </a:pPr>
            <a:endParaRPr lang="en-US" dirty="0"/>
          </a:p>
          <a:p>
            <a:endParaRPr lang="en-IN" dirty="0"/>
          </a:p>
        </p:txBody>
      </p:sp>
    </p:spTree>
    <p:extLst>
      <p:ext uri="{BB962C8B-B14F-4D97-AF65-F5344CB8AC3E}">
        <p14:creationId xmlns:p14="http://schemas.microsoft.com/office/powerpoint/2010/main" val="19632539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a:t>Data Cleaning</a:t>
            </a:r>
            <a:r>
              <a:rPr lang="en-IN" b="1" dirty="0" smtClean="0"/>
              <a:t>:</a:t>
            </a:r>
          </a:p>
          <a:p>
            <a:r>
              <a:rPr lang="en-IN" b="1" dirty="0"/>
              <a:t>Data </a:t>
            </a:r>
            <a:r>
              <a:rPr lang="en-IN" b="1" dirty="0" smtClean="0"/>
              <a:t>Transformation</a:t>
            </a:r>
          </a:p>
          <a:p>
            <a:r>
              <a:rPr lang="en-IN" b="1" dirty="0"/>
              <a:t>Data </a:t>
            </a:r>
            <a:r>
              <a:rPr lang="en-IN" b="1" dirty="0" smtClean="0"/>
              <a:t>Pre processing:</a:t>
            </a:r>
          </a:p>
          <a:p>
            <a:r>
              <a:rPr lang="en-IN" b="1" dirty="0"/>
              <a:t>Statistical </a:t>
            </a:r>
            <a:r>
              <a:rPr lang="en-IN" b="1" dirty="0" smtClean="0"/>
              <a:t>Analysis</a:t>
            </a:r>
          </a:p>
          <a:p>
            <a:r>
              <a:rPr lang="en-IN" b="1" dirty="0"/>
              <a:t>Data </a:t>
            </a:r>
            <a:r>
              <a:rPr lang="en-IN" b="1" dirty="0" smtClean="0"/>
              <a:t>Visualization</a:t>
            </a:r>
          </a:p>
          <a:p>
            <a:r>
              <a:rPr lang="en-IN" b="1" dirty="0"/>
              <a:t>Text </a:t>
            </a:r>
            <a:r>
              <a:rPr lang="en-IN" b="1" dirty="0" smtClean="0"/>
              <a:t>Analysis</a:t>
            </a:r>
          </a:p>
          <a:p>
            <a:r>
              <a:rPr lang="en-IN" b="1" dirty="0"/>
              <a:t>Big Data </a:t>
            </a:r>
            <a:r>
              <a:rPr lang="en-IN" b="1" dirty="0" smtClean="0"/>
              <a:t>Processing</a:t>
            </a:r>
          </a:p>
          <a:p>
            <a:r>
              <a:rPr lang="en-IN" b="1" dirty="0"/>
              <a:t>Data Mining:</a:t>
            </a:r>
            <a:endParaRPr lang="en-IN" b="1" dirty="0" smtClean="0"/>
          </a:p>
          <a:p>
            <a:endParaRPr lang="en-IN" dirty="0"/>
          </a:p>
        </p:txBody>
      </p:sp>
    </p:spTree>
    <p:extLst>
      <p:ext uri="{BB962C8B-B14F-4D97-AF65-F5344CB8AC3E}">
        <p14:creationId xmlns:p14="http://schemas.microsoft.com/office/powerpoint/2010/main" val="2752855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Problems in Processing Operations?</a:t>
            </a:r>
            <a:endParaRPr lang="en-IN" dirty="0"/>
          </a:p>
        </p:txBody>
      </p:sp>
      <p:sp>
        <p:nvSpPr>
          <p:cNvPr id="3" name="Content Placeholder 2"/>
          <p:cNvSpPr>
            <a:spLocks noGrp="1"/>
          </p:cNvSpPr>
          <p:nvPr>
            <p:ph idx="1"/>
          </p:nvPr>
        </p:nvSpPr>
        <p:spPr/>
        <p:txBody>
          <a:bodyPr/>
          <a:lstStyle/>
          <a:p>
            <a:r>
              <a:rPr lang="en-US" dirty="0"/>
              <a:t>Processing operations, whether in research or various industries, can encounter several challenges and problems that may impede their effectiveness and efficiency.</a:t>
            </a:r>
            <a:endParaRPr lang="en-IN" dirty="0"/>
          </a:p>
        </p:txBody>
      </p:sp>
    </p:spTree>
    <p:extLst>
      <p:ext uri="{BB962C8B-B14F-4D97-AF65-F5344CB8AC3E}">
        <p14:creationId xmlns:p14="http://schemas.microsoft.com/office/powerpoint/2010/main" val="10710133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a:t>Data Quality Issues:</a:t>
            </a:r>
            <a:endParaRPr lang="en-US" dirty="0"/>
          </a:p>
          <a:p>
            <a:r>
              <a:rPr lang="en-US" dirty="0"/>
              <a:t>Inaccurate, incomplete, or inconsistent data can </a:t>
            </a:r>
            <a:r>
              <a:rPr lang="en-US" dirty="0" smtClean="0"/>
              <a:t>lead </a:t>
            </a:r>
            <a:r>
              <a:rPr lang="en-US" dirty="0"/>
              <a:t>to errors in </a:t>
            </a:r>
            <a:r>
              <a:rPr lang="en-US" dirty="0" smtClean="0"/>
              <a:t>processing</a:t>
            </a:r>
          </a:p>
          <a:p>
            <a:r>
              <a:rPr lang="en-US" b="1" dirty="0"/>
              <a:t>Data Privacy and Security Concerns:</a:t>
            </a:r>
            <a:endParaRPr lang="en-US" dirty="0"/>
          </a:p>
          <a:p>
            <a:r>
              <a:rPr lang="en-US" dirty="0"/>
              <a:t>Protecting sensitive and confidential data is a significant concern. Unauthorized access, data breaches, or privacy violations can occur, especially when dealing with personal or proprietary information.</a:t>
            </a:r>
          </a:p>
          <a:p>
            <a:endParaRPr lang="en-US" dirty="0"/>
          </a:p>
        </p:txBody>
      </p:sp>
    </p:spTree>
    <p:extLst>
      <p:ext uri="{BB962C8B-B14F-4D97-AF65-F5344CB8AC3E}">
        <p14:creationId xmlns:p14="http://schemas.microsoft.com/office/powerpoint/2010/main" val="945754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Resource Constraints:</a:t>
            </a:r>
            <a:endParaRPr lang="en-US" dirty="0"/>
          </a:p>
          <a:p>
            <a:r>
              <a:rPr lang="en-US" dirty="0"/>
              <a:t>Limited resources, including time, budget, and computing power, can constrain processing operations</a:t>
            </a:r>
          </a:p>
          <a:p>
            <a:r>
              <a:rPr lang="en-US" b="1" dirty="0"/>
              <a:t>Scalability Issues:</a:t>
            </a:r>
            <a:endParaRPr lang="en-US" dirty="0"/>
          </a:p>
          <a:p>
            <a:r>
              <a:rPr lang="en-US" dirty="0"/>
              <a:t>When processing operations need to handle a growing volume of data, scalability challenges can </a:t>
            </a:r>
            <a:r>
              <a:rPr lang="en-US" dirty="0" smtClean="0"/>
              <a:t>emerge</a:t>
            </a:r>
            <a:endParaRPr lang="en-US" dirty="0"/>
          </a:p>
          <a:p>
            <a:endParaRPr lang="en-IN" dirty="0"/>
          </a:p>
        </p:txBody>
      </p:sp>
    </p:spTree>
    <p:extLst>
      <p:ext uri="{BB962C8B-B14F-4D97-AF65-F5344CB8AC3E}">
        <p14:creationId xmlns:p14="http://schemas.microsoft.com/office/powerpoint/2010/main" val="20423551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a:t>Human Error:</a:t>
            </a:r>
            <a:endParaRPr lang="en-US" dirty="0"/>
          </a:p>
          <a:p>
            <a:r>
              <a:rPr lang="en-US" dirty="0"/>
              <a:t>Human errors during data entry, coding, or configuration can introduce inaccuracies or inconsistencies in processed data.</a:t>
            </a:r>
          </a:p>
          <a:p>
            <a:r>
              <a:rPr lang="en-US" b="1" dirty="0"/>
              <a:t>Environmental Impact:</a:t>
            </a:r>
            <a:endParaRPr lang="en-US" dirty="0"/>
          </a:p>
          <a:p>
            <a:r>
              <a:rPr lang="en-US" dirty="0"/>
              <a:t>In data processing operations that require substantial computing power, there may be environmental concerns related to energy consumption and carbon emissions.</a:t>
            </a:r>
          </a:p>
          <a:p>
            <a:endParaRPr lang="en-IN" dirty="0"/>
          </a:p>
        </p:txBody>
      </p:sp>
    </p:spTree>
    <p:extLst>
      <p:ext uri="{BB962C8B-B14F-4D97-AF65-F5344CB8AC3E}">
        <p14:creationId xmlns:p14="http://schemas.microsoft.com/office/powerpoint/2010/main" val="35482257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Statistics in Research</a:t>
            </a:r>
            <a:r>
              <a:rPr lang="en-IN" sz="4000" dirty="0"/>
              <a:t/>
            </a:r>
            <a:br>
              <a:rPr lang="en-IN" sz="4000"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Measures </a:t>
            </a:r>
            <a:r>
              <a:rPr lang="en-US" dirty="0"/>
              <a:t>of Central Tendency, Dispersion, Asymmetry (</a:t>
            </a:r>
            <a:r>
              <a:rPr lang="en-US" dirty="0" err="1"/>
              <a:t>Skewness</a:t>
            </a:r>
            <a:r>
              <a:rPr lang="en-US" dirty="0"/>
              <a:t>)</a:t>
            </a:r>
            <a:endParaRPr lang="en-IN" sz="2800" dirty="0"/>
          </a:p>
          <a:p>
            <a:r>
              <a:rPr lang="en-US" dirty="0"/>
              <a:t>12. Measures of Relationship - Chi-Square, t-test, ANNOVA</a:t>
            </a:r>
            <a:endParaRPr lang="en-IN" sz="2800" dirty="0"/>
          </a:p>
          <a:p>
            <a:pPr lvl="1"/>
            <a:r>
              <a:rPr lang="en-US" dirty="0"/>
              <a:t>(f-test),Z-test</a:t>
            </a:r>
            <a:endParaRPr lang="en-IN" sz="2400" dirty="0"/>
          </a:p>
          <a:p>
            <a:r>
              <a:rPr lang="en-US" dirty="0"/>
              <a:t>    13.Simple Regression Analysis, and Multiple Correlation and Regression</a:t>
            </a:r>
            <a:endParaRPr lang="en-IN" sz="2800" dirty="0"/>
          </a:p>
          <a:p>
            <a:r>
              <a:rPr lang="en-US" dirty="0"/>
              <a:t>14. Partial Correlation and Association in Case of Attributes</a:t>
            </a:r>
            <a:endParaRPr lang="en-IN" sz="2800" dirty="0"/>
          </a:p>
          <a:p>
            <a:r>
              <a:rPr lang="en-US" dirty="0"/>
              <a:t>15. Quantitative and Qualitative Data Analysis Tools</a:t>
            </a:r>
            <a:endParaRPr lang="en-IN" dirty="0"/>
          </a:p>
          <a:p>
            <a:endParaRPr lang="en-IN" dirty="0"/>
          </a:p>
        </p:txBody>
      </p:sp>
    </p:spTree>
    <p:extLst>
      <p:ext uri="{BB962C8B-B14F-4D97-AF65-F5344CB8AC3E}">
        <p14:creationId xmlns:p14="http://schemas.microsoft.com/office/powerpoint/2010/main" val="14032433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74031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Observations</a:t>
            </a:r>
            <a:r>
              <a:rPr lang="en-US" dirty="0"/>
              <a:t>:</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r>
              <a:rPr lang="en-US" b="1" dirty="0" smtClean="0"/>
              <a:t>Structured </a:t>
            </a:r>
            <a:r>
              <a:rPr lang="en-US" b="1" dirty="0"/>
              <a:t>Observations</a:t>
            </a:r>
            <a:r>
              <a:rPr lang="en-US" dirty="0"/>
              <a:t>: Researchers systematically record specific, predefined behaviors or events. </a:t>
            </a:r>
            <a:endParaRPr lang="en-US" dirty="0" smtClean="0"/>
          </a:p>
          <a:p>
            <a:r>
              <a:rPr lang="en-US" dirty="0" smtClean="0"/>
              <a:t>This </a:t>
            </a:r>
            <a:r>
              <a:rPr lang="en-US" dirty="0"/>
              <a:t>method is commonly used in </a:t>
            </a:r>
            <a:r>
              <a:rPr lang="en-US" dirty="0" smtClean="0"/>
              <a:t>controlled </a:t>
            </a:r>
            <a:r>
              <a:rPr lang="en-US" dirty="0"/>
              <a:t>settings, such as observing </a:t>
            </a:r>
            <a:r>
              <a:rPr lang="en-US" dirty="0">
                <a:solidFill>
                  <a:srgbClr val="FF0000"/>
                </a:solidFill>
              </a:rPr>
              <a:t>consumer behavior in a retail store.</a:t>
            </a:r>
          </a:p>
          <a:p>
            <a:r>
              <a:rPr lang="en-US" b="1" dirty="0"/>
              <a:t>Unstructured Observations</a:t>
            </a:r>
            <a:r>
              <a:rPr lang="en-US" dirty="0"/>
              <a:t>: Researchers observe and record behavior or events without predefined categories or structured criteria. This approach is more flexible and is often used in qualitative research.</a:t>
            </a:r>
          </a:p>
          <a:p>
            <a:endParaRPr lang="en-IN" dirty="0"/>
          </a:p>
        </p:txBody>
      </p:sp>
    </p:spTree>
    <p:extLst>
      <p:ext uri="{BB962C8B-B14F-4D97-AF65-F5344CB8AC3E}">
        <p14:creationId xmlns:p14="http://schemas.microsoft.com/office/powerpoint/2010/main" val="1690574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Observations </a:t>
            </a:r>
            <a:r>
              <a:rPr lang="en-US" dirty="0"/>
              <a:t>involve watching and recording behaviors, events, or interactions.</a:t>
            </a:r>
          </a:p>
          <a:p>
            <a:r>
              <a:rPr lang="en-US" dirty="0"/>
              <a:t>Observations can be participant (the researcher is involved) or non-participant (the researcher is an observer).</a:t>
            </a:r>
          </a:p>
          <a:p>
            <a:r>
              <a:rPr lang="en-US" dirty="0"/>
              <a:t>This method is commonly used in social sciences and psychology.</a:t>
            </a:r>
          </a:p>
          <a:p>
            <a:endParaRPr lang="en-IN" dirty="0"/>
          </a:p>
        </p:txBody>
      </p:sp>
    </p:spTree>
    <p:extLst>
      <p:ext uri="{BB962C8B-B14F-4D97-AF65-F5344CB8AC3E}">
        <p14:creationId xmlns:p14="http://schemas.microsoft.com/office/powerpoint/2010/main" val="1743399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There are several merits of the participant type of observation</a:t>
            </a:r>
            <a:r>
              <a:rPr lang="en-US" dirty="0" smtClean="0"/>
              <a:t>:</a:t>
            </a:r>
          </a:p>
          <a:p>
            <a:r>
              <a:rPr lang="en-US" dirty="0" smtClean="0"/>
              <a:t> </a:t>
            </a:r>
            <a:r>
              <a:rPr lang="en-US" dirty="0"/>
              <a:t>(i) The researcher is enabled to record the natural </a:t>
            </a:r>
            <a:r>
              <a:rPr lang="en-US" dirty="0" smtClean="0"/>
              <a:t>behavior </a:t>
            </a:r>
            <a:r>
              <a:rPr lang="en-US" dirty="0"/>
              <a:t>of the group. </a:t>
            </a:r>
            <a:endParaRPr lang="en-US" dirty="0" smtClean="0"/>
          </a:p>
          <a:p>
            <a:r>
              <a:rPr lang="en-US" dirty="0" smtClean="0"/>
              <a:t>(</a:t>
            </a:r>
            <a:r>
              <a:rPr lang="en-US" dirty="0"/>
              <a:t>ii) The researcher can even gather information which could not easily be obtained if he observes in a disinterested fashion. </a:t>
            </a:r>
            <a:endParaRPr lang="en-US" dirty="0" smtClean="0"/>
          </a:p>
          <a:p>
            <a:r>
              <a:rPr lang="en-US" dirty="0" smtClean="0"/>
              <a:t>(</a:t>
            </a:r>
            <a:r>
              <a:rPr lang="en-US" dirty="0"/>
              <a:t>iii) The researcher can even verify the truth of statements made by informants in the context of a questionnaire or a schedule. </a:t>
            </a:r>
          </a:p>
        </p:txBody>
      </p:sp>
    </p:spTree>
    <p:extLst>
      <p:ext uri="{BB962C8B-B14F-4D97-AF65-F5344CB8AC3E}">
        <p14:creationId xmlns:p14="http://schemas.microsoft.com/office/powerpoint/2010/main" val="2577700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3568" y="1772816"/>
            <a:ext cx="8229600" cy="4525963"/>
          </a:xfrm>
        </p:spPr>
        <p:txBody>
          <a:bodyPr>
            <a:normAutofit/>
          </a:bodyPr>
          <a:lstStyle/>
          <a:p>
            <a:r>
              <a:rPr lang="en-US" dirty="0"/>
              <a:t>While using this method, the researcher should keep in mind things like: </a:t>
            </a:r>
            <a:endParaRPr lang="en-US" dirty="0" smtClean="0"/>
          </a:p>
          <a:p>
            <a:r>
              <a:rPr lang="en-US" dirty="0" smtClean="0"/>
              <a:t>What </a:t>
            </a:r>
            <a:r>
              <a:rPr lang="en-US" dirty="0"/>
              <a:t>should be observed? How the observations should be recorded? </a:t>
            </a:r>
            <a:endParaRPr lang="en-US" dirty="0" smtClean="0"/>
          </a:p>
          <a:p>
            <a:r>
              <a:rPr lang="en-US" dirty="0" smtClean="0"/>
              <a:t>Or </a:t>
            </a:r>
            <a:r>
              <a:rPr lang="en-US" dirty="0"/>
              <a:t>how the accuracy of observation can be ensured? </a:t>
            </a:r>
            <a:endParaRPr lang="en-US" dirty="0" smtClean="0"/>
          </a:p>
        </p:txBody>
      </p:sp>
    </p:spTree>
    <p:extLst>
      <p:ext uri="{BB962C8B-B14F-4D97-AF65-F5344CB8AC3E}">
        <p14:creationId xmlns:p14="http://schemas.microsoft.com/office/powerpoint/2010/main" val="599759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TotalTime>
  <Words>3030</Words>
  <Application>Microsoft Office PowerPoint</Application>
  <PresentationFormat>On-screen Show (4:3)</PresentationFormat>
  <Paragraphs>230</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Data Collection, Processing and Analysis of Data</vt:lpstr>
      <vt:lpstr>PowerPoint Presentation</vt:lpstr>
      <vt:lpstr>PowerPoint Presentation</vt:lpstr>
      <vt:lpstr>Data Collection, Processing and Analysis of Data</vt:lpstr>
      <vt:lpstr>1. Collection of Primary Data </vt:lpstr>
      <vt:lpstr>Observations: </vt:lpstr>
      <vt:lpstr>PowerPoint Presentation</vt:lpstr>
      <vt:lpstr>PowerPoint Presentation</vt:lpstr>
      <vt:lpstr>PowerPoint Presentation</vt:lpstr>
      <vt:lpstr>limitations</vt:lpstr>
      <vt:lpstr>Interview</vt:lpstr>
      <vt:lpstr>PowerPoint Presentation</vt:lpstr>
      <vt:lpstr>PowerPoint Presentation</vt:lpstr>
      <vt:lpstr> Merits</vt:lpstr>
      <vt:lpstr>Disadvantages </vt:lpstr>
      <vt:lpstr>Telephone interviews</vt:lpstr>
      <vt:lpstr>The chief merits of such a system are:</vt:lpstr>
      <vt:lpstr>Demerit </vt:lpstr>
      <vt:lpstr>Questionnaire</vt:lpstr>
      <vt:lpstr>PowerPoint Presentation</vt:lpstr>
      <vt:lpstr>Merits</vt:lpstr>
      <vt:lpstr>Demerits</vt:lpstr>
      <vt:lpstr>Schedules </vt:lpstr>
      <vt:lpstr>Difference between Questionnaires and Schedules</vt:lpstr>
      <vt:lpstr>PowerPoint Presentation</vt:lpstr>
      <vt:lpstr>PowerPoint Presentation</vt:lpstr>
      <vt:lpstr>Methods of Data Collection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Collection of Secondary Data </vt:lpstr>
      <vt:lpstr>PowerPoint Presentation</vt:lpstr>
      <vt:lpstr> Here are some common methods for collecting secondary data: </vt:lpstr>
      <vt:lpstr>PowerPoint Presentation</vt:lpstr>
      <vt:lpstr>PowerPoint Presentation</vt:lpstr>
      <vt:lpstr>PowerPoint Presentation</vt:lpstr>
      <vt:lpstr>Case Study Method 8. Processing Operations and Some Problems in Processing 9. Elements/Types of Data Analysis </vt:lpstr>
      <vt:lpstr>case study method</vt:lpstr>
      <vt:lpstr>Characteristics:</vt:lpstr>
      <vt:lpstr>Advantages:</vt:lpstr>
      <vt:lpstr>PowerPoint Presentation</vt:lpstr>
      <vt:lpstr>Limitations </vt:lpstr>
      <vt:lpstr>Processing Operations</vt:lpstr>
      <vt:lpstr>PowerPoint Presentation</vt:lpstr>
      <vt:lpstr>what are Problems in Processing Operations?</vt:lpstr>
      <vt:lpstr>PowerPoint Presentation</vt:lpstr>
      <vt:lpstr>PowerPoint Presentation</vt:lpstr>
      <vt:lpstr>PowerPoint Presentation</vt:lpstr>
      <vt:lpstr>Statistics in Research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Ch5 Data Collection, Processing and Analysis of Data</dc:title>
  <dc:creator>Desktop</dc:creator>
  <cp:lastModifiedBy>Admin</cp:lastModifiedBy>
  <cp:revision>76</cp:revision>
  <dcterms:created xsi:type="dcterms:W3CDTF">2023-10-18T08:53:38Z</dcterms:created>
  <dcterms:modified xsi:type="dcterms:W3CDTF">2024-09-09T16:14:15Z</dcterms:modified>
</cp:coreProperties>
</file>