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2" r:id="rId4"/>
    <p:sldId id="271" r:id="rId5"/>
    <p:sldId id="258" r:id="rId6"/>
    <p:sldId id="260" r:id="rId7"/>
    <p:sldId id="269" r:id="rId8"/>
    <p:sldId id="259" r:id="rId9"/>
    <p:sldId id="261" r:id="rId10"/>
    <p:sldId id="263" r:id="rId11"/>
    <p:sldId id="262" r:id="rId12"/>
    <p:sldId id="266" r:id="rId13"/>
    <p:sldId id="264" r:id="rId14"/>
    <p:sldId id="267" r:id="rId15"/>
    <p:sldId id="275" r:id="rId16"/>
    <p:sldId id="279" r:id="rId17"/>
    <p:sldId id="276" r:id="rId18"/>
    <p:sldId id="278" r:id="rId19"/>
    <p:sldId id="268" r:id="rId20"/>
    <p:sldId id="273" r:id="rId21"/>
    <p:sldId id="280" r:id="rId22"/>
    <p:sldId id="283" r:id="rId23"/>
    <p:sldId id="274" r:id="rId24"/>
    <p:sldId id="277" r:id="rId25"/>
    <p:sldId id="282" r:id="rId26"/>
    <p:sldId id="281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12F5B-9535-BE4C-8493-307CB6AE38FB}" type="datetimeFigureOut">
              <a:rPr lang="en-US" smtClean="0"/>
              <a:t>10/28/11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A3C1-64AB-C641-9E6E-969B1AD3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both of these cases, the value of a function at a point is the “intensity” of an image, or in the case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greyscale</a:t>
            </a:r>
            <a:r>
              <a:rPr lang="en-US" baseline="0" dirty="0" smtClean="0"/>
              <a:t> image, its brightness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a gradient image as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6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changes of value in an image means edges</a:t>
            </a:r>
          </a:p>
          <a:p>
            <a:endParaRPr lang="en-US" dirty="0" smtClean="0"/>
          </a:p>
          <a:p>
            <a:r>
              <a:rPr lang="en-US" dirty="0" smtClean="0"/>
              <a:t>Modified </a:t>
            </a:r>
            <a:r>
              <a:rPr lang="en-US" dirty="0" err="1" smtClean="0"/>
              <a:t>Sobel</a:t>
            </a:r>
            <a:r>
              <a:rPr lang="en-US" dirty="0" smtClean="0"/>
              <a:t> operator,</a:t>
            </a:r>
            <a:r>
              <a:rPr lang="en-US" baseline="0" dirty="0" smtClean="0"/>
              <a:t> vertical and horizontal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9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we normalize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divide by number of pixels in image), the histogram becomes the probability density function of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with Mean and Median:</a:t>
            </a:r>
            <a:r>
              <a:rPr lang="en-US" baseline="0" dirty="0" smtClean="0"/>
              <a:t> Pixels that were very similar in the original image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around the mean, are now very different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Otsu’s method thresholds between two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image value</a:t>
            </a:r>
            <a:r>
              <a:rPr lang="en-US" baseline="0" dirty="0" smtClean="0"/>
              <a:t> means we want as much as the image as possible to be one value – we can the just send the size of the image and assume any unknown value is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Huffman coding represents</a:t>
            </a:r>
            <a:r>
              <a:rPr lang="en-US" baseline="0" dirty="0" smtClean="0"/>
              <a:t> the data in such a way that it is ‘instantly decodable’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we can look at it in a stream and know the symbol immediately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length encoding stores a value and the number of times that value appears in a sequence – good for text. BMP uses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Approximates Human Vision – Distance between colors correspond to human visual perception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imagine</a:t>
            </a:r>
            <a:r>
              <a:rPr lang="en-US" baseline="0" dirty="0" smtClean="0"/>
              <a:t> the Fourier Transform as a function representation of an image, with the functions being sinusoids and the coefficients being the Fourier Transform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0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r>
              <a:rPr lang="en-US" baseline="0" dirty="0" smtClean="0"/>
              <a:t> coding is a combination of Run Length coding and Huffman coding that composes a square matrix as a vector that </a:t>
            </a:r>
            <a:r>
              <a:rPr lang="en-US" baseline="0" dirty="0" err="1" smtClean="0"/>
              <a:t>zig-zags</a:t>
            </a:r>
            <a:r>
              <a:rPr lang="en-US" baseline="0" dirty="0" smtClean="0"/>
              <a:t> through the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Quantization occurs</a:t>
            </a:r>
            <a:r>
              <a:rPr lang="en-US" baseline="0" dirty="0" smtClean="0"/>
              <a:t> in the digital domain, going from a continuous analog function to ones and zeros (secretly its more complicated)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Quantizer</a:t>
            </a:r>
            <a:r>
              <a:rPr lang="en-US" baseline="0" dirty="0" smtClean="0"/>
              <a:t>, four level </a:t>
            </a:r>
            <a:r>
              <a:rPr lang="en-US" baseline="0" dirty="0" err="1" smtClean="0"/>
              <a:t>quantizer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sample often enough such</a:t>
            </a:r>
            <a:r>
              <a:rPr lang="en-US" baseline="0" dirty="0" smtClean="0"/>
              <a:t> that we can reconstruct the original signal.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don’t sample enough, we get aliasing in the reconstructed image. This is because we could not accurately represent high frequency components of an 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find the frequency</a:t>
            </a:r>
            <a:r>
              <a:rPr lang="en-US" baseline="0" dirty="0" smtClean="0"/>
              <a:t> of an image?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imagine</a:t>
            </a:r>
            <a:r>
              <a:rPr lang="en-US" baseline="0" dirty="0" smtClean="0"/>
              <a:t> the frequency of an image to be the spatial distance of edges. Close edges will have a high corresponding frequency, thus we must sample more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Transferring an image to the frequency domain turns convolution into multiplication! So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 using the Dirac</a:t>
            </a:r>
            <a:r>
              <a:rPr lang="en-US" baseline="0" dirty="0" smtClean="0"/>
              <a:t> Delta function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Convolution</a:t>
            </a:r>
            <a:r>
              <a:rPr lang="en-US" baseline="0" dirty="0" smtClean="0"/>
              <a:t> </a:t>
            </a:r>
            <a:r>
              <a:rPr lang="en-US" baseline="0" dirty="0" smtClean="0"/>
              <a:t>is the result of shifting and multiplying one function on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Gaussian performs poorly with salt</a:t>
            </a:r>
            <a:r>
              <a:rPr lang="en-US" baseline="0" dirty="0" smtClean="0"/>
              <a:t> and pepper noise</a:t>
            </a:r>
          </a:p>
          <a:p>
            <a:r>
              <a:rPr lang="en-US" baseline="0" dirty="0" smtClean="0"/>
              <a:t>Median performs poorly with Gaussian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A3C1-64AB-C641-9E6E-969B1AD31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3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10/28/11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10/28/11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8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768329"/>
            <a:ext cx="6477000" cy="1828800"/>
          </a:xfrm>
        </p:spPr>
        <p:txBody>
          <a:bodyPr/>
          <a:lstStyle/>
          <a:p>
            <a:r>
              <a:rPr lang="en-US" dirty="0" smtClean="0"/>
              <a:t>Digital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Schriver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1" y="1743854"/>
            <a:ext cx="3933540" cy="477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78" y="1743854"/>
            <a:ext cx="3936469" cy="48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Converts a signal from spatial to frequency domain</a:t>
            </a:r>
          </a:p>
          <a:p>
            <a:pPr lvl="1"/>
            <a:r>
              <a:rPr lang="en-US" dirty="0" smtClean="0"/>
              <a:t>What does frequency mean in an image?</a:t>
            </a:r>
          </a:p>
          <a:p>
            <a:r>
              <a:rPr lang="en-US" dirty="0" smtClean="0"/>
              <a:t>Fourier has to be cooler than that though, right?</a:t>
            </a:r>
          </a:p>
          <a:p>
            <a:pPr lvl="1"/>
            <a:r>
              <a:rPr lang="en-US" dirty="0" smtClean="0"/>
              <a:t>Hell yeah! </a:t>
            </a:r>
            <a:endParaRPr lang="en-US" dirty="0"/>
          </a:p>
          <a:p>
            <a:pPr lvl="1"/>
            <a:r>
              <a:rPr lang="en-US" dirty="0" smtClean="0"/>
              <a:t>Makes shit easy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4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square = </a:t>
            </a:r>
            <a:r>
              <a:rPr lang="fr-FR" dirty="0" err="1"/>
              <a:t>zeros</a:t>
            </a:r>
            <a:r>
              <a:rPr lang="fr-FR" dirty="0"/>
              <a:t>(256 , 256);</a:t>
            </a:r>
          </a:p>
          <a:p>
            <a:pPr marL="0" indent="0">
              <a:buNone/>
            </a:pPr>
            <a:r>
              <a:rPr lang="fr-FR" dirty="0" smtClean="0"/>
              <a:t>square</a:t>
            </a:r>
            <a:r>
              <a:rPr lang="fr-FR" dirty="0"/>
              <a:t>(116:1:140 , 92:1:164) = 1;</a:t>
            </a:r>
          </a:p>
          <a:p>
            <a:pPr marL="0" indent="0">
              <a:buNone/>
            </a:pPr>
            <a:r>
              <a:rPr lang="fr-FR" dirty="0" err="1" smtClean="0"/>
              <a:t>square_fft</a:t>
            </a:r>
            <a:r>
              <a:rPr lang="fr-FR" dirty="0" smtClean="0"/>
              <a:t> </a:t>
            </a:r>
            <a:r>
              <a:rPr lang="fr-FR" dirty="0"/>
              <a:t>= fft2(square , 256 , 256);</a:t>
            </a:r>
          </a:p>
          <a:p>
            <a:pPr marL="0" indent="0">
              <a:buNone/>
            </a:pPr>
            <a:r>
              <a:rPr lang="fr-FR" dirty="0" err="1" smtClean="0"/>
              <a:t>square_fft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fftshift</a:t>
            </a:r>
            <a:r>
              <a:rPr lang="fr-FR" dirty="0"/>
              <a:t>(</a:t>
            </a:r>
            <a:r>
              <a:rPr lang="fr-FR" dirty="0" err="1"/>
              <a:t>square_fft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err="1" smtClean="0"/>
              <a:t>imshow</a:t>
            </a:r>
            <a:r>
              <a:rPr lang="fr-FR" dirty="0"/>
              <a:t>(log(abs(</a:t>
            </a:r>
            <a:r>
              <a:rPr lang="fr-FR" dirty="0" err="1"/>
              <a:t>square_fft</a:t>
            </a:r>
            <a:r>
              <a:rPr lang="fr-FR" dirty="0"/>
              <a:t>)) , [-1 5]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74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Overlapping area as we shift function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is it useful?</a:t>
            </a:r>
          </a:p>
          <a:p>
            <a:pPr lvl="1"/>
            <a:r>
              <a:rPr lang="en-US" dirty="0" smtClean="0"/>
              <a:t>Used in the discrete domain for image filters</a:t>
            </a:r>
          </a:p>
          <a:p>
            <a:pPr lvl="1"/>
            <a:endParaRPr lang="en-US" dirty="0"/>
          </a:p>
        </p:txBody>
      </p:sp>
      <p:pic>
        <p:nvPicPr>
          <p:cNvPr id="7" name="convolu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00199" y="2686428"/>
            <a:ext cx="5943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 = rand(1 , 16)</a:t>
            </a:r>
          </a:p>
          <a:p>
            <a:pPr marL="0" indent="0">
              <a:buNone/>
            </a:pPr>
            <a:r>
              <a:rPr lang="en-US" dirty="0" err="1" smtClean="0"/>
              <a:t>filt</a:t>
            </a:r>
            <a:r>
              <a:rPr lang="en-US" dirty="0" smtClean="0"/>
              <a:t> = (1/3) * [1 1 1]</a:t>
            </a:r>
          </a:p>
          <a:p>
            <a:pPr marL="0" indent="0">
              <a:buNone/>
            </a:pPr>
            <a:r>
              <a:rPr lang="en-US" dirty="0" err="1" smtClean="0"/>
              <a:t>conv</a:t>
            </a:r>
            <a:r>
              <a:rPr lang="en-US" dirty="0" smtClean="0"/>
              <a:t>(f , </a:t>
            </a:r>
            <a:r>
              <a:rPr lang="en-US" dirty="0" err="1" smtClean="0"/>
              <a:t>filt</a:t>
            </a:r>
            <a:r>
              <a:rPr lang="en-US" dirty="0" smtClean="0"/>
              <a:t> , ‘same’)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/>
              <a:t>= double(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lena.tif</a:t>
            </a:r>
            <a:r>
              <a:rPr lang="en-US" dirty="0"/>
              <a:t>'));</a:t>
            </a:r>
          </a:p>
          <a:p>
            <a:pPr marL="0" indent="0">
              <a:buNone/>
            </a:pPr>
            <a:r>
              <a:rPr lang="en-US" dirty="0" smtClean="0"/>
              <a:t>filter </a:t>
            </a:r>
            <a:r>
              <a:rPr lang="en-US" dirty="0"/>
              <a:t>= (1/9) * [1 1 1; 1 1 1; 1 1 1];</a:t>
            </a:r>
          </a:p>
          <a:p>
            <a:pPr marL="0" indent="0">
              <a:buNone/>
            </a:pPr>
            <a:r>
              <a:rPr lang="en-US" dirty="0" err="1" smtClean="0"/>
              <a:t>im_avg</a:t>
            </a:r>
            <a:r>
              <a:rPr lang="en-US" dirty="0" smtClean="0"/>
              <a:t> </a:t>
            </a:r>
            <a:r>
              <a:rPr lang="en-US" dirty="0"/>
              <a:t>= conv2(</a:t>
            </a:r>
            <a:r>
              <a:rPr lang="en-US" dirty="0" err="1"/>
              <a:t>im</a:t>
            </a:r>
            <a:r>
              <a:rPr lang="en-US" dirty="0"/>
              <a:t> , filter);</a:t>
            </a:r>
          </a:p>
          <a:p>
            <a:pPr marL="0" indent="0">
              <a:buNone/>
            </a:pPr>
            <a:r>
              <a:rPr lang="en-US" dirty="0" err="1" smtClean="0"/>
              <a:t>imshow</a:t>
            </a:r>
            <a:r>
              <a:rPr lang="en-US" dirty="0"/>
              <a:t>(uint8(</a:t>
            </a:r>
            <a:r>
              <a:rPr lang="en-US" dirty="0" err="1"/>
              <a:t>im_avg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smtClean="0"/>
              <a:t>Figure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imshow</a:t>
            </a:r>
            <a:r>
              <a:rPr lang="en-US" dirty="0"/>
              <a:t>(uint8(</a:t>
            </a:r>
            <a:r>
              <a:rPr lang="en-US" dirty="0" err="1"/>
              <a:t>im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600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Averaging Filter</a:t>
            </a:r>
          </a:p>
          <a:p>
            <a:pPr lvl="1"/>
            <a:r>
              <a:rPr lang="en-US" dirty="0" smtClean="0"/>
              <a:t>Blurs noise into image</a:t>
            </a:r>
          </a:p>
          <a:p>
            <a:pPr lvl="1"/>
            <a:r>
              <a:rPr lang="en-US" dirty="0" smtClean="0"/>
              <a:t>Gaussian Filter</a:t>
            </a:r>
          </a:p>
          <a:p>
            <a:r>
              <a:rPr lang="en-US" dirty="0" smtClean="0"/>
              <a:t>Median Filter</a:t>
            </a:r>
          </a:p>
          <a:p>
            <a:pPr lvl="1"/>
            <a:r>
              <a:rPr lang="en-US" dirty="0" smtClean="0"/>
              <a:t>Removes outliers</a:t>
            </a:r>
          </a:p>
          <a:p>
            <a:pPr lvl="1"/>
            <a:r>
              <a:rPr lang="en-US" dirty="0" smtClean="0"/>
              <a:t>Performs poorly with high frequency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Reduction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im_noisy</a:t>
            </a:r>
            <a:r>
              <a:rPr lang="fr-FR" dirty="0"/>
              <a:t> = </a:t>
            </a:r>
            <a:r>
              <a:rPr lang="fr-FR" dirty="0" err="1"/>
              <a:t>imnoise</a:t>
            </a:r>
            <a:r>
              <a:rPr lang="fr-FR" dirty="0"/>
              <a:t>(</a:t>
            </a:r>
            <a:r>
              <a:rPr lang="fr-FR" dirty="0" err="1"/>
              <a:t>im</a:t>
            </a:r>
            <a:r>
              <a:rPr lang="fr-FR" dirty="0"/>
              <a:t> , '</a:t>
            </a:r>
            <a:r>
              <a:rPr lang="fr-FR" dirty="0" err="1"/>
              <a:t>salt</a:t>
            </a:r>
            <a:r>
              <a:rPr lang="fr-FR" dirty="0"/>
              <a:t> &amp; </a:t>
            </a:r>
            <a:r>
              <a:rPr lang="fr-FR" dirty="0" err="1"/>
              <a:t>pepper</a:t>
            </a:r>
            <a:r>
              <a:rPr lang="fr-FR" dirty="0"/>
              <a:t>' , 0.1);</a:t>
            </a:r>
          </a:p>
          <a:p>
            <a:pPr marL="0" indent="0">
              <a:buNone/>
            </a:pPr>
            <a:r>
              <a:rPr lang="fr-FR" dirty="0" err="1" smtClean="0"/>
              <a:t>imshow</a:t>
            </a:r>
            <a:r>
              <a:rPr lang="fr-FR" dirty="0"/>
              <a:t>(</a:t>
            </a:r>
            <a:r>
              <a:rPr lang="fr-FR" dirty="0" err="1"/>
              <a:t>im_noisy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err="1" smtClean="0"/>
              <a:t>gaussian_filter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fspecial</a:t>
            </a:r>
            <a:r>
              <a:rPr lang="fr-FR" dirty="0"/>
              <a:t>('</a:t>
            </a:r>
            <a:r>
              <a:rPr lang="fr-FR" dirty="0" err="1"/>
              <a:t>gaussian</a:t>
            </a:r>
            <a:r>
              <a:rPr lang="fr-FR" dirty="0"/>
              <a:t>');</a:t>
            </a:r>
          </a:p>
          <a:p>
            <a:pPr marL="0" indent="0">
              <a:buNone/>
            </a:pPr>
            <a:r>
              <a:rPr lang="fr-FR" dirty="0" err="1" smtClean="0"/>
              <a:t>gaussian_denoise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imfilter</a:t>
            </a:r>
            <a:r>
              <a:rPr lang="fr-FR" dirty="0"/>
              <a:t>(</a:t>
            </a:r>
            <a:r>
              <a:rPr lang="fr-FR" dirty="0" err="1"/>
              <a:t>im_noisy</a:t>
            </a:r>
            <a:r>
              <a:rPr lang="fr-FR" dirty="0"/>
              <a:t> , </a:t>
            </a:r>
            <a:r>
              <a:rPr lang="fr-FR" dirty="0" err="1"/>
              <a:t>gaussian_filter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err="1" smtClean="0"/>
              <a:t>imshow</a:t>
            </a:r>
            <a:r>
              <a:rPr lang="fr-FR" dirty="0"/>
              <a:t>(</a:t>
            </a:r>
            <a:r>
              <a:rPr lang="fr-FR" dirty="0" err="1"/>
              <a:t>gaussian_denoise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err="1" smtClean="0"/>
              <a:t>median_denoise</a:t>
            </a:r>
            <a:r>
              <a:rPr lang="fr-FR" dirty="0" smtClean="0"/>
              <a:t> </a:t>
            </a:r>
            <a:r>
              <a:rPr lang="fr-FR" dirty="0"/>
              <a:t>= medfilt2(</a:t>
            </a:r>
            <a:r>
              <a:rPr lang="fr-FR" dirty="0" err="1"/>
              <a:t>im_noisy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 err="1" smtClean="0"/>
              <a:t>imshow</a:t>
            </a:r>
            <a:r>
              <a:rPr lang="fr-FR" dirty="0"/>
              <a:t>(</a:t>
            </a:r>
            <a:r>
              <a:rPr lang="fr-FR" dirty="0" err="1"/>
              <a:t>median_denoise</a:t>
            </a:r>
            <a:r>
              <a:rPr lang="fr-FR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7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</a:p>
          <a:p>
            <a:pPr lvl="1"/>
            <a:r>
              <a:rPr lang="en-US" dirty="0" smtClean="0"/>
              <a:t>Have a high response near large changes in value</a:t>
            </a:r>
          </a:p>
          <a:p>
            <a:r>
              <a:rPr lang="en-US" dirty="0" smtClean="0"/>
              <a:t>Derivative Filter</a:t>
            </a:r>
          </a:p>
          <a:p>
            <a:pPr lvl="1"/>
            <a:r>
              <a:rPr lang="en-US" dirty="0" smtClean="0"/>
              <a:t>Only one dimension at a time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19" y="4169482"/>
            <a:ext cx="6196157" cy="13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Guessing unknown values</a:t>
            </a:r>
          </a:p>
          <a:p>
            <a:pPr lvl="1"/>
            <a:r>
              <a:rPr lang="en-US" dirty="0" smtClean="0"/>
              <a:t>Used in image </a:t>
            </a:r>
            <a:r>
              <a:rPr lang="en-US" dirty="0" err="1" smtClean="0"/>
              <a:t>upscaling</a:t>
            </a:r>
            <a:r>
              <a:rPr lang="en-US" dirty="0" smtClean="0"/>
              <a:t>, </a:t>
            </a:r>
            <a:r>
              <a:rPr lang="en-US" dirty="0" err="1" smtClean="0"/>
              <a:t>demosaicing</a:t>
            </a:r>
            <a:r>
              <a:rPr lang="en-US" dirty="0" smtClean="0"/>
              <a:t> and more</a:t>
            </a:r>
          </a:p>
          <a:p>
            <a:r>
              <a:rPr lang="en-US" dirty="0" smtClean="0"/>
              <a:t>Nearest Neighbor</a:t>
            </a:r>
          </a:p>
          <a:p>
            <a:r>
              <a:rPr lang="en-US" dirty="0" smtClean="0"/>
              <a:t>Bilinear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70" y="2757944"/>
            <a:ext cx="3490778" cy="3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a histogram tell us?</a:t>
            </a:r>
          </a:p>
          <a:p>
            <a:pPr lvl="1"/>
            <a:r>
              <a:rPr lang="en-US" dirty="0" smtClean="0"/>
              <a:t>Number of gray levels in an image</a:t>
            </a:r>
          </a:p>
          <a:p>
            <a:pPr lvl="1"/>
            <a:r>
              <a:rPr lang="en-US" dirty="0" smtClean="0"/>
              <a:t>Number of pixels at each grey level</a:t>
            </a:r>
          </a:p>
          <a:p>
            <a:r>
              <a:rPr lang="en-US" dirty="0" smtClean="0"/>
              <a:t>Why do we care</a:t>
            </a:r>
          </a:p>
          <a:p>
            <a:pPr lvl="1"/>
            <a:r>
              <a:rPr lang="en-US" dirty="0" smtClean="0"/>
              <a:t>Probability that a random pixel will be a certain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Discrete (i.e. Digital)</a:t>
            </a:r>
          </a:p>
          <a:p>
            <a:pPr lvl="1"/>
            <a:r>
              <a:rPr lang="en-US" dirty="0" smtClean="0"/>
              <a:t>Matrix</a:t>
            </a:r>
          </a:p>
          <a:p>
            <a:r>
              <a:rPr lang="en-US" dirty="0" smtClean="0"/>
              <a:t>Continuous (i.e. Analog)</a:t>
            </a:r>
          </a:p>
          <a:p>
            <a:pPr lvl="1"/>
            <a:r>
              <a:rPr lang="en-US" dirty="0" smtClean="0"/>
              <a:t>2D Function</a:t>
            </a:r>
          </a:p>
          <a:p>
            <a:r>
              <a:rPr lang="en-US" dirty="0" smtClean="0"/>
              <a:t>First task: Analog to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turn a </a:t>
            </a:r>
            <a:r>
              <a:rPr lang="en-US" dirty="0" err="1" smtClean="0"/>
              <a:t>greyscale</a:t>
            </a:r>
            <a:r>
              <a:rPr lang="en-US" dirty="0" smtClean="0"/>
              <a:t> image into a binary image?</a:t>
            </a:r>
          </a:p>
          <a:p>
            <a:pPr lvl="1"/>
            <a:r>
              <a:rPr lang="en-US" dirty="0" smtClean="0"/>
              <a:t>Similar to quantization</a:t>
            </a:r>
          </a:p>
          <a:p>
            <a:r>
              <a:rPr lang="en-US" dirty="0" smtClean="0"/>
              <a:t>Mean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r>
              <a:rPr lang="en-US" dirty="0" smtClean="0"/>
              <a:t>Median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r>
              <a:rPr lang="en-US" dirty="0" smtClean="0"/>
              <a:t>Otsu’s Method</a:t>
            </a:r>
          </a:p>
          <a:p>
            <a:pPr lvl="1"/>
            <a:r>
              <a:rPr lang="en-US" dirty="0" smtClean="0"/>
              <a:t>Minimizes inner class variance</a:t>
            </a:r>
          </a:p>
          <a:p>
            <a:pPr lvl="1"/>
            <a:r>
              <a:rPr lang="en-US" dirty="0" smtClean="0"/>
              <a:t>Maximizes between class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lena.tif</a:t>
            </a:r>
            <a:r>
              <a:rPr lang="en-US" dirty="0"/>
              <a:t>')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thresh_im</a:t>
            </a:r>
            <a:r>
              <a:rPr lang="en-US" dirty="0" smtClean="0"/>
              <a:t> = </a:t>
            </a:r>
            <a:r>
              <a:rPr lang="en-US" dirty="0" err="1" smtClean="0"/>
              <a:t>im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threshold = mean2(</a:t>
            </a:r>
            <a:r>
              <a:rPr lang="en-US" dirty="0" err="1"/>
              <a:t>im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threshold = median(</a:t>
            </a:r>
            <a:r>
              <a:rPr lang="en-US" dirty="0" err="1"/>
              <a:t>im</a:t>
            </a:r>
            <a:r>
              <a:rPr lang="en-US" dirty="0"/>
              <a:t>(:))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threshold </a:t>
            </a:r>
            <a:r>
              <a:rPr lang="en-US" dirty="0"/>
              <a:t>= 255 * </a:t>
            </a:r>
            <a:r>
              <a:rPr lang="en-US" dirty="0" err="1"/>
              <a:t>graythresh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thresh_im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 &lt; threshold) = 0;</a:t>
            </a:r>
          </a:p>
          <a:p>
            <a:pPr marL="0" indent="0">
              <a:buNone/>
            </a:pPr>
            <a:r>
              <a:rPr lang="en-US" dirty="0" err="1" smtClean="0"/>
              <a:t>thresh_im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 &gt;= threshold) = 255;</a:t>
            </a:r>
          </a:p>
          <a:p>
            <a:pPr marL="0" indent="0">
              <a:buNone/>
            </a:pPr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thresh_im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212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data needed to give good representation of image</a:t>
            </a:r>
          </a:p>
          <a:p>
            <a:pPr lvl="1"/>
            <a:r>
              <a:rPr lang="en-US" dirty="0" smtClean="0"/>
              <a:t>Throw away data</a:t>
            </a:r>
          </a:p>
          <a:p>
            <a:pPr lvl="1"/>
            <a:r>
              <a:rPr lang="en-US" dirty="0" smtClean="0"/>
              <a:t>Encode data in fewer bits</a:t>
            </a:r>
          </a:p>
          <a:p>
            <a:pPr lvl="1"/>
            <a:r>
              <a:rPr lang="en-US" dirty="0" smtClean="0"/>
              <a:t>‘Default’ image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-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to one transformation</a:t>
            </a:r>
          </a:p>
          <a:p>
            <a:r>
              <a:rPr lang="en-US" dirty="0"/>
              <a:t>How does this compress?</a:t>
            </a:r>
          </a:p>
          <a:p>
            <a:pPr lvl="1"/>
            <a:r>
              <a:rPr lang="en-US" dirty="0"/>
              <a:t>Represent most frequent data in smaller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Huffman coding</a:t>
            </a:r>
          </a:p>
          <a:p>
            <a:r>
              <a:rPr lang="en-US" dirty="0" smtClean="0"/>
              <a:t>Run Length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3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- 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 Color Space</a:t>
            </a:r>
          </a:p>
          <a:p>
            <a:pPr lvl="1"/>
            <a:r>
              <a:rPr lang="en-US" dirty="0" smtClean="0"/>
              <a:t>Luminance and Chrominance Channels</a:t>
            </a:r>
          </a:p>
          <a:p>
            <a:pPr lvl="1"/>
            <a:r>
              <a:rPr lang="en-US" dirty="0" smtClean="0"/>
              <a:t>Luminance contains spatial info</a:t>
            </a:r>
          </a:p>
          <a:p>
            <a:pPr lvl="1"/>
            <a:r>
              <a:rPr lang="en-US" dirty="0" smtClean="0"/>
              <a:t>Chrominance contains color info</a:t>
            </a:r>
          </a:p>
          <a:p>
            <a:pPr lvl="1"/>
            <a:r>
              <a:rPr lang="en-US" dirty="0" smtClean="0"/>
              <a:t>Color info can be resized or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2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- JPEG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83481"/>
            <a:ext cx="4793730" cy="48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- 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Discrete Cosine Transform</a:t>
            </a:r>
          </a:p>
          <a:p>
            <a:pPr lvl="1"/>
            <a:r>
              <a:rPr lang="en-US" dirty="0" smtClean="0"/>
              <a:t>Like Fourier, but better</a:t>
            </a:r>
          </a:p>
          <a:p>
            <a:r>
              <a:rPr lang="en-US" dirty="0" smtClean="0"/>
              <a:t>Able to control compression quality</a:t>
            </a:r>
          </a:p>
          <a:p>
            <a:pPr lvl="1"/>
            <a:r>
              <a:rPr lang="en-US" dirty="0" smtClean="0"/>
              <a:t>Quantization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– Tying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First, covert to LAB space</a:t>
            </a:r>
          </a:p>
          <a:p>
            <a:pPr lvl="1"/>
            <a:r>
              <a:rPr lang="en-US" dirty="0" err="1" smtClean="0"/>
              <a:t>Downsample</a:t>
            </a:r>
            <a:r>
              <a:rPr lang="en-US" dirty="0" smtClean="0"/>
              <a:t> Chrominance 2x</a:t>
            </a:r>
          </a:p>
          <a:p>
            <a:r>
              <a:rPr lang="en-US" dirty="0" smtClean="0"/>
              <a:t>Perform the DCT on 8x8 block in Luminance Channel</a:t>
            </a:r>
          </a:p>
          <a:p>
            <a:pPr lvl="1"/>
            <a:r>
              <a:rPr lang="en-US" dirty="0" smtClean="0"/>
              <a:t>Quantize to desired coefficient level</a:t>
            </a:r>
          </a:p>
          <a:p>
            <a:r>
              <a:rPr lang="en-US" dirty="0" smtClean="0"/>
              <a:t>Encode the blocks and store	</a:t>
            </a:r>
          </a:p>
          <a:p>
            <a:pPr lvl="1"/>
            <a:r>
              <a:rPr lang="en-US" dirty="0" smtClean="0"/>
              <a:t>Encode using Entropy Coding</a:t>
            </a:r>
          </a:p>
          <a:p>
            <a:r>
              <a:rPr lang="en-US" dirty="0" smtClean="0"/>
              <a:t>15-20 times compression with little </a:t>
            </a:r>
            <a:r>
              <a:rPr lang="en-US" dirty="0" err="1" smtClean="0"/>
              <a:t>artifacting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93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Vector of Vectors (2D array in a programing sense)</a:t>
            </a:r>
          </a:p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1D array of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112345"/>
            <a:ext cx="7908853" cy="27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 = [1:.1:16]' * [1:.1:16]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pl-PL" dirty="0" err="1"/>
              <a:t>imshow</a:t>
            </a:r>
            <a:r>
              <a:rPr lang="pl-PL" dirty="0"/>
              <a:t>(uint8(g))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&amp;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Convert a continuous function to discrete values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pixels</a:t>
            </a:r>
          </a:p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Convert continuous intensity values to discrete grey levels</a:t>
            </a:r>
          </a:p>
          <a:p>
            <a:pPr lvl="1"/>
            <a:r>
              <a:rPr lang="en-US" dirty="0" smtClean="0"/>
              <a:t>Bit-depth of an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4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quantize?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imagine a simple quantization function as the round function</a:t>
            </a:r>
          </a:p>
          <a:p>
            <a:r>
              <a:rPr lang="en-US" dirty="0" smtClean="0"/>
              <a:t>A better </a:t>
            </a:r>
            <a:r>
              <a:rPr lang="en-US" dirty="0" err="1" smtClean="0"/>
              <a:t>quantizer</a:t>
            </a:r>
            <a:r>
              <a:rPr lang="en-US" dirty="0" smtClean="0"/>
              <a:t> would be a step function, corresponding to the desired number of grey levels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05" y="3421446"/>
            <a:ext cx="5265833" cy="32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im</a:t>
            </a:r>
            <a:r>
              <a:rPr lang="en-US" sz="2000" dirty="0" smtClean="0"/>
              <a:t> = </a:t>
            </a:r>
            <a:r>
              <a:rPr lang="en-US" sz="2000" dirty="0" err="1" smtClean="0"/>
              <a:t>imread</a:t>
            </a:r>
            <a:r>
              <a:rPr lang="en-US" sz="2000" dirty="0" smtClean="0"/>
              <a:t>('</a:t>
            </a:r>
            <a:r>
              <a:rPr lang="en-US" sz="2000" dirty="0" err="1" smtClean="0"/>
              <a:t>lena.tif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r>
              <a:rPr lang="en-US" sz="2000" dirty="0" err="1" smtClean="0"/>
              <a:t>imshow</a:t>
            </a:r>
            <a:r>
              <a:rPr lang="en-US" sz="2000" dirty="0" smtClean="0"/>
              <a:t>(</a:t>
            </a:r>
            <a:r>
              <a:rPr lang="en-US" sz="2000" dirty="0" err="1" smtClean="0"/>
              <a:t>im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quant_round</a:t>
            </a:r>
            <a:r>
              <a:rPr lang="en-US" sz="2000" dirty="0" smtClean="0"/>
              <a:t> = im2double(</a:t>
            </a:r>
            <a:r>
              <a:rPr lang="en-US" sz="2000" dirty="0" err="1" smtClean="0"/>
              <a:t>im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quant_round</a:t>
            </a:r>
            <a:r>
              <a:rPr lang="en-US" sz="2000" dirty="0" smtClean="0"/>
              <a:t> = round(</a:t>
            </a:r>
            <a:r>
              <a:rPr lang="en-US" sz="2000" dirty="0" err="1" smtClean="0"/>
              <a:t>quant_round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imshow</a:t>
            </a:r>
            <a:r>
              <a:rPr lang="en-US" sz="2000" dirty="0" smtClean="0"/>
              <a:t>(</a:t>
            </a:r>
            <a:r>
              <a:rPr lang="en-US" sz="2000" dirty="0" err="1" smtClean="0"/>
              <a:t>quant_round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q_step</a:t>
            </a:r>
            <a:r>
              <a:rPr lang="en-US" sz="2000" dirty="0"/>
              <a:t> = </a:t>
            </a:r>
            <a:r>
              <a:rPr lang="en-US" sz="2000" dirty="0" err="1"/>
              <a:t>im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q_step</a:t>
            </a:r>
            <a:r>
              <a:rPr lang="en-US" sz="2000" dirty="0"/>
              <a:t>(</a:t>
            </a:r>
            <a:r>
              <a:rPr lang="en-US" sz="2000" dirty="0" err="1"/>
              <a:t>q_step</a:t>
            </a:r>
            <a:r>
              <a:rPr lang="en-US" sz="2000" dirty="0"/>
              <a:t> &gt; (3/4) * 255 &amp; </a:t>
            </a:r>
            <a:r>
              <a:rPr lang="en-US" sz="2000" dirty="0" err="1"/>
              <a:t>q_step</a:t>
            </a:r>
            <a:r>
              <a:rPr lang="en-US" sz="2000" dirty="0"/>
              <a:t> &lt; (4/4) * 255) = </a:t>
            </a:r>
            <a:r>
              <a:rPr lang="en-US" sz="2000" dirty="0" smtClean="0"/>
              <a:t>(7/</a:t>
            </a:r>
            <a:r>
              <a:rPr lang="en-US" sz="2000" dirty="0"/>
              <a:t>8) * 255;</a:t>
            </a:r>
          </a:p>
          <a:p>
            <a:pPr marL="0" indent="0">
              <a:buNone/>
            </a:pPr>
            <a:r>
              <a:rPr lang="en-US" sz="2000" dirty="0" err="1" smtClean="0"/>
              <a:t>q_step</a:t>
            </a:r>
            <a:r>
              <a:rPr lang="en-US" sz="2000" dirty="0"/>
              <a:t>(</a:t>
            </a:r>
            <a:r>
              <a:rPr lang="en-US" sz="2000" dirty="0" err="1"/>
              <a:t>q_step</a:t>
            </a:r>
            <a:r>
              <a:rPr lang="en-US" sz="2000" dirty="0"/>
              <a:t> &gt; (2/4) * 255 &amp; </a:t>
            </a:r>
            <a:r>
              <a:rPr lang="en-US" sz="2000" dirty="0" err="1"/>
              <a:t>q_step</a:t>
            </a:r>
            <a:r>
              <a:rPr lang="en-US" sz="2000" dirty="0"/>
              <a:t> &lt; (3/4) * 255) = (5/8) * 255;</a:t>
            </a:r>
          </a:p>
          <a:p>
            <a:pPr marL="0" indent="0">
              <a:buNone/>
            </a:pPr>
            <a:r>
              <a:rPr lang="en-US" sz="2000" dirty="0" err="1" smtClean="0"/>
              <a:t>q_step</a:t>
            </a:r>
            <a:r>
              <a:rPr lang="en-US" sz="2000" dirty="0"/>
              <a:t>(</a:t>
            </a:r>
            <a:r>
              <a:rPr lang="en-US" sz="2000" dirty="0" err="1"/>
              <a:t>q_step</a:t>
            </a:r>
            <a:r>
              <a:rPr lang="en-US" sz="2000" dirty="0"/>
              <a:t> &gt; (1/4) * 255 &amp; </a:t>
            </a:r>
            <a:r>
              <a:rPr lang="en-US" sz="2000" dirty="0" err="1"/>
              <a:t>q_step</a:t>
            </a:r>
            <a:r>
              <a:rPr lang="en-US" sz="2000" dirty="0"/>
              <a:t> &lt; (2/4) * 255) = (3/8) * 255;</a:t>
            </a:r>
          </a:p>
          <a:p>
            <a:pPr marL="0" indent="0">
              <a:buNone/>
            </a:pPr>
            <a:r>
              <a:rPr lang="en-US" sz="2000" dirty="0" err="1" smtClean="0"/>
              <a:t>q_step</a:t>
            </a:r>
            <a:r>
              <a:rPr lang="en-US" sz="2000" dirty="0"/>
              <a:t>(</a:t>
            </a:r>
            <a:r>
              <a:rPr lang="en-US" sz="2000" dirty="0" err="1"/>
              <a:t>q_step</a:t>
            </a:r>
            <a:r>
              <a:rPr lang="en-US" sz="2000" dirty="0"/>
              <a:t> &gt; (0/4) * 255 &amp; </a:t>
            </a:r>
            <a:r>
              <a:rPr lang="en-US" sz="2000" dirty="0" err="1"/>
              <a:t>q_step</a:t>
            </a:r>
            <a:r>
              <a:rPr lang="en-US" sz="2000" dirty="0"/>
              <a:t> &lt; (1/4) * 255) = (1/8) * 255;</a:t>
            </a:r>
          </a:p>
          <a:p>
            <a:pPr marL="0" indent="0">
              <a:buNone/>
            </a:pPr>
            <a:r>
              <a:rPr lang="en-US" sz="2000" dirty="0" err="1" smtClean="0"/>
              <a:t>imshow</a:t>
            </a:r>
            <a:r>
              <a:rPr lang="en-US" sz="2000" dirty="0"/>
              <a:t>(</a:t>
            </a:r>
            <a:r>
              <a:rPr lang="en-US" sz="2000" dirty="0" err="1"/>
              <a:t>q_step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17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Dirac delta function</a:t>
            </a:r>
          </a:p>
          <a:p>
            <a:pPr lvl="1"/>
            <a:r>
              <a:rPr lang="en-US" dirty="0" smtClean="0"/>
              <a:t>Impulse of value 1 at the origin</a:t>
            </a:r>
          </a:p>
          <a:p>
            <a:pPr lvl="1"/>
            <a:r>
              <a:rPr lang="en-US" dirty="0" smtClean="0"/>
              <a:t>Now we take a lot of these at periodic intervals and…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78200"/>
            <a:ext cx="7797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much should we sample?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Nyquist</a:t>
            </a:r>
            <a:r>
              <a:rPr lang="en-US" dirty="0" smtClean="0"/>
              <a:t>-Shannon Sampling Theorem has the answer!</a:t>
            </a:r>
          </a:p>
          <a:p>
            <a:r>
              <a:rPr lang="en-US" dirty="0" smtClean="0"/>
              <a:t>Sample at twice the highest frequency</a:t>
            </a:r>
          </a:p>
          <a:p>
            <a:r>
              <a:rPr lang="en-US" dirty="0" smtClean="0"/>
              <a:t>What happens if we don’t sample enough?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5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19324</TotalTime>
  <Words>1395</Words>
  <Application>Microsoft Macintosh PowerPoint</Application>
  <PresentationFormat>On-screen Show (4:3)</PresentationFormat>
  <Paragraphs>210</Paragraphs>
  <Slides>27</Slides>
  <Notes>17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Digital Image Processing</vt:lpstr>
      <vt:lpstr>What is an Image?</vt:lpstr>
      <vt:lpstr>Matrices</vt:lpstr>
      <vt:lpstr>Function Demo</vt:lpstr>
      <vt:lpstr>Sampling &amp; Quantization</vt:lpstr>
      <vt:lpstr>How do we quantize?</vt:lpstr>
      <vt:lpstr>Quantization Demo</vt:lpstr>
      <vt:lpstr>How do we sample?</vt:lpstr>
      <vt:lpstr>Nyquist-Shannon Sampling Theorem</vt:lpstr>
      <vt:lpstr>Aliasing</vt:lpstr>
      <vt:lpstr>Fourier Transform</vt:lpstr>
      <vt:lpstr>Fourier Demo</vt:lpstr>
      <vt:lpstr>Convolution</vt:lpstr>
      <vt:lpstr>Convolution Demo</vt:lpstr>
      <vt:lpstr>Noise Reduction</vt:lpstr>
      <vt:lpstr>Noise Reduction Demo</vt:lpstr>
      <vt:lpstr>Edge Detection</vt:lpstr>
      <vt:lpstr>Interpolation</vt:lpstr>
      <vt:lpstr>Histogram</vt:lpstr>
      <vt:lpstr>Thresholding</vt:lpstr>
      <vt:lpstr>Thresholding Demo</vt:lpstr>
      <vt:lpstr>Compression</vt:lpstr>
      <vt:lpstr>Compression - Coding</vt:lpstr>
      <vt:lpstr>Compression - JPEG</vt:lpstr>
      <vt:lpstr>Compression - JPEG</vt:lpstr>
      <vt:lpstr>Compression - JPEG</vt:lpstr>
      <vt:lpstr>Compression – Tying it all together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Robert Schriver</dc:creator>
  <cp:lastModifiedBy>Robert Schriver</cp:lastModifiedBy>
  <cp:revision>32</cp:revision>
  <dcterms:created xsi:type="dcterms:W3CDTF">2011-10-09T21:08:40Z</dcterms:created>
  <dcterms:modified xsi:type="dcterms:W3CDTF">2011-11-04T00:20:01Z</dcterms:modified>
</cp:coreProperties>
</file>