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theme/theme2.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826000" x="762000"/>
            <a:ext cy="4572000" cx="6096000"/>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 name="Shape 21"/>
        <p:cNvGrpSpPr/>
        <p:nvPr/>
      </p:nvGrpSpPr>
      <p:grpSpPr>
        <a:xfrm>
          <a:off y="0" x="0"/>
          <a:ext cy="0" cx="0"/>
          <a:chOff y="0" x="0"/>
          <a:chExt cy="0" cx="0"/>
        </a:xfrm>
      </p:grpSpPr>
      <p:sp>
        <p:nvSpPr>
          <p:cNvPr id="22" name="Shape 2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23" name="Shape 23"/>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5" name="Shape 125"/>
        <p:cNvGrpSpPr/>
        <p:nvPr/>
      </p:nvGrpSpPr>
      <p:grpSpPr>
        <a:xfrm>
          <a:off y="0" x="0"/>
          <a:ext cy="0" cx="0"/>
          <a:chOff y="0" x="0"/>
          <a:chExt cy="0" cx="0"/>
        </a:xfrm>
      </p:grpSpPr>
      <p:sp>
        <p:nvSpPr>
          <p:cNvPr id="126" name="Shape 12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127" name="Shape 127"/>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29" name="Shape 2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41" name="Shape 41"/>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 name="Shape 51"/>
        <p:cNvGrpSpPr/>
        <p:nvPr/>
      </p:nvGrpSpPr>
      <p:grpSpPr>
        <a:xfrm>
          <a:off y="0" x="0"/>
          <a:ext cy="0" cx="0"/>
          <a:chOff y="0" x="0"/>
          <a:chExt cy="0" cx="0"/>
        </a:xfrm>
      </p:grpSpPr>
      <p:sp>
        <p:nvSpPr>
          <p:cNvPr id="52" name="Shape 5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53" name="Shape 53"/>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59" name="Shape 59"/>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65" name="Shape 65"/>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826000" x="762000"/>
            <a:ext cy="4572000" cx="6096000"/>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p:spPr>
        <p:txBody>
          <a:bodyPr bIns="91425" rIns="91425" lIns="91425" tIns="91425" anchor="t" anchorCtr="0"/>
          <a:lstStyle>
            <a:lvl1pPr algn="ctr">
              <a:buClr>
                <a:srgbClr val="FFFFFF"/>
              </a:buClr>
              <a:buSzPct val="100000"/>
              <a:buFont typeface="Bodoni"/>
              <a:defRPr sz="4800">
                <a:solidFill>
                  <a:srgbClr val="FFFFFF"/>
                </a:solidFill>
                <a:latin typeface="Bodoni"/>
                <a:ea typeface="Bodoni"/>
                <a:cs typeface="Bodoni"/>
                <a:sym typeface="Bodoni"/>
              </a:defRPr>
            </a:lvl1pPr>
            <a:lvl2pPr algn="ctr">
              <a:buClr>
                <a:srgbClr val="FFFFFF"/>
              </a:buClr>
              <a:buSzPct val="100000"/>
              <a:buFont typeface="Bodoni"/>
              <a:defRPr sz="4800">
                <a:solidFill>
                  <a:srgbClr val="FFFFFF"/>
                </a:solidFill>
                <a:latin typeface="Bodoni"/>
                <a:ea typeface="Bodoni"/>
                <a:cs typeface="Bodoni"/>
                <a:sym typeface="Bodoni"/>
              </a:defRPr>
            </a:lvl2pPr>
            <a:lvl3pPr algn="ctr">
              <a:buClr>
                <a:srgbClr val="FFFFFF"/>
              </a:buClr>
              <a:buSzPct val="100000"/>
              <a:buFont typeface="Bodoni"/>
              <a:defRPr sz="4800">
                <a:solidFill>
                  <a:srgbClr val="FFFFFF"/>
                </a:solidFill>
                <a:latin typeface="Bodoni"/>
                <a:ea typeface="Bodoni"/>
                <a:cs typeface="Bodoni"/>
                <a:sym typeface="Bodoni"/>
              </a:defRPr>
            </a:lvl3pPr>
            <a:lvl4pPr algn="ctr">
              <a:buClr>
                <a:srgbClr val="FFFFFF"/>
              </a:buClr>
              <a:buSzPct val="100000"/>
              <a:buFont typeface="Bodoni"/>
              <a:defRPr sz="4800">
                <a:solidFill>
                  <a:srgbClr val="FFFFFF"/>
                </a:solidFill>
                <a:latin typeface="Bodoni"/>
                <a:ea typeface="Bodoni"/>
                <a:cs typeface="Bodoni"/>
                <a:sym typeface="Bodoni"/>
              </a:defRPr>
            </a:lvl4pPr>
            <a:lvl5pPr algn="ctr">
              <a:buClr>
                <a:srgbClr val="FFFFFF"/>
              </a:buClr>
              <a:buSzPct val="100000"/>
              <a:buFont typeface="Bodoni"/>
              <a:defRPr sz="4800">
                <a:solidFill>
                  <a:srgbClr val="FFFFFF"/>
                </a:solidFill>
                <a:latin typeface="Bodoni"/>
                <a:ea typeface="Bodoni"/>
                <a:cs typeface="Bodoni"/>
                <a:sym typeface="Bodoni"/>
              </a:defRPr>
            </a:lvl5pPr>
            <a:lvl6pPr algn="ctr">
              <a:buClr>
                <a:srgbClr val="FFFFFF"/>
              </a:buClr>
              <a:buSzPct val="100000"/>
              <a:buFont typeface="Bodoni"/>
              <a:defRPr sz="4800">
                <a:solidFill>
                  <a:srgbClr val="FFFFFF"/>
                </a:solidFill>
                <a:latin typeface="Bodoni"/>
                <a:ea typeface="Bodoni"/>
                <a:cs typeface="Bodoni"/>
                <a:sym typeface="Bodoni"/>
              </a:defRPr>
            </a:lvl6pPr>
            <a:lvl7pPr algn="ctr">
              <a:buClr>
                <a:srgbClr val="FFFFFF"/>
              </a:buClr>
              <a:buSzPct val="100000"/>
              <a:buFont typeface="Bodoni"/>
              <a:defRPr sz="4800">
                <a:solidFill>
                  <a:srgbClr val="FFFFFF"/>
                </a:solidFill>
                <a:latin typeface="Bodoni"/>
                <a:ea typeface="Bodoni"/>
                <a:cs typeface="Bodoni"/>
                <a:sym typeface="Bodoni"/>
              </a:defRPr>
            </a:lvl7pPr>
            <a:lvl8pPr algn="ctr">
              <a:buClr>
                <a:srgbClr val="FFFFFF"/>
              </a:buClr>
              <a:buSzPct val="100000"/>
              <a:buFont typeface="Bodoni"/>
              <a:defRPr sz="4800">
                <a:solidFill>
                  <a:srgbClr val="FFFFFF"/>
                </a:solidFill>
                <a:latin typeface="Bodoni"/>
                <a:ea typeface="Bodoni"/>
                <a:cs typeface="Bodoni"/>
                <a:sym typeface="Bodoni"/>
              </a:defRPr>
            </a:lvl8pPr>
            <a:lvl9pPr algn="ctr">
              <a:buClr>
                <a:srgbClr val="FFFFFF"/>
              </a:buClr>
              <a:buSzPct val="100000"/>
              <a:buFont typeface="Bodoni"/>
              <a:defRPr sz="4800">
                <a:solidFill>
                  <a:srgbClr val="FFFFFF"/>
                </a:solidFill>
                <a:latin typeface="Bodoni"/>
                <a:ea typeface="Bodoni"/>
                <a:cs typeface="Bodoni"/>
                <a:sym typeface="Bodoni"/>
              </a:defRPr>
            </a:lvl9pPr>
          </a:lstStyle>
          <a:p/>
        </p:txBody>
      </p:sp>
      <p:sp>
        <p:nvSpPr>
          <p:cNvPr id="8" name="Shape 8"/>
          <p:cNvSpPr txBox="1"/>
          <p:nvPr>
            <p:ph idx="1" type="subTitle"/>
          </p:nvPr>
        </p:nvSpPr>
        <p:spPr>
          <a:xfrm>
            <a:off y="4572000" x="1828800"/>
            <a:ext cy="914400" cx="6502399"/>
          </a:xfrm>
          <a:prstGeom prst="rect">
            <a:avLst/>
          </a:prstGeom>
        </p:spPr>
        <p:txBody>
          <a:bodyPr bIns="91425" rIns="91425" lIns="91425" tIns="91425" anchor="t" anchorCtr="0"/>
          <a:lstStyle>
            <a:lvl1pPr algn="ctr">
              <a:buClr>
                <a:srgbClr val="DEAF0D"/>
              </a:buClr>
              <a:buSzPct val="100000"/>
              <a:defRPr sz="3200">
                <a:solidFill>
                  <a:srgbClr val="DEAF0D"/>
                </a:solidFill>
              </a:defRPr>
            </a:lvl1pPr>
            <a:lvl2pPr algn="ctr">
              <a:buClr>
                <a:srgbClr val="DEAF0D"/>
              </a:buClr>
              <a:buSzPct val="100000"/>
              <a:defRPr sz="3200">
                <a:solidFill>
                  <a:srgbClr val="DEAF0D"/>
                </a:solidFill>
              </a:defRPr>
            </a:lvl2pPr>
            <a:lvl3pPr algn="ctr">
              <a:buClr>
                <a:srgbClr val="DEAF0D"/>
              </a:buClr>
              <a:buSzPct val="100000"/>
              <a:defRPr sz="3200">
                <a:solidFill>
                  <a:srgbClr val="DEAF0D"/>
                </a:solidFill>
              </a:defRPr>
            </a:lvl3pPr>
            <a:lvl4pPr algn="ctr">
              <a:buClr>
                <a:srgbClr val="DEAF0D"/>
              </a:buClr>
              <a:buSzPct val="100000"/>
              <a:defRPr sz="3200">
                <a:solidFill>
                  <a:srgbClr val="DEAF0D"/>
                </a:solidFill>
              </a:defRPr>
            </a:lvl4pPr>
            <a:lvl5pPr algn="ctr">
              <a:buClr>
                <a:srgbClr val="DEAF0D"/>
              </a:buClr>
              <a:buSzPct val="100000"/>
              <a:defRPr sz="3200">
                <a:solidFill>
                  <a:srgbClr val="DEAF0D"/>
                </a:solidFill>
              </a:defRPr>
            </a:lvl5pPr>
            <a:lvl6pPr algn="ctr">
              <a:buClr>
                <a:srgbClr val="DEAF0D"/>
              </a:buClr>
              <a:buSzPct val="100000"/>
              <a:defRPr sz="3200">
                <a:solidFill>
                  <a:srgbClr val="DEAF0D"/>
                </a:solidFill>
              </a:defRPr>
            </a:lvl6pPr>
            <a:lvl7pPr algn="ctr">
              <a:buClr>
                <a:srgbClr val="DEAF0D"/>
              </a:buClr>
              <a:buSzPct val="100000"/>
              <a:defRPr sz="3200">
                <a:solidFill>
                  <a:srgbClr val="DEAF0D"/>
                </a:solidFill>
              </a:defRPr>
            </a:lvl7pPr>
            <a:lvl8pPr algn="ctr">
              <a:buClr>
                <a:srgbClr val="DEAF0D"/>
              </a:buClr>
              <a:buSzPct val="100000"/>
              <a:defRPr sz="3200">
                <a:solidFill>
                  <a:srgbClr val="DEAF0D"/>
                </a:solidFill>
              </a:defRPr>
            </a:lvl8pPr>
            <a:lvl9pPr algn="ctr">
              <a:buClr>
                <a:srgbClr val="DEAF0D"/>
              </a:buClr>
              <a:buSzPct val="100000"/>
              <a:defRPr sz="3200">
                <a:solidFill>
                  <a:srgbClr val="DEAF0D"/>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p:spPr>
        <p:txBody>
          <a:bodyPr bIns="91425" rIns="91425" lIns="91425" tIns="91425" anchor="t" anchorCtr="0"/>
          <a:lstStyle>
            <a:lvl1pPr>
              <a:buClr>
                <a:srgbClr val="DEAF0D"/>
              </a:buClr>
              <a:buSzPct val="99224"/>
              <a:buFont typeface="Bodoni"/>
              <a:defRPr sz="4266">
                <a:solidFill>
                  <a:srgbClr val="DEAF0D"/>
                </a:solidFill>
                <a:latin typeface="Bodoni"/>
                <a:ea typeface="Bodoni"/>
                <a:cs typeface="Bodoni"/>
                <a:sym typeface="Bodoni"/>
              </a:defRPr>
            </a:lvl1pPr>
            <a:lvl2pPr>
              <a:buClr>
                <a:srgbClr val="DEAF0D"/>
              </a:buClr>
              <a:buSzPct val="99224"/>
              <a:buFont typeface="Bodoni"/>
              <a:defRPr sz="4266">
                <a:solidFill>
                  <a:srgbClr val="DEAF0D"/>
                </a:solidFill>
                <a:latin typeface="Bodoni"/>
                <a:ea typeface="Bodoni"/>
                <a:cs typeface="Bodoni"/>
                <a:sym typeface="Bodoni"/>
              </a:defRPr>
            </a:lvl2pPr>
            <a:lvl3pPr>
              <a:buClr>
                <a:srgbClr val="DEAF0D"/>
              </a:buClr>
              <a:buSzPct val="99224"/>
              <a:buFont typeface="Bodoni"/>
              <a:defRPr sz="4266">
                <a:solidFill>
                  <a:srgbClr val="DEAF0D"/>
                </a:solidFill>
                <a:latin typeface="Bodoni"/>
                <a:ea typeface="Bodoni"/>
                <a:cs typeface="Bodoni"/>
                <a:sym typeface="Bodoni"/>
              </a:defRPr>
            </a:lvl3pPr>
            <a:lvl4pPr>
              <a:buClr>
                <a:srgbClr val="DEAF0D"/>
              </a:buClr>
              <a:buSzPct val="99224"/>
              <a:buFont typeface="Bodoni"/>
              <a:defRPr sz="4266">
                <a:solidFill>
                  <a:srgbClr val="DEAF0D"/>
                </a:solidFill>
                <a:latin typeface="Bodoni"/>
                <a:ea typeface="Bodoni"/>
                <a:cs typeface="Bodoni"/>
                <a:sym typeface="Bodoni"/>
              </a:defRPr>
            </a:lvl4pPr>
            <a:lvl5pPr>
              <a:buClr>
                <a:srgbClr val="DEAF0D"/>
              </a:buClr>
              <a:buSzPct val="99224"/>
              <a:buFont typeface="Bodoni"/>
              <a:defRPr sz="4266">
                <a:solidFill>
                  <a:srgbClr val="DEAF0D"/>
                </a:solidFill>
                <a:latin typeface="Bodoni"/>
                <a:ea typeface="Bodoni"/>
                <a:cs typeface="Bodoni"/>
                <a:sym typeface="Bodoni"/>
              </a:defRPr>
            </a:lvl5pPr>
            <a:lvl6pPr>
              <a:buClr>
                <a:srgbClr val="DEAF0D"/>
              </a:buClr>
              <a:buSzPct val="99224"/>
              <a:buFont typeface="Bodoni"/>
              <a:defRPr sz="4266">
                <a:solidFill>
                  <a:srgbClr val="DEAF0D"/>
                </a:solidFill>
                <a:latin typeface="Bodoni"/>
                <a:ea typeface="Bodoni"/>
                <a:cs typeface="Bodoni"/>
                <a:sym typeface="Bodoni"/>
              </a:defRPr>
            </a:lvl6pPr>
            <a:lvl7pPr>
              <a:buClr>
                <a:srgbClr val="DEAF0D"/>
              </a:buClr>
              <a:buSzPct val="99224"/>
              <a:buFont typeface="Bodoni"/>
              <a:defRPr sz="4266">
                <a:solidFill>
                  <a:srgbClr val="DEAF0D"/>
                </a:solidFill>
                <a:latin typeface="Bodoni"/>
                <a:ea typeface="Bodoni"/>
                <a:cs typeface="Bodoni"/>
                <a:sym typeface="Bodoni"/>
              </a:defRPr>
            </a:lvl7pPr>
            <a:lvl8pPr>
              <a:buClr>
                <a:srgbClr val="DEAF0D"/>
              </a:buClr>
              <a:buSzPct val="99224"/>
              <a:buFont typeface="Bodoni"/>
              <a:defRPr sz="4266">
                <a:solidFill>
                  <a:srgbClr val="DEAF0D"/>
                </a:solidFill>
                <a:latin typeface="Bodoni"/>
                <a:ea typeface="Bodoni"/>
                <a:cs typeface="Bodoni"/>
                <a:sym typeface="Bodoni"/>
              </a:defRPr>
            </a:lvl8pPr>
            <a:lvl9pPr>
              <a:buClr>
                <a:srgbClr val="DEAF0D"/>
              </a:buClr>
              <a:buSzPct val="99224"/>
              <a:buFont typeface="Bodoni"/>
              <a:defRPr sz="4266">
                <a:solidFill>
                  <a:srgbClr val="DEAF0D"/>
                </a:solidFill>
                <a:latin typeface="Bodoni"/>
                <a:ea typeface="Bodoni"/>
                <a:cs typeface="Bodoni"/>
                <a:sym typeface="Bodoni"/>
              </a:defRPr>
            </a:lvl9pPr>
          </a:lstStyle>
          <a:p/>
        </p:txBody>
      </p:sp>
      <p:sp>
        <p:nvSpPr>
          <p:cNvPr id="11" name="Shape 11"/>
          <p:cNvSpPr txBox="1"/>
          <p:nvPr>
            <p:ph idx="1" type="body"/>
          </p:nvPr>
        </p:nvSpPr>
        <p:spPr>
          <a:xfrm>
            <a:off y="1828800" x="304800"/>
            <a:ext cy="5486399" cx="9550400"/>
          </a:xfrm>
          <a:prstGeom prst="rect">
            <a:avLst/>
          </a:prstGeom>
        </p:spPr>
        <p:txBody>
          <a:bodyPr bIns="91425" rIns="91425" lIns="91425" tIns="91425" anchor="t" anchorCtr="0"/>
          <a:lstStyle>
            <a:lvl1pPr>
              <a:buClr>
                <a:srgbClr val="FFFFFF"/>
              </a:buClr>
              <a:buSzPct val="98765"/>
              <a:defRPr sz="2666">
                <a:solidFill>
                  <a:srgbClr val="FFFFFF"/>
                </a:solidFill>
              </a:defRPr>
            </a:lvl1pPr>
            <a:lvl2pPr>
              <a:buClr>
                <a:srgbClr val="FFFFFF"/>
              </a:buClr>
              <a:buSzPct val="98765"/>
              <a:defRPr sz="2666">
                <a:solidFill>
                  <a:srgbClr val="FFFFFF"/>
                </a:solidFill>
              </a:defRPr>
            </a:lvl2pPr>
            <a:lvl3pPr>
              <a:buClr>
                <a:srgbClr val="FFFFFF"/>
              </a:buClr>
              <a:buSzPct val="98765"/>
              <a:defRPr sz="2666">
                <a:solidFill>
                  <a:srgbClr val="FFFFFF"/>
                </a:solidFill>
              </a:defRPr>
            </a:lvl3pPr>
            <a:lvl4pPr>
              <a:buClr>
                <a:srgbClr val="FFFFFF"/>
              </a:buClr>
              <a:buSzPct val="98765"/>
              <a:defRPr sz="2666">
                <a:solidFill>
                  <a:srgbClr val="FFFFFF"/>
                </a:solidFill>
              </a:defRPr>
            </a:lvl4pPr>
            <a:lvl5pPr>
              <a:buClr>
                <a:srgbClr val="FFFFFF"/>
              </a:buClr>
              <a:buSzPct val="98765"/>
              <a:defRPr sz="2666">
                <a:solidFill>
                  <a:srgbClr val="FFFFFF"/>
                </a:solidFill>
              </a:defRPr>
            </a:lvl5pPr>
            <a:lvl6pPr>
              <a:buClr>
                <a:srgbClr val="FFFFFF"/>
              </a:buClr>
              <a:buSzPct val="98765"/>
              <a:defRPr sz="2666">
                <a:solidFill>
                  <a:srgbClr val="FFFFFF"/>
                </a:solidFill>
              </a:defRPr>
            </a:lvl6pPr>
            <a:lvl7pPr>
              <a:buClr>
                <a:srgbClr val="FFFFFF"/>
              </a:buClr>
              <a:buSzPct val="98765"/>
              <a:defRPr sz="2666">
                <a:solidFill>
                  <a:srgbClr val="FFFFFF"/>
                </a:solidFill>
              </a:defRPr>
            </a:lvl7pPr>
            <a:lvl8pPr>
              <a:buClr>
                <a:srgbClr val="FFFFFF"/>
              </a:buClr>
              <a:buSzPct val="98765"/>
              <a:defRPr sz="2666">
                <a:solidFill>
                  <a:srgbClr val="FFFFFF"/>
                </a:solidFill>
              </a:defRPr>
            </a:lvl8pPr>
            <a:lvl9pPr>
              <a:buClr>
                <a:srgbClr val="FFFFFF"/>
              </a:buClr>
              <a:buSzPct val="98765"/>
              <a:defRPr sz="2666">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p:spPr>
        <p:txBody>
          <a:bodyPr bIns="91425" rIns="91425" lIns="91425" tIns="91425" anchor="t" anchorCtr="0"/>
          <a:lstStyle>
            <a:lvl1pPr>
              <a:buClr>
                <a:srgbClr val="DEAF0D"/>
              </a:buClr>
              <a:buSzPct val="99224"/>
              <a:buFont typeface="Bodoni"/>
              <a:defRPr sz="4266">
                <a:solidFill>
                  <a:srgbClr val="DEAF0D"/>
                </a:solidFill>
                <a:latin typeface="Bodoni"/>
                <a:ea typeface="Bodoni"/>
                <a:cs typeface="Bodoni"/>
                <a:sym typeface="Bodoni"/>
              </a:defRPr>
            </a:lvl1pPr>
            <a:lvl2pPr>
              <a:buClr>
                <a:srgbClr val="DEAF0D"/>
              </a:buClr>
              <a:buSzPct val="99224"/>
              <a:buFont typeface="Bodoni"/>
              <a:defRPr sz="4266">
                <a:solidFill>
                  <a:srgbClr val="DEAF0D"/>
                </a:solidFill>
                <a:latin typeface="Bodoni"/>
                <a:ea typeface="Bodoni"/>
                <a:cs typeface="Bodoni"/>
                <a:sym typeface="Bodoni"/>
              </a:defRPr>
            </a:lvl2pPr>
            <a:lvl3pPr>
              <a:buClr>
                <a:srgbClr val="DEAF0D"/>
              </a:buClr>
              <a:buSzPct val="99224"/>
              <a:buFont typeface="Bodoni"/>
              <a:defRPr sz="4266">
                <a:solidFill>
                  <a:srgbClr val="DEAF0D"/>
                </a:solidFill>
                <a:latin typeface="Bodoni"/>
                <a:ea typeface="Bodoni"/>
                <a:cs typeface="Bodoni"/>
                <a:sym typeface="Bodoni"/>
              </a:defRPr>
            </a:lvl3pPr>
            <a:lvl4pPr>
              <a:buClr>
                <a:srgbClr val="DEAF0D"/>
              </a:buClr>
              <a:buSzPct val="99224"/>
              <a:buFont typeface="Bodoni"/>
              <a:defRPr sz="4266">
                <a:solidFill>
                  <a:srgbClr val="DEAF0D"/>
                </a:solidFill>
                <a:latin typeface="Bodoni"/>
                <a:ea typeface="Bodoni"/>
                <a:cs typeface="Bodoni"/>
                <a:sym typeface="Bodoni"/>
              </a:defRPr>
            </a:lvl4pPr>
            <a:lvl5pPr>
              <a:buClr>
                <a:srgbClr val="DEAF0D"/>
              </a:buClr>
              <a:buSzPct val="99224"/>
              <a:buFont typeface="Bodoni"/>
              <a:defRPr sz="4266">
                <a:solidFill>
                  <a:srgbClr val="DEAF0D"/>
                </a:solidFill>
                <a:latin typeface="Bodoni"/>
                <a:ea typeface="Bodoni"/>
                <a:cs typeface="Bodoni"/>
                <a:sym typeface="Bodoni"/>
              </a:defRPr>
            </a:lvl5pPr>
            <a:lvl6pPr>
              <a:buClr>
                <a:srgbClr val="DEAF0D"/>
              </a:buClr>
              <a:buSzPct val="99224"/>
              <a:buFont typeface="Bodoni"/>
              <a:defRPr sz="4266">
                <a:solidFill>
                  <a:srgbClr val="DEAF0D"/>
                </a:solidFill>
                <a:latin typeface="Bodoni"/>
                <a:ea typeface="Bodoni"/>
                <a:cs typeface="Bodoni"/>
                <a:sym typeface="Bodoni"/>
              </a:defRPr>
            </a:lvl6pPr>
            <a:lvl7pPr>
              <a:buClr>
                <a:srgbClr val="DEAF0D"/>
              </a:buClr>
              <a:buSzPct val="99224"/>
              <a:buFont typeface="Bodoni"/>
              <a:defRPr sz="4266">
                <a:solidFill>
                  <a:srgbClr val="DEAF0D"/>
                </a:solidFill>
                <a:latin typeface="Bodoni"/>
                <a:ea typeface="Bodoni"/>
                <a:cs typeface="Bodoni"/>
                <a:sym typeface="Bodoni"/>
              </a:defRPr>
            </a:lvl7pPr>
            <a:lvl8pPr>
              <a:buClr>
                <a:srgbClr val="DEAF0D"/>
              </a:buClr>
              <a:buSzPct val="99224"/>
              <a:buFont typeface="Bodoni"/>
              <a:defRPr sz="4266">
                <a:solidFill>
                  <a:srgbClr val="DEAF0D"/>
                </a:solidFill>
                <a:latin typeface="Bodoni"/>
                <a:ea typeface="Bodoni"/>
                <a:cs typeface="Bodoni"/>
                <a:sym typeface="Bodoni"/>
              </a:defRPr>
            </a:lvl8pPr>
            <a:lvl9pPr>
              <a:buClr>
                <a:srgbClr val="DEAF0D"/>
              </a:buClr>
              <a:buSzPct val="99224"/>
              <a:buFont typeface="Bodoni"/>
              <a:defRPr sz="4266">
                <a:solidFill>
                  <a:srgbClr val="DEAF0D"/>
                </a:solidFill>
                <a:latin typeface="Bodoni"/>
                <a:ea typeface="Bodoni"/>
                <a:cs typeface="Bodoni"/>
                <a:sym typeface="Bodoni"/>
              </a:defRPr>
            </a:lvl9pPr>
          </a:lstStyle>
          <a:p/>
        </p:txBody>
      </p:sp>
      <p:sp>
        <p:nvSpPr>
          <p:cNvPr id="14" name="Shape 14"/>
          <p:cNvSpPr txBox="1"/>
          <p:nvPr>
            <p:ph idx="1" type="body"/>
          </p:nvPr>
        </p:nvSpPr>
        <p:spPr>
          <a:xfrm>
            <a:off y="1828800" x="304800"/>
            <a:ext cy="5486399" cx="4470399"/>
          </a:xfrm>
          <a:prstGeom prst="rect">
            <a:avLst/>
          </a:prstGeom>
        </p:spPr>
        <p:txBody>
          <a:bodyPr bIns="91425" rIns="91425" lIns="91425" tIns="91425" anchor="t" anchorCtr="0"/>
          <a:lstStyle>
            <a:lvl1pPr>
              <a:buClr>
                <a:srgbClr val="FFFFFF"/>
              </a:buClr>
              <a:buSzPct val="98765"/>
              <a:defRPr sz="2666">
                <a:solidFill>
                  <a:srgbClr val="FFFFFF"/>
                </a:solidFill>
              </a:defRPr>
            </a:lvl1pPr>
            <a:lvl2pPr>
              <a:buClr>
                <a:srgbClr val="FFFFFF"/>
              </a:buClr>
              <a:buSzPct val="98765"/>
              <a:defRPr sz="2666">
                <a:solidFill>
                  <a:srgbClr val="FFFFFF"/>
                </a:solidFill>
              </a:defRPr>
            </a:lvl2pPr>
            <a:lvl3pPr>
              <a:buClr>
                <a:srgbClr val="FFFFFF"/>
              </a:buClr>
              <a:buSzPct val="98765"/>
              <a:defRPr sz="2666">
                <a:solidFill>
                  <a:srgbClr val="FFFFFF"/>
                </a:solidFill>
              </a:defRPr>
            </a:lvl3pPr>
            <a:lvl4pPr>
              <a:buClr>
                <a:srgbClr val="FFFFFF"/>
              </a:buClr>
              <a:buSzPct val="98765"/>
              <a:defRPr sz="2666">
                <a:solidFill>
                  <a:srgbClr val="FFFFFF"/>
                </a:solidFill>
              </a:defRPr>
            </a:lvl4pPr>
            <a:lvl5pPr>
              <a:buClr>
                <a:srgbClr val="FFFFFF"/>
              </a:buClr>
              <a:buSzPct val="98765"/>
              <a:defRPr sz="2666">
                <a:solidFill>
                  <a:srgbClr val="FFFFFF"/>
                </a:solidFill>
              </a:defRPr>
            </a:lvl5pPr>
            <a:lvl6pPr>
              <a:buClr>
                <a:srgbClr val="FFFFFF"/>
              </a:buClr>
              <a:buSzPct val="98765"/>
              <a:defRPr sz="2666">
                <a:solidFill>
                  <a:srgbClr val="FFFFFF"/>
                </a:solidFill>
              </a:defRPr>
            </a:lvl6pPr>
            <a:lvl7pPr>
              <a:buClr>
                <a:srgbClr val="FFFFFF"/>
              </a:buClr>
              <a:buSzPct val="98765"/>
              <a:defRPr sz="2666">
                <a:solidFill>
                  <a:srgbClr val="FFFFFF"/>
                </a:solidFill>
              </a:defRPr>
            </a:lvl7pPr>
            <a:lvl8pPr>
              <a:buClr>
                <a:srgbClr val="FFFFFF"/>
              </a:buClr>
              <a:buSzPct val="98765"/>
              <a:defRPr sz="2666">
                <a:solidFill>
                  <a:srgbClr val="FFFFFF"/>
                </a:solidFill>
              </a:defRPr>
            </a:lvl8pPr>
            <a:lvl9pPr>
              <a:buClr>
                <a:srgbClr val="FFFFFF"/>
              </a:buClr>
              <a:buSzPct val="98765"/>
              <a:defRPr sz="2666">
                <a:solidFill>
                  <a:srgbClr val="FFFFFF"/>
                </a:solidFill>
              </a:defRPr>
            </a:lvl9pPr>
          </a:lstStyle>
          <a:p/>
        </p:txBody>
      </p:sp>
      <p:sp>
        <p:nvSpPr>
          <p:cNvPr id="15" name="Shape 15"/>
          <p:cNvSpPr txBox="1"/>
          <p:nvPr>
            <p:ph idx="2" type="body"/>
          </p:nvPr>
        </p:nvSpPr>
        <p:spPr>
          <a:xfrm>
            <a:off y="1828800" x="5384800"/>
            <a:ext cy="5486399" cx="4470399"/>
          </a:xfrm>
          <a:prstGeom prst="rect">
            <a:avLst/>
          </a:prstGeom>
        </p:spPr>
        <p:txBody>
          <a:bodyPr bIns="91425" rIns="91425" lIns="91425" tIns="91425" anchor="t" anchorCtr="0"/>
          <a:lstStyle>
            <a:lvl1pPr>
              <a:buClr>
                <a:srgbClr val="FFFFFF"/>
              </a:buClr>
              <a:buSzPct val="98765"/>
              <a:defRPr sz="2666">
                <a:solidFill>
                  <a:srgbClr val="FFFFFF"/>
                </a:solidFill>
              </a:defRPr>
            </a:lvl1pPr>
            <a:lvl2pPr>
              <a:buClr>
                <a:srgbClr val="FFFFFF"/>
              </a:buClr>
              <a:buSzPct val="98765"/>
              <a:defRPr sz="2666">
                <a:solidFill>
                  <a:srgbClr val="FFFFFF"/>
                </a:solidFill>
              </a:defRPr>
            </a:lvl2pPr>
            <a:lvl3pPr>
              <a:buClr>
                <a:srgbClr val="FFFFFF"/>
              </a:buClr>
              <a:buSzPct val="98765"/>
              <a:defRPr sz="2666">
                <a:solidFill>
                  <a:srgbClr val="FFFFFF"/>
                </a:solidFill>
              </a:defRPr>
            </a:lvl3pPr>
            <a:lvl4pPr>
              <a:buClr>
                <a:srgbClr val="FFFFFF"/>
              </a:buClr>
              <a:buSzPct val="98765"/>
              <a:defRPr sz="2666">
                <a:solidFill>
                  <a:srgbClr val="FFFFFF"/>
                </a:solidFill>
              </a:defRPr>
            </a:lvl4pPr>
            <a:lvl5pPr>
              <a:buClr>
                <a:srgbClr val="FFFFFF"/>
              </a:buClr>
              <a:buSzPct val="98765"/>
              <a:defRPr sz="2666">
                <a:solidFill>
                  <a:srgbClr val="FFFFFF"/>
                </a:solidFill>
              </a:defRPr>
            </a:lvl5pPr>
            <a:lvl6pPr>
              <a:buClr>
                <a:srgbClr val="FFFFFF"/>
              </a:buClr>
              <a:buSzPct val="98765"/>
              <a:defRPr sz="2666">
                <a:solidFill>
                  <a:srgbClr val="FFFFFF"/>
                </a:solidFill>
              </a:defRPr>
            </a:lvl6pPr>
            <a:lvl7pPr>
              <a:buClr>
                <a:srgbClr val="FFFFFF"/>
              </a:buClr>
              <a:buSzPct val="98765"/>
              <a:defRPr sz="2666">
                <a:solidFill>
                  <a:srgbClr val="FFFFFF"/>
                </a:solidFill>
              </a:defRPr>
            </a:lvl7pPr>
            <a:lvl8pPr>
              <a:buClr>
                <a:srgbClr val="FFFFFF"/>
              </a:buClr>
              <a:buSzPct val="98765"/>
              <a:defRPr sz="2666">
                <a:solidFill>
                  <a:srgbClr val="FFFFFF"/>
                </a:solidFill>
              </a:defRPr>
            </a:lvl8pPr>
            <a:lvl9pPr>
              <a:buClr>
                <a:srgbClr val="FFFFFF"/>
              </a:buClr>
              <a:buSzPct val="98765"/>
              <a:defRPr sz="2666">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p:spPr>
        <p:txBody>
          <a:bodyPr bIns="91425" rIns="91425" lIns="91425" tIns="91425" anchor="t" anchorCtr="0"/>
          <a:lstStyle>
            <a:lvl1pPr algn="ctr">
              <a:buClr>
                <a:srgbClr val="CBCD0E"/>
              </a:buClr>
              <a:buSzPct val="100000"/>
              <a:defRPr sz="3200">
                <a:solidFill>
                  <a:srgbClr val="CBCD0E"/>
                </a:solidFill>
              </a:defRPr>
            </a:lvl1pPr>
            <a:lvl2pPr algn="ctr">
              <a:buClr>
                <a:srgbClr val="CBCD0E"/>
              </a:buClr>
              <a:buSzPct val="100000"/>
              <a:defRPr sz="3200">
                <a:solidFill>
                  <a:srgbClr val="CBCD0E"/>
                </a:solidFill>
              </a:defRPr>
            </a:lvl2pPr>
            <a:lvl3pPr algn="ctr">
              <a:buClr>
                <a:srgbClr val="CBCD0E"/>
              </a:buClr>
              <a:buSzPct val="100000"/>
              <a:defRPr sz="3200">
                <a:solidFill>
                  <a:srgbClr val="CBCD0E"/>
                </a:solidFill>
              </a:defRPr>
            </a:lvl3pPr>
            <a:lvl4pPr algn="ctr">
              <a:buClr>
                <a:srgbClr val="CBCD0E"/>
              </a:buClr>
              <a:buSzPct val="100000"/>
              <a:defRPr sz="3200">
                <a:solidFill>
                  <a:srgbClr val="CBCD0E"/>
                </a:solidFill>
              </a:defRPr>
            </a:lvl4pPr>
            <a:lvl5pPr algn="ctr">
              <a:buClr>
                <a:srgbClr val="CBCD0E"/>
              </a:buClr>
              <a:buSzPct val="100000"/>
              <a:defRPr sz="3200">
                <a:solidFill>
                  <a:srgbClr val="CBCD0E"/>
                </a:solidFill>
              </a:defRPr>
            </a:lvl5pPr>
            <a:lvl6pPr algn="ctr">
              <a:buClr>
                <a:srgbClr val="CBCD0E"/>
              </a:buClr>
              <a:buSzPct val="100000"/>
              <a:defRPr sz="3200">
                <a:solidFill>
                  <a:srgbClr val="CBCD0E"/>
                </a:solidFill>
              </a:defRPr>
            </a:lvl6pPr>
            <a:lvl7pPr algn="ctr">
              <a:buClr>
                <a:srgbClr val="CBCD0E"/>
              </a:buClr>
              <a:buSzPct val="100000"/>
              <a:defRPr sz="3200">
                <a:solidFill>
                  <a:srgbClr val="CBCD0E"/>
                </a:solidFill>
              </a:defRPr>
            </a:lvl7pPr>
            <a:lvl8pPr algn="ctr">
              <a:buClr>
                <a:srgbClr val="CBCD0E"/>
              </a:buClr>
              <a:buSzPct val="100000"/>
              <a:defRPr sz="3200">
                <a:solidFill>
                  <a:srgbClr val="CBCD0E"/>
                </a:solidFill>
              </a:defRPr>
            </a:lvl8pPr>
            <a:lvl9pPr algn="ctr">
              <a:buClr>
                <a:srgbClr val="CBCD0E"/>
              </a:buClr>
              <a:buSzPct val="100000"/>
              <a:defRPr sz="3200">
                <a:solidFill>
                  <a:srgbClr val="CBCD0E"/>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0.pn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3.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3.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4.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3.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3.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3.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3.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3.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3.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ph type="ctrTitle"/>
          </p:nvPr>
        </p:nvSpPr>
        <p:spPr>
          <a:xfrm>
            <a:off y="3048000" x="914400"/>
            <a:ext cy="1295400" cx="8407399"/>
          </a:xfrm>
          <a:prstGeom prst="rect">
            <a:avLst/>
          </a:prstGeom>
        </p:spPr>
        <p:txBody>
          <a:bodyPr bIns="38100" rIns="38100" lIns="38100" tIns="38100" anchor="t" anchorCtr="0">
            <a:noAutofit/>
          </a:bodyPr>
          <a:lstStyle/>
          <a:p>
            <a:pPr algn="ctr" rtl="0">
              <a:lnSpc>
                <a:spcPct val="100000"/>
              </a:lnSpc>
              <a:buNone/>
            </a:pPr>
            <a:r>
              <a:rPr sz="4800" lang="en-US">
                <a:solidFill>
                  <a:srgbClr val="FFFFFF"/>
                </a:solidFill>
                <a:latin typeface="Bodoni"/>
                <a:ea typeface="Bodoni"/>
                <a:cs typeface="Bodoni"/>
                <a:sym typeface="Bodoni"/>
              </a:rPr>
              <a:t>iptables</a:t>
            </a:r>
          </a:p>
        </p:txBody>
      </p:sp>
      <p:sp>
        <p:nvSpPr>
          <p:cNvPr id="20" name="Shape 20"/>
          <p:cNvSpPr txBox="1"/>
          <p:nvPr>
            <p:ph idx="1" type="subTitle"/>
          </p:nvPr>
        </p:nvSpPr>
        <p:spPr>
          <a:xfrm>
            <a:off y="4572000" x="1828800"/>
            <a:ext cy="990599" cx="6578599"/>
          </a:xfrm>
          <a:prstGeom prst="rect">
            <a:avLst/>
          </a:prstGeom>
        </p:spPr>
        <p:txBody>
          <a:bodyPr bIns="38100" rIns="38100" lIns="38100" tIns="38100" anchor="t" anchorCtr="0">
            <a:noAutofit/>
          </a:bodyPr>
          <a:lstStyle/>
          <a:p>
            <a:pPr algn="ctr" rtl="0" lvl="0">
              <a:lnSpc>
                <a:spcPct val="100000"/>
              </a:lnSpc>
              <a:buNone/>
            </a:pPr>
            <a:r>
              <a:rPr sz="3200" lang="en-US">
                <a:solidFill>
                  <a:srgbClr val="DEAF0D"/>
                </a:solidFill>
                <a:latin typeface="Arial"/>
                <a:ea typeface="Arial"/>
                <a:cs typeface="Arial"/>
                <a:sym typeface="Arial"/>
              </a:rPr>
              <a:t>Linux Firewalling Basics</a:t>
            </a:r>
          </a:p>
          <a:p>
            <a:pPr algn="ctr" rtl="0">
              <a:lnSpc>
                <a:spcPct val="100000"/>
              </a:lnSpc>
              <a:buNone/>
            </a:pPr>
            <a:r>
              <a:rPr lang="en-US"/>
              <a:t>by William Orr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Examination of the rules</a:t>
            </a:r>
          </a:p>
        </p:txBody>
      </p:sp>
      <p:sp>
        <p:nvSpPr>
          <p:cNvPr id="76" name="Shape 76"/>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 first two lines after the usual bash shebang sets the policy for the respective chains.  For a desktop user, we don't care about what packets they are sending out, just what they are receiving.  So we DROP everything else that doesn't match a rule.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 next line uses the state module to load up some awesome stateful firewalling rules.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Stateful Filtering</a:t>
            </a:r>
          </a:p>
        </p:txBody>
      </p:sp>
      <p:sp>
        <p:nvSpPr>
          <p:cNvPr id="82" name="Shape 82"/>
          <p:cNvSpPr txBox="1"/>
          <p:nvPr>
            <p:ph idx="1" type="body"/>
          </p:nvPr>
        </p:nvSpPr>
        <p:spPr>
          <a:xfrm>
            <a:off y="1219700" x="301500"/>
            <a:ext cy="5099349" cx="9633150"/>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Stateful filtering is f***ing awesome. </a:t>
            </a:r>
          </a:p>
          <a:p>
            <a:pPr rtl="0">
              <a:lnSpc>
                <a:spcPct val="100000"/>
              </a:lnSpc>
              <a:buNone/>
            </a:pPr>
            <a:r>
              <a:rPr sz="2666" lang="en-US">
                <a:solidFill>
                  <a:srgbClr val="FFFFFF"/>
                </a:solidFill>
                <a:latin typeface="Arial"/>
                <a:ea typeface="Arial"/>
                <a:cs typeface="Arial"/>
                <a:sym typeface="Arial"/>
              </a:rPr>
              <a:t>    Stateful firewalls keep track of connections initiated by the user in memory, and then using information obtained from the packet headers, determines if subsequent packets are part of the same connection.  It uses parts of headers, like the source IP, and the port to determine if its part of an existing connection.  After the connection is over, it clears the state table from memory.</a:t>
            </a:r>
          </a:p>
          <a:p>
            <a:pPr rtl="0">
              <a:lnSpc>
                <a:spcPct val="100000"/>
              </a:lnSpc>
              <a:buNone/>
            </a:pPr>
            <a:r>
              <a:rPr sz="2666" lang="en-US">
                <a:solidFill>
                  <a:srgbClr val="FFFFFF"/>
                </a:solidFill>
                <a:latin typeface="Arial"/>
                <a:ea typeface="Arial"/>
                <a:cs typeface="Arial"/>
                <a:sym typeface="Arial"/>
              </a:rPr>
              <a:t>    For TCP connections, it uses the basic TCP handshake to determine the beginning of a connection.  The connection ends when it times out, or with the FIN, FIN-ACK, ACK handshake.</a:t>
            </a:r>
          </a:p>
          <a:p>
            <a:pPr rtl="0">
              <a:lnSpc>
                <a:spcPct val="100000"/>
              </a:lnSpc>
              <a:buNone/>
            </a:pPr>
            <a:r>
              <a:rPr sz="2666" lang="en-US">
                <a:solidFill>
                  <a:srgbClr val="FFFFFF"/>
                </a:solidFill>
                <a:latin typeface="Arial"/>
                <a:ea typeface="Arial"/>
                <a:cs typeface="Arial"/>
                <a:sym typeface="Arial"/>
              </a:rPr>
              <a:t>    For UDP packets, the connection begins when the firewall receives packets.  Packets part of the established connection are determined solely by the header information, as UDP packets have no mechanism like the ACK bit in TCP packets.  UDP connections are closed only through timeouts.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Examination cont'd</a:t>
            </a:r>
          </a:p>
        </p:txBody>
      </p:sp>
      <p:sp>
        <p:nvSpPr>
          <p:cNvPr id="88" name="Shape 88"/>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 state used in this case allows for packets that are part of an ESTABLISHED or RELATED connection through.</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It does not allow NEW connections to be made from the outside.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All NEW connections must be made locally.</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    This works great for a desktop that shouldn't be hosting any services to the outside world.  However, for servers, this is a terrible idea. Mostly because noone from the outside will be able to access your stuffs.  For computers with services that need to be accessible from the outside, we need to open up some ports.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Services and Ports</a:t>
            </a:r>
          </a:p>
        </p:txBody>
      </p:sp>
      <p:sp>
        <p:nvSpPr>
          <p:cNvPr id="94" name="Shape 94"/>
          <p:cNvSpPr txBox="1"/>
          <p:nvPr>
            <p:ph idx="1" type="body"/>
          </p:nvPr>
        </p:nvSpPr>
        <p:spPr>
          <a:xfrm>
            <a:off y="1828800" x="304800"/>
            <a:ext cy="5562600" cx="454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TCP</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FTP - 20 and 21 (control)</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SSH - 22</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Telnet - 23</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SMTP - 25</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HTTP - 80 </a:t>
            </a:r>
          </a:p>
        </p:txBody>
      </p:sp>
      <p:sp>
        <p:nvSpPr>
          <p:cNvPr id="95" name="Shape 95"/>
          <p:cNvSpPr txBox="1"/>
          <p:nvPr>
            <p:ph idx="2" type="body"/>
          </p:nvPr>
        </p:nvSpPr>
        <p:spPr>
          <a:xfrm>
            <a:off y="1828800" x="5384800"/>
            <a:ext cy="5562600" cx="454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UDP</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DNS - 53</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DHCP - 67 (server source) and 68 (client source)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NTP - 123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Expanding</a:t>
            </a:r>
          </a:p>
        </p:txBody>
      </p:sp>
      <p:sp>
        <p:nvSpPr>
          <p:cNvPr id="101" name="Shape 101"/>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
</a:t>
            </a:r>
          </a:p>
          <a:p>
            <a:r>
              <a:t/>
            </a:r>
          </a:p>
          <a:p>
            <a:r>
              <a:t/>
            </a:r>
          </a:p>
          <a:p>
            <a:r>
              <a:t/>
            </a:r>
          </a:p>
          <a:p>
            <a:r>
              <a:t/>
            </a:r>
          </a:p>
          <a:p>
            <a:r>
              <a:t/>
            </a:r>
          </a:p>
          <a:p>
            <a:r>
              <a:t/>
            </a:r>
          </a:p>
          <a:p>
            <a:pPr rtl="0">
              <a:lnSpc>
                <a:spcPct val="100000"/>
              </a:lnSpc>
              <a:buNone/>
            </a:pPr>
            <a:r>
              <a:rPr sz="2666" lang="en-US">
                <a:solidFill>
                  <a:srgbClr val="FFFFFF"/>
                </a:solidFill>
                <a:latin typeface="Arial"/>
                <a:ea typeface="Arial"/>
                <a:cs typeface="Arial"/>
                <a:sym typeface="Arial"/>
              </a:rPr>
              <a:t>These rules allow for DHCP addressing and for the local computer to host a web server to the world (providing that the router was port forwarded correctly).</a:t>
            </a:r>
          </a:p>
        </p:txBody>
      </p:sp>
      <p:sp>
        <p:nvSpPr>
          <p:cNvPr id="102" name="Shape 102"/>
          <p:cNvSpPr/>
          <p:nvPr/>
        </p:nvSpPr>
        <p:spPr>
          <a:xfrm>
            <a:off y="1829375" x="58775"/>
            <a:ext cy="2742524" cx="1006947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103" name="Shape 103"/>
          <p:cNvSpPr txBox="1"/>
          <p:nvPr/>
        </p:nvSpPr>
        <p:spPr>
          <a:xfrm>
            <a:off y="1888600" x="52425"/>
            <a:ext cy="2782174" cx="10457324"/>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#!/bin/bash</a:t>
            </a:r>
          </a:p>
          <a:p>
            <a:r>
              <a:t/>
            </a:r>
          </a:p>
          <a:p>
            <a:pPr rtl="0">
              <a:lnSpc>
                <a:spcPct val="100000"/>
              </a:lnSpc>
              <a:buNone/>
            </a:pPr>
            <a:r>
              <a:rPr sz="2666" lang="en-US">
                <a:solidFill>
                  <a:srgbClr val="000000"/>
                </a:solidFill>
                <a:latin typeface="Arial"/>
                <a:ea typeface="Arial"/>
                <a:cs typeface="Arial"/>
                <a:sym typeface="Arial"/>
              </a:rPr>
              <a:t>iptables -P INPUT -j DROP</a:t>
            </a:r>
          </a:p>
          <a:p>
            <a:pPr rtl="0">
              <a:lnSpc>
                <a:spcPct val="100000"/>
              </a:lnSpc>
              <a:buNone/>
            </a:pPr>
            <a:r>
              <a:rPr sz="2666" lang="en-US">
                <a:solidFill>
                  <a:srgbClr val="000000"/>
                </a:solidFill>
                <a:latin typeface="Arial"/>
                <a:ea typeface="Arial"/>
                <a:cs typeface="Arial"/>
                <a:sym typeface="Arial"/>
              </a:rPr>
              <a:t>iptables -P FORWARD -j DROP</a:t>
            </a:r>
          </a:p>
          <a:p>
            <a:pPr rtl="0">
              <a:lnSpc>
                <a:spcPct val="100000"/>
              </a:lnSpc>
              <a:buNone/>
            </a:pPr>
            <a:r>
              <a:rPr sz="2666" lang="en-US">
                <a:solidFill>
                  <a:srgbClr val="000000"/>
                </a:solidFill>
                <a:latin typeface="Arial"/>
                <a:ea typeface="Arial"/>
                <a:cs typeface="Arial"/>
                <a:sym typeface="Arial"/>
              </a:rPr>
              <a:t>iptables -A INPUT -m state --state ESTABLISHED,RELATED -j ACCEPT</a:t>
            </a:r>
          </a:p>
          <a:p>
            <a:pPr rtl="0">
              <a:lnSpc>
                <a:spcPct val="100000"/>
              </a:lnSpc>
              <a:buNone/>
            </a:pPr>
            <a:r>
              <a:rPr sz="2666" lang="en-US">
                <a:solidFill>
                  <a:srgbClr val="000000"/>
                </a:solidFill>
                <a:latin typeface="Arial"/>
                <a:ea typeface="Arial"/>
                <a:cs typeface="Arial"/>
                <a:sym typeface="Arial"/>
              </a:rPr>
              <a:t>iptables -A INPUT -p TCP -d 10.0.0.20 --dport 80 -j ACCEPT</a:t>
            </a:r>
          </a:p>
          <a:p>
            <a:pPr rtl="0">
              <a:lnSpc>
                <a:spcPct val="100000"/>
              </a:lnSpc>
              <a:buNone/>
            </a:pPr>
            <a:r>
              <a:rPr sz="2666" lang="en-US">
                <a:solidFill>
                  <a:srgbClr val="000000"/>
                </a:solidFill>
                <a:latin typeface="Arial"/>
                <a:ea typeface="Arial"/>
                <a:cs typeface="Arial"/>
                <a:sym typeface="Arial"/>
              </a:rPr>
              <a:t>iptables -A INPUT -p UDP -s 10.0.0.1 --dport 68 --sport 67 -j ACCEPT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Port Knocking</a:t>
            </a:r>
          </a:p>
        </p:txBody>
      </p:sp>
      <p:sp>
        <p:nvSpPr>
          <p:cNvPr id="109" name="Shape 109"/>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    Port knocking, also awesome.</a:t>
            </a:r>
          </a:p>
          <a:p>
            <a:pPr rtl="0">
              <a:lnSpc>
                <a:spcPct val="100000"/>
              </a:lnSpc>
              <a:buNone/>
            </a:pPr>
            <a:r>
              <a:rPr sz="2666" lang="en-US">
                <a:solidFill>
                  <a:srgbClr val="FFFFFF"/>
                </a:solidFill>
                <a:latin typeface="Arial"/>
                <a:ea typeface="Arial"/>
                <a:cs typeface="Arial"/>
                <a:sym typeface="Arial"/>
              </a:rPr>
              <a:t>    With port knocking, if a user wants to connect to a given port, usually 22 for SSH, then they have to ping several other ports in a sequence to open the port.</a:t>
            </a:r>
          </a:p>
          <a:p>
            <a:pPr rtl="0">
              <a:lnSpc>
                <a:spcPct val="100000"/>
              </a:lnSpc>
              <a:buNone/>
            </a:pPr>
            <a:r>
              <a:rPr sz="2666" lang="en-US">
                <a:solidFill>
                  <a:srgbClr val="FFFFFF"/>
                </a:solidFill>
                <a:latin typeface="Arial"/>
                <a:ea typeface="Arial"/>
                <a:cs typeface="Arial"/>
                <a:sym typeface="Arial"/>
              </a:rPr>
              <a:t>    There are programs to do it, like knockd, but why?  You can use iptables instead!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p:nvPr/>
        </p:nvSpPr>
        <p:spPr>
          <a:xfrm>
            <a:off y="1042450" x="163650"/>
            <a:ext cy="6300149" cx="970357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115" name="Shape 11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The ruleset</a:t>
            </a:r>
          </a:p>
        </p:txBody>
      </p:sp>
      <p:sp>
        <p:nvSpPr>
          <p:cNvPr id="116" name="Shape 116"/>
          <p:cNvSpPr txBox="1"/>
          <p:nvPr>
            <p:ph idx="1" type="body"/>
          </p:nvPr>
        </p:nvSpPr>
        <p:spPr>
          <a:xfrm>
            <a:off y="1155000" x="170425"/>
            <a:ext cy="6148000" cx="9737299"/>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#!/bin/bash</a:t>
            </a:r>
          </a:p>
          <a:p>
            <a:pPr rtl="0">
              <a:lnSpc>
                <a:spcPct val="100000"/>
              </a:lnSpc>
              <a:buNone/>
            </a:pPr>
            <a:r>
              <a:rPr sz="2666" lang="en-US">
                <a:solidFill>
                  <a:srgbClr val="000000"/>
                </a:solidFill>
                <a:latin typeface="Arial"/>
                <a:ea typeface="Arial"/>
                <a:cs typeface="Arial"/>
                <a:sym typeface="Arial"/>
              </a:rPr>
              <a:t> </a:t>
            </a:r>
          </a:p>
          <a:p>
            <a:pPr rtl="0">
              <a:lnSpc>
                <a:spcPct val="100000"/>
              </a:lnSpc>
              <a:buNone/>
            </a:pPr>
            <a:r>
              <a:rPr sz="2666" lang="en-US">
                <a:solidFill>
                  <a:srgbClr val="000000"/>
                </a:solidFill>
                <a:latin typeface="Arial"/>
                <a:ea typeface="Arial"/>
                <a:cs typeface="Arial"/>
                <a:sym typeface="Arial"/>
              </a:rPr>
              <a:t>iptables -N TO-PHASE2</a:t>
            </a:r>
          </a:p>
          <a:p>
            <a:pPr rtl="0">
              <a:lnSpc>
                <a:spcPct val="100000"/>
              </a:lnSpc>
              <a:buNone/>
            </a:pPr>
            <a:r>
              <a:rPr sz="2666" lang="en-US">
                <a:solidFill>
                  <a:srgbClr val="000000"/>
                </a:solidFill>
                <a:latin typeface="Arial"/>
                <a:ea typeface="Arial"/>
                <a:cs typeface="Arial"/>
                <a:sym typeface="Arial"/>
              </a:rPr>
              <a:t>iptables -N TO-PHASE3</a:t>
            </a:r>
          </a:p>
          <a:p>
            <a:pPr rtl="0">
              <a:lnSpc>
                <a:spcPct val="100000"/>
              </a:lnSpc>
              <a:buNone/>
            </a:pPr>
            <a:r>
              <a:rPr sz="2666" lang="en-US">
                <a:solidFill>
                  <a:srgbClr val="000000"/>
                </a:solidFill>
                <a:latin typeface="Arial"/>
                <a:ea typeface="Arial"/>
                <a:cs typeface="Arial"/>
                <a:sym typeface="Arial"/>
              </a:rPr>
              <a:t>iptables -N TO-PHASE4</a:t>
            </a:r>
          </a:p>
          <a:p>
            <a:pPr rtl="0">
              <a:lnSpc>
                <a:spcPct val="100000"/>
              </a:lnSpc>
              <a:buNone/>
            </a:pPr>
            <a:r>
              <a:rPr sz="2666" lang="en-US">
                <a:solidFill>
                  <a:srgbClr val="000000"/>
                </a:solidFill>
                <a:latin typeface="Arial"/>
                <a:ea typeface="Arial"/>
                <a:cs typeface="Arial"/>
                <a:sym typeface="Arial"/>
              </a:rPr>
              <a:t>iptables -A INPUT -m recent --name PHASE1 --update</a:t>
            </a:r>
          </a:p>
          <a:p>
            <a:pPr rtl="0">
              <a:lnSpc>
                <a:spcPct val="100000"/>
              </a:lnSpc>
              <a:buNone/>
            </a:pPr>
            <a:r>
              <a:rPr sz="2666" lang="en-US">
                <a:solidFill>
                  <a:srgbClr val="000000"/>
                </a:solidFill>
                <a:latin typeface="Arial"/>
                <a:ea typeface="Arial"/>
                <a:cs typeface="Arial"/>
                <a:sym typeface="Arial"/>
              </a:rPr>
              <a:t>iptables -A INPUT -p tcp --dport 1 -m --set --name PHASE1</a:t>
            </a:r>
          </a:p>
          <a:p>
            <a:pPr rtl="0">
              <a:lnSpc>
                <a:spcPct val="100000"/>
              </a:lnSpc>
              <a:buNone/>
            </a:pPr>
            <a:r>
              <a:rPr sz="2666" lang="en-US">
                <a:solidFill>
                  <a:srgbClr val="000000"/>
                </a:solidFill>
                <a:latin typeface="Arial"/>
                <a:ea typeface="Arial"/>
                <a:cs typeface="Arial"/>
                <a:sym typeface="Arial"/>
              </a:rPr>
              <a:t>iptables -A INPUT -p tcp --dport 2 -m recent --rcheck --name PHASE1 -j TO-PHASE2</a:t>
            </a:r>
          </a:p>
          <a:p>
            <a:pPr rtl="0">
              <a:lnSpc>
                <a:spcPct val="100000"/>
              </a:lnSpc>
              <a:buNone/>
            </a:pPr>
            <a:r>
              <a:rPr sz="2666" lang="en-US">
                <a:solidFill>
                  <a:srgbClr val="000000"/>
                </a:solidFill>
                <a:latin typeface="Arial"/>
                <a:ea typeface="Arial"/>
                <a:cs typeface="Arial"/>
                <a:sym typeface="Arial"/>
              </a:rPr>
              <a:t>iptables -A INPUT -p tcp --dport 3 -m recent --rcheck --name PHASE2 -j TO-PHASE3</a:t>
            </a:r>
          </a:p>
          <a:p>
            <a:pPr rtl="0">
              <a:lnSpc>
                <a:spcPct val="100000"/>
              </a:lnSpc>
              <a:buNone/>
            </a:pPr>
            <a:r>
              <a:rPr sz="2666" lang="en-US">
                <a:solidFill>
                  <a:srgbClr val="000000"/>
                </a:solidFill>
                <a:latin typeface="Arial"/>
                <a:ea typeface="Arial"/>
                <a:cs typeface="Arial"/>
                <a:sym typeface="Arial"/>
              </a:rPr>
              <a:t>iptables -A INPUT -p tcp --dport 4 -m recent --rcheck --name PHASE3 -j TO-PHASE4</a:t>
            </a:r>
          </a:p>
          <a:p>
            <a:pPr rtl="0">
              <a:lnSpc>
                <a:spcPct val="100000"/>
              </a:lnSpc>
              <a:buNone/>
            </a:pPr>
            <a:r>
              <a:rPr sz="2666" lang="en-US">
                <a:solidFill>
                  <a:srgbClr val="000000"/>
                </a:solidFill>
                <a:latin typeface="Arial"/>
                <a:ea typeface="Arial"/>
                <a:cs typeface="Arial"/>
                <a:sym typeface="Arial"/>
              </a:rPr>
              <a:t>iptables -A INPUT -p tcp --dport 22 -m recent --rcheck --seconds 2 --name PHASE4 -j ACCEPT</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p:nvPr/>
        </p:nvSpPr>
        <p:spPr>
          <a:xfrm>
            <a:off y="1025400" x="216100"/>
            <a:ext cy="4418049" cx="9638199"/>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122" name="Shape 122"/>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The ruleset cont'd</a:t>
            </a:r>
          </a:p>
        </p:txBody>
      </p:sp>
      <p:sp>
        <p:nvSpPr>
          <p:cNvPr id="123" name="Shape 123"/>
          <p:cNvSpPr txBox="1"/>
          <p:nvPr>
            <p:ph idx="1" type="body"/>
          </p:nvPr>
        </p:nvSpPr>
        <p:spPr>
          <a:xfrm>
            <a:off y="1136875" x="209750"/>
            <a:ext cy="4305700" cx="9685225"/>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iptables -A TO-PHASE2 -m recent --name PHASE1 --remove</a:t>
            </a:r>
          </a:p>
          <a:p>
            <a:pPr rtl="0">
              <a:lnSpc>
                <a:spcPct val="100000"/>
              </a:lnSpc>
              <a:buNone/>
            </a:pPr>
            <a:r>
              <a:rPr sz="2666" lang="en-US">
                <a:solidFill>
                  <a:srgbClr val="000000"/>
                </a:solidFill>
                <a:latin typeface="Arial"/>
                <a:ea typeface="Arial"/>
                <a:cs typeface="Arial"/>
                <a:sym typeface="Arial"/>
              </a:rPr>
              <a:t>iptables -A TO-PHASE2 -m recent --name PHASE2 --set</a:t>
            </a:r>
          </a:p>
          <a:p>
            <a:pPr rtl="0">
              <a:lnSpc>
                <a:spcPct val="100000"/>
              </a:lnSpc>
              <a:buNone/>
            </a:pPr>
            <a:r>
              <a:rPr sz="2666" lang="en-US">
                <a:solidFill>
                  <a:srgbClr val="000000"/>
                </a:solidFill>
                <a:latin typeface="Arial"/>
                <a:ea typeface="Arial"/>
                <a:cs typeface="Arial"/>
                <a:sym typeface="Arial"/>
              </a:rPr>
              <a:t>iptables -A TO-PHASE2 -j LOG --log-prefix "Moved to phase 2: "</a:t>
            </a:r>
          </a:p>
          <a:p>
            <a:r>
              <a:t/>
            </a:r>
          </a:p>
          <a:p>
            <a:pPr rtl="0">
              <a:lnSpc>
                <a:spcPct val="100000"/>
              </a:lnSpc>
              <a:buNone/>
            </a:pPr>
            <a:r>
              <a:rPr sz="2666" lang="en-US">
                <a:solidFill>
                  <a:srgbClr val="000000"/>
                </a:solidFill>
                <a:latin typeface="Arial"/>
                <a:ea typeface="Arial"/>
                <a:cs typeface="Arial"/>
                <a:sym typeface="Arial"/>
              </a:rPr>
              <a:t>iptables -A TO-PHASE3 -m recent --name PHASE2 --remove</a:t>
            </a:r>
          </a:p>
          <a:p>
            <a:pPr rtl="0">
              <a:lnSpc>
                <a:spcPct val="100000"/>
              </a:lnSpc>
              <a:buNone/>
            </a:pPr>
            <a:r>
              <a:rPr sz="2666" lang="en-US">
                <a:solidFill>
                  <a:srgbClr val="000000"/>
                </a:solidFill>
                <a:latin typeface="Arial"/>
                <a:ea typeface="Arial"/>
                <a:cs typeface="Arial"/>
                <a:sym typeface="Arial"/>
              </a:rPr>
              <a:t>iptables -A TO-PHASE3 -m recent --name PHASE3 --set</a:t>
            </a:r>
          </a:p>
          <a:p>
            <a:pPr rtl="0">
              <a:lnSpc>
                <a:spcPct val="100000"/>
              </a:lnSpc>
              <a:buNone/>
            </a:pPr>
            <a:r>
              <a:rPr sz="2666" lang="en-US">
                <a:solidFill>
                  <a:srgbClr val="000000"/>
                </a:solidFill>
                <a:latin typeface="Arial"/>
                <a:ea typeface="Arial"/>
                <a:cs typeface="Arial"/>
                <a:sym typeface="Arial"/>
              </a:rPr>
              <a:t>iptables -A TO-PHASE3 -j LOG --log-prefix "Moved to phase 3: "</a:t>
            </a:r>
          </a:p>
          <a:p>
            <a:pPr rtl="0">
              <a:lnSpc>
                <a:spcPct val="100000"/>
              </a:lnSpc>
              <a:buNone/>
            </a:pPr>
            <a:r>
              <a:rPr sz="2666" lang="en-US">
                <a:solidFill>
                  <a:srgbClr val="000000"/>
                </a:solidFill>
                <a:latin typeface="Arial"/>
                <a:ea typeface="Arial"/>
                <a:cs typeface="Arial"/>
                <a:sym typeface="Arial"/>
              </a:rPr>
              <a:t> </a:t>
            </a:r>
          </a:p>
          <a:p>
            <a:pPr rtl="0">
              <a:lnSpc>
                <a:spcPct val="100000"/>
              </a:lnSpc>
              <a:buNone/>
            </a:pPr>
            <a:r>
              <a:rPr sz="2666" lang="en-US">
                <a:solidFill>
                  <a:srgbClr val="000000"/>
                </a:solidFill>
                <a:latin typeface="Arial"/>
                <a:ea typeface="Arial"/>
                <a:cs typeface="Arial"/>
                <a:sym typeface="Arial"/>
              </a:rPr>
              <a:t>iptables -A TO-PHASE4 -m recent --name PHASE3 --remove</a:t>
            </a:r>
          </a:p>
          <a:p>
            <a:pPr rtl="0">
              <a:lnSpc>
                <a:spcPct val="100000"/>
              </a:lnSpc>
              <a:buNone/>
            </a:pPr>
            <a:r>
              <a:rPr sz="2666" lang="en-US">
                <a:solidFill>
                  <a:srgbClr val="000000"/>
                </a:solidFill>
                <a:latin typeface="Arial"/>
                <a:ea typeface="Arial"/>
                <a:cs typeface="Arial"/>
                <a:sym typeface="Arial"/>
              </a:rPr>
              <a:t>iptables -A TO-PHASE4 -m recent --name PHASE4 --set</a:t>
            </a:r>
          </a:p>
          <a:p>
            <a:pPr rtl="0">
              <a:lnSpc>
                <a:spcPct val="100000"/>
              </a:lnSpc>
              <a:buNone/>
            </a:pPr>
            <a:r>
              <a:rPr sz="2666" lang="en-US">
                <a:solidFill>
                  <a:srgbClr val="000000"/>
                </a:solidFill>
                <a:latin typeface="Arial"/>
                <a:ea typeface="Arial"/>
                <a:cs typeface="Arial"/>
                <a:sym typeface="Arial"/>
              </a:rPr>
              <a:t>iptables -A TO-PHASE4 -j LOG --log-prefix "Moved to phase 4: "</a:t>
            </a:r>
          </a:p>
          <a:p>
            <a:pPr rtl="0">
              <a:lnSpc>
                <a:spcPct val="100000"/>
              </a:lnSpc>
              <a:buNone/>
            </a:pPr>
            <a:r>
              <a:rPr sz="2666" lang="en-US">
                <a:solidFill>
                  <a:srgbClr val="000000"/>
                </a:solidFill>
                <a:latin typeface="Arial"/>
                <a:ea typeface="Arial"/>
                <a:cs typeface="Arial"/>
                <a:sym typeface="Arial"/>
              </a:rPr>
              <a:t> </a:t>
            </a:r>
          </a:p>
        </p:txBody>
      </p:sp>
      <p:sp>
        <p:nvSpPr>
          <p:cNvPr id="124" name="Shape 124"/>
          <p:cNvSpPr txBox="1"/>
          <p:nvPr/>
        </p:nvSpPr>
        <p:spPr>
          <a:xfrm>
            <a:off y="5534650" x="327725"/>
            <a:ext cy="581800" cx="7673674"/>
          </a:xfrm>
          <a:prstGeom prst="rect">
            <a:avLst/>
          </a:prstGeom>
        </p:spPr>
        <p:txBody>
          <a:bodyPr bIns="38100" rIns="38100" lIns="38100" tIns="38100" anchor="t" anchorCtr="0">
            <a:noAutofit/>
          </a:bodyPr>
          <a:lstStyle/>
          <a:p>
            <a:pPr rtl="0">
              <a:lnSpc>
                <a:spcPct val="100000"/>
              </a:lnSpc>
              <a:buNone/>
            </a:pPr>
            <a:r>
              <a:rPr sz="1600" lang="en-US">
                <a:solidFill>
                  <a:srgbClr val="FFFFFF"/>
                </a:solidFill>
                <a:latin typeface="Arial"/>
                <a:ea typeface="Arial"/>
                <a:cs typeface="Arial"/>
                <a:sym typeface="Arial"/>
              </a:rPr>
              <a:t>http://www.debian-administration.org/articles/268</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 name="Shape 24"/>
        <p:cNvGrpSpPr/>
        <p:nvPr/>
      </p:nvGrpSpPr>
      <p:grpSpPr>
        <a:xfrm>
          <a:off y="0" x="0"/>
          <a:ext cy="0" cx="0"/>
          <a:chOff y="0" x="0"/>
          <a:chExt cy="0" cx="0"/>
        </a:xfrm>
      </p:grpSpPr>
      <p:sp>
        <p:nvSpPr>
          <p:cNvPr id="25" name="Shape 2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Follow along with this presentation!</a:t>
            </a:r>
          </a:p>
        </p:txBody>
      </p:sp>
      <p:sp>
        <p:nvSpPr>
          <p:cNvPr id="26" name="Shape 26"/>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Go to the URL below and you should be good:</a:t>
            </a:r>
          </a:p>
          <a:p>
            <a:pPr rtl="0">
              <a:lnSpc>
                <a:spcPct val="100000"/>
              </a:lnSpc>
              <a:buNone/>
            </a:pPr>
            <a:r>
              <a:rPr sz="2666" lang="en-US">
                <a:solidFill>
                  <a:srgbClr val="FFFFFF"/>
                </a:solidFill>
                <a:latin typeface="Arial"/>
                <a:ea typeface="Arial"/>
                <a:cs typeface="Arial"/>
                <a:sym typeface="Arial"/>
              </a:rPr>
              <a:t>http://is.gd/k1Oo</a:t>
            </a:r>
          </a:p>
          <a:p>
            <a:r>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Scope</a:t>
            </a:r>
          </a:p>
        </p:txBody>
      </p:sp>
      <p:sp>
        <p:nvSpPr>
          <p:cNvPr id="32" name="Shape 32"/>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In this presentation, I'll be covering:</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Basic rulesets for the home user</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How to build slightly more advanced rulesets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Port knocking</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There won't be a ton of basic command syntax covered, so you ought to read the manpages if you get confused too much by the syntax.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Requirements</a:t>
            </a:r>
          </a:p>
        </p:txBody>
      </p:sp>
      <p:sp>
        <p:nvSpPr>
          <p:cNvPr id="38" name="Shape 38"/>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Linux</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2.3 kernel or above</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Needs NETFILTER_CONFIG compiled into kernel</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All binary distros should have this by default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Root privileges on the machine you are configuring</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And of course, iptables needs to be installed</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Almost every Linux distro should fit these requirements, so you generally shouldn't have to worry about them.  That is, unless you run a crazy Gentoo or LFS build.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What is iptables?</a:t>
            </a:r>
          </a:p>
        </p:txBody>
      </p:sp>
      <p:sp>
        <p:nvSpPr>
          <p:cNvPr id="44" name="Shape 44"/>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 program in userspace to configure packet filtering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Defines, inspects, and modifiers rules for packet filtering</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Made up of chains of rules within tables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iptables does NOT actually filter the packets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iptables is ONLY a configuration program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Wait, so what does the filtering?</a:t>
            </a:r>
          </a:p>
        </p:txBody>
      </p:sp>
      <p:sp>
        <p:nvSpPr>
          <p:cNvPr id="50" name="Shape 50"/>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Netfilter!</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Chunk of the kernel that actually filters the packets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Filters only by headers information, not by data within packet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Filters based on rules given by iptables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Yes, it is part of kernel space (Ring 0 if you're into security levels)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Capable of doing nifty things:</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stateful packet filtering (awesome)</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sending packets to userspace</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NAT (Network Address Translation)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y="0" x="0"/>
          <a:ext cy="0" cx="0"/>
          <a:chOff y="0" x="0"/>
          <a:chExt cy="0" cx="0"/>
        </a:xfrm>
      </p:grpSpPr>
      <p:sp>
        <p:nvSpPr>
          <p:cNvPr id="55" name="Shape 55"/>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Basics</a:t>
            </a:r>
          </a:p>
        </p:txBody>
      </p:sp>
      <p:sp>
        <p:nvSpPr>
          <p:cNvPr id="56" name="Shape 56"/>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For this presentation, we're gonna stick to the default table, filter</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There are three chains builtin to filter</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INPUT - Incoming packets</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FORWARD - Packets destined for another destination after reaching your computer</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OUTPUT - Outgoing packets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Packets are controlled by these chains, and can be redirected to other chains</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Chains have policies, which control packets that do not meet rules within the chains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Basics cont'd</a:t>
            </a:r>
          </a:p>
        </p:txBody>
      </p:sp>
      <p:sp>
        <p:nvSpPr>
          <p:cNvPr id="62" name="Shape 62"/>
          <p:cNvSpPr txBox="1"/>
          <p:nvPr>
            <p:ph idx="1" type="body"/>
          </p:nvPr>
        </p:nvSpPr>
        <p:spPr>
          <a:xfrm>
            <a:off y="1828800" x="304800"/>
            <a:ext cy="5562600" cx="9626599"/>
          </a:xfrm>
          <a:prstGeom prst="rect">
            <a:avLst/>
          </a:prstGeom>
        </p:spPr>
        <p:txBody>
          <a:bodyPr bIns="38100" rIns="38100" lIns="38100" tIns="38100" anchor="t" anchorCtr="0">
            <a:noAutofit/>
          </a:bodyPr>
          <a:lstStyle/>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Most rules have actions associated with them</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ACCEPT - let the packet through</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DROP - drop the packet</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QUEUE - send the packet to userspace</a:t>
            </a:r>
          </a:p>
          <a:p>
            <a:pPr rtl="0" lvl="1" marR="0" indent="-220133" marL="762000">
              <a:lnSpc>
                <a:spcPct val="100000"/>
              </a:lnSpc>
              <a:spcBef>
                <a:spcPts val="0"/>
              </a:spcBef>
              <a:spcAft>
                <a:spcPts val="0"/>
              </a:spcAft>
              <a:buClr>
                <a:srgbClr val="FFFFFF"/>
              </a:buClr>
              <a:buSzPct val="98765"/>
              <a:buFont typeface="Courier New"/>
              <a:buChar char="o"/>
            </a:pPr>
            <a:r>
              <a:rPr sz="2666" lang="en-US">
                <a:solidFill>
                  <a:srgbClr val="FFFFFF"/>
                </a:solidFill>
                <a:latin typeface="Arial"/>
                <a:ea typeface="Arial"/>
                <a:cs typeface="Arial"/>
                <a:sym typeface="Arial"/>
              </a:rPr>
              <a:t>RETURN - return back to the previous chain</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Also, rules can send packets to other chains for processing</a:t>
            </a:r>
          </a:p>
          <a:p>
            <a:pPr rtl="0">
              <a:lnSpc>
                <a:spcPct val="100000"/>
              </a:lnSpc>
              <a:buNone/>
            </a:pPr>
            <a:r>
              <a:rPr sz="2666" lang="en-US">
                <a:solidFill>
                  <a:srgbClr val="FFFFFF"/>
                </a:solidFill>
                <a:latin typeface="Arial"/>
                <a:ea typeface="Arial"/>
                <a:cs typeface="Arial"/>
                <a:sym typeface="Arial"/>
              </a:rPr>
              <a:t> </a:t>
            </a:r>
          </a:p>
          <a:p>
            <a:pPr rtl="0" lvl="0" marR="0" indent="-220133" marL="381000">
              <a:lnSpc>
                <a:spcPct val="100000"/>
              </a:lnSpc>
              <a:spcBef>
                <a:spcPts val="0"/>
              </a:spcBef>
              <a:spcAft>
                <a:spcPts val="0"/>
              </a:spcAft>
              <a:buClr>
                <a:srgbClr val="FFFFFF"/>
              </a:buClr>
              <a:buSzPct val="164609"/>
              <a:buFont typeface="Arial"/>
              <a:buChar char="•"/>
            </a:pPr>
            <a:r>
              <a:rPr sz="2666" lang="en-US">
                <a:solidFill>
                  <a:srgbClr val="FFFFFF"/>
                </a:solidFill>
                <a:latin typeface="Arial"/>
                <a:ea typeface="Arial"/>
                <a:cs typeface="Arial"/>
                <a:sym typeface="Arial"/>
              </a:rPr>
              <a:t>Just the default filtering mechanisms are pretty lame.  You can filter based on different modules which are significantly better and more useful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304800" x="304800"/>
            <a:ext cy="990599" cx="9626599"/>
          </a:xfrm>
          <a:prstGeom prst="rect">
            <a:avLst/>
          </a:prstGeom>
        </p:spPr>
        <p:txBody>
          <a:bodyPr bIns="38100" rIns="38100" lIns="38100" tIns="38100" anchor="t" anchorCtr="0">
            <a:noAutofit/>
          </a:bodyPr>
          <a:lstStyle/>
          <a:p>
            <a:pPr rtl="0">
              <a:lnSpc>
                <a:spcPct val="100000"/>
              </a:lnSpc>
              <a:buNone/>
            </a:pPr>
            <a:r>
              <a:rPr sz="4266" lang="en-US">
                <a:solidFill>
                  <a:srgbClr val="DEAF0D"/>
                </a:solidFill>
                <a:latin typeface="Bodoni"/>
                <a:ea typeface="Bodoni"/>
                <a:cs typeface="Bodoni"/>
                <a:sym typeface="Bodoni"/>
              </a:rPr>
              <a:t>The one-slide howto for desktop users</a:t>
            </a:r>
          </a:p>
        </p:txBody>
      </p:sp>
      <p:sp>
        <p:nvSpPr>
          <p:cNvPr id="68" name="Shape 68"/>
          <p:cNvSpPr txBox="1"/>
          <p:nvPr>
            <p:ph idx="1" type="body"/>
          </p:nvPr>
        </p:nvSpPr>
        <p:spPr>
          <a:xfrm>
            <a:off y="1828800" x="304800"/>
            <a:ext cy="5562600" cx="9626599"/>
          </a:xfrm>
          <a:prstGeom prst="rect">
            <a:avLst/>
          </a:prstGeom>
        </p:spPr>
        <p:txBody>
          <a:bodyPr bIns="38100" rIns="38100" lIns="38100" tIns="38100" anchor="t" anchorCtr="0">
            <a:noAutofit/>
          </a:bodyPr>
          <a:lstStyle/>
          <a:p>
            <a:pPr rtl="0">
              <a:lnSpc>
                <a:spcPct val="100000"/>
              </a:lnSpc>
              <a:buNone/>
            </a:pPr>
            <a:r>
              <a:rPr sz="2666" lang="en-US">
                <a:solidFill>
                  <a:srgbClr val="FFFFFF"/>
                </a:solidFill>
                <a:latin typeface="Arial"/>
                <a:ea typeface="Arial"/>
                <a:cs typeface="Arial"/>
                <a:sym typeface="Arial"/>
              </a:rPr>
              <a:t>Write a quickie bash script like this:</a:t>
            </a:r>
          </a:p>
          <a:p>
            <a:r>
              <a:t/>
            </a:r>
          </a:p>
          <a:p>
            <a:r>
              <a:t/>
            </a:r>
          </a:p>
          <a:p>
            <a:r>
              <a:t/>
            </a:r>
          </a:p>
          <a:p>
            <a:r>
              <a:t/>
            </a:r>
          </a:p>
          <a:p>
            <a:r>
              <a:t/>
            </a:r>
          </a:p>
          <a:p>
            <a:r>
              <a:t/>
            </a:r>
          </a:p>
          <a:p>
            <a:r>
              <a:t/>
            </a:r>
          </a:p>
          <a:p>
            <a:pPr rtl="0">
              <a:lnSpc>
                <a:spcPct val="100000"/>
              </a:lnSpc>
              <a:buNone/>
            </a:pPr>
            <a:r>
              <a:rPr sz="2666" lang="en-US">
                <a:solidFill>
                  <a:srgbClr val="FFFFFF"/>
                </a:solidFill>
                <a:latin typeface="Arial"/>
                <a:ea typeface="Arial"/>
                <a:cs typeface="Arial"/>
                <a:sym typeface="Arial"/>
              </a:rPr>
              <a:t>Note: this only works if you don't have any services listening for connections from the outside (apache, sshd, ftpd, etc.)</a:t>
            </a:r>
          </a:p>
          <a:p>
            <a:pPr rtl="0">
              <a:lnSpc>
                <a:spcPct val="100000"/>
              </a:lnSpc>
              <a:buNone/>
            </a:pPr>
            <a:r>
              <a:rPr sz="2666" lang="en-US">
                <a:solidFill>
                  <a:srgbClr val="FFFFFF"/>
                </a:solidFill>
                <a:latin typeface="Arial"/>
                <a:ea typeface="Arial"/>
                <a:cs typeface="Arial"/>
                <a:sym typeface="Arial"/>
              </a:rPr>
              <a:t> </a:t>
            </a:r>
          </a:p>
          <a:p>
            <a:pPr rtl="0">
              <a:lnSpc>
                <a:spcPct val="100000"/>
              </a:lnSpc>
              <a:buNone/>
            </a:pPr>
            <a:r>
              <a:rPr sz="2666" lang="en-US">
                <a:solidFill>
                  <a:srgbClr val="FFFFFF"/>
                </a:solidFill>
                <a:latin typeface="Arial"/>
                <a:ea typeface="Arial"/>
                <a:cs typeface="Arial"/>
                <a:sym typeface="Arial"/>
              </a:rPr>
              <a:t>Put that script somewhere special, make it executable, and have it run on boot. </a:t>
            </a:r>
          </a:p>
        </p:txBody>
      </p:sp>
      <p:sp>
        <p:nvSpPr>
          <p:cNvPr id="69" name="Shape 69"/>
          <p:cNvSpPr/>
          <p:nvPr/>
        </p:nvSpPr>
        <p:spPr>
          <a:xfrm>
            <a:off y="2349725" x="35250"/>
            <a:ext cy="2044024" cx="10069474"/>
          </a:xfrm>
          <a:prstGeom prst="rect">
            <a:avLst/>
          </a:prstGeom>
          <a:solidFill>
            <a:srgbClr val="FFFFFF"/>
          </a:solidFill>
          <a:ln w="1270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70" name="Shape 70"/>
          <p:cNvSpPr txBox="1"/>
          <p:nvPr/>
        </p:nvSpPr>
        <p:spPr>
          <a:xfrm>
            <a:off y="2373850" x="91750"/>
            <a:ext cy="2782174" cx="10457324"/>
          </a:xfrm>
          <a:prstGeom prst="rect">
            <a:avLst/>
          </a:prstGeom>
        </p:spPr>
        <p:txBody>
          <a:bodyPr bIns="38100" rIns="38100" lIns="38100" tIns="38100" anchor="t" anchorCtr="0">
            <a:noAutofit/>
          </a:bodyPr>
          <a:lstStyle/>
          <a:p>
            <a:pPr rtl="0">
              <a:lnSpc>
                <a:spcPct val="100000"/>
              </a:lnSpc>
              <a:buNone/>
            </a:pPr>
            <a:r>
              <a:rPr sz="2666" lang="en-US">
                <a:solidFill>
                  <a:srgbClr val="000000"/>
                </a:solidFill>
                <a:latin typeface="Arial"/>
                <a:ea typeface="Arial"/>
                <a:cs typeface="Arial"/>
                <a:sym typeface="Arial"/>
              </a:rPr>
              <a:t>#!/bin/bash</a:t>
            </a:r>
          </a:p>
          <a:p>
            <a:r>
              <a:t/>
            </a:r>
          </a:p>
          <a:p>
            <a:pPr rtl="0">
              <a:lnSpc>
                <a:spcPct val="100000"/>
              </a:lnSpc>
              <a:buNone/>
            </a:pPr>
            <a:r>
              <a:rPr sz="2666" lang="en-US">
                <a:solidFill>
                  <a:srgbClr val="000000"/>
                </a:solidFill>
                <a:latin typeface="Arial"/>
                <a:ea typeface="Arial"/>
                <a:cs typeface="Arial"/>
                <a:sym typeface="Arial"/>
              </a:rPr>
              <a:t>iptables -P INPUT -j DROP</a:t>
            </a:r>
          </a:p>
          <a:p>
            <a:pPr rtl="0">
              <a:lnSpc>
                <a:spcPct val="100000"/>
              </a:lnSpc>
              <a:buNone/>
            </a:pPr>
            <a:r>
              <a:rPr sz="2666" lang="en-US">
                <a:solidFill>
                  <a:srgbClr val="000000"/>
                </a:solidFill>
                <a:latin typeface="Arial"/>
                <a:ea typeface="Arial"/>
                <a:cs typeface="Arial"/>
                <a:sym typeface="Arial"/>
              </a:rPr>
              <a:t>iptables -P FORWARD -j DROP</a:t>
            </a:r>
          </a:p>
          <a:p>
            <a:pPr rtl="0">
              <a:lnSpc>
                <a:spcPct val="100000"/>
              </a:lnSpc>
              <a:buNone/>
            </a:pPr>
            <a:r>
              <a:rPr sz="2666" lang="en-US">
                <a:solidFill>
                  <a:srgbClr val="000000"/>
                </a:solidFill>
                <a:latin typeface="Arial"/>
                <a:ea typeface="Arial"/>
                <a:cs typeface="Arial"/>
                <a:sym typeface="Arial"/>
              </a:rPr>
              <a:t>iptables -A INPUT -m state --state ESTABLISHED,RELATED -j ACCEPT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shelley">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