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5" r:id="rId4"/>
    <p:sldId id="261" r:id="rId5"/>
    <p:sldId id="263" r:id="rId6"/>
    <p:sldId id="294" r:id="rId7"/>
    <p:sldId id="264" r:id="rId8"/>
    <p:sldId id="295" r:id="rId9"/>
    <p:sldId id="265" r:id="rId10"/>
    <p:sldId id="296" r:id="rId11"/>
    <p:sldId id="276" r:id="rId12"/>
    <p:sldId id="262" r:id="rId13"/>
    <p:sldId id="266" r:id="rId14"/>
    <p:sldId id="267" r:id="rId15"/>
    <p:sldId id="268" r:id="rId16"/>
    <p:sldId id="274" r:id="rId17"/>
    <p:sldId id="269" r:id="rId18"/>
    <p:sldId id="291" r:id="rId19"/>
    <p:sldId id="270" r:id="rId20"/>
    <p:sldId id="271" r:id="rId21"/>
    <p:sldId id="272" r:id="rId22"/>
    <p:sldId id="273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AD91-F4D5-4A22-8439-A64595839443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28A-A88D-4DC9-90C0-9E1A7808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8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8452-B414-6A3F-7ACF-722484C5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9AED-E5D6-43BB-EF77-734E1C3E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BC206-F62E-0113-3F6E-5B8DE399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97AAF-4796-9A1A-A168-E2CF4891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7D58A-8D4D-7728-45CF-27C06A3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1ABC-638E-E631-B17C-F1106EA2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A2015A-FDF1-4915-FF3A-A280E9FA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C8B86-0A2D-1C6C-023D-855DFFB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BD38B-D208-BF7F-F7CB-083454D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87C0-9D2C-6FFB-220B-9437604F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609D8-9ACA-2252-3280-E85D079A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9108F-A32E-74C5-28BC-852FE2C0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E3DC4-8D45-0CC1-F27A-0F4A703E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009DD-B8A8-96B1-D056-98544BBF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FF701-8BD0-6E38-7B41-6B932E8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2F6C-BADB-CE71-C2EE-5CFAE5F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CEDC5-F02D-AFFB-EB88-F414D451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49391-BEC7-8B60-A463-5914E5EB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06857-B0C5-0025-55B2-B461024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2C536-5EC7-785E-3603-BB62241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F635-3D26-DD3E-DDA9-9E9C312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3FE0F-09B4-AEE3-E8DB-D5728873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30A3D-4B98-AE99-1DC3-132CED5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EEDD4-2F4B-97C4-0459-CD7E12A3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B6355-237E-DF04-3086-092A49B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657CA-2DE3-E013-A5B3-8159A3D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22D3-836F-F356-2E56-2AE610C8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19433-99C6-9303-445B-0267CFE5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A72B3-31A1-A11F-DA43-0D006F3D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185B4-0DFC-BD52-1036-FC60647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5EA17-7E20-AC9E-8E3C-B164AD2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7C6A-5566-8E3A-749F-A52E9D6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7B749C-FB1F-D376-5FEC-F943862C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5041B-D2DD-D8C3-3551-76FEF040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DA39A-9ECE-0B9C-0578-70FBC976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896EEC-2CCD-A835-2F14-166B80CF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189A5D-F0C4-AA3B-5C2D-26CDF5E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DA877-7DE6-C24C-9C75-C03AE68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A61255-4B51-990A-E5B8-B4ADB13A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69E1-05C6-050B-24F7-D03A3B1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E061A1-E095-181E-7F74-A1918D0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1114DA-145B-7FEB-E82E-06B43B9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4DAEE9-2478-3ED8-72B9-56DCBEE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AAFD6A-0C34-6190-E288-3B742E0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B6A758-6336-334B-6606-BDDF8B6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E51B9-44CB-A521-D7CB-240103C4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093A-DA6F-B682-5D49-1A32070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4F50A-01D2-0233-5575-FA3F3332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42583-D3F8-A6CB-C31D-170B9B26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1380-6247-DE61-6869-BAAD8B3E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215A5-D606-0E1B-40F6-D00126D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F9B0F-90CD-2C97-12B0-35BD0A1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4F81-F937-F74E-6737-99A4EA41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363592-04D8-ADD1-DCA1-B0CD171B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E845A9-D796-CF57-2DE2-9712EEFB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3781A-B1BF-A241-6DAD-8B7B8FB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93E0F-004F-430B-DD79-3ACB344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2BA96-02AA-AE65-8D0B-FAFF894A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A6042-387F-D023-1C6C-F5C0186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28862-1F51-75BC-A2A1-F7705A35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158A-F0DB-4531-480A-C4EC0A64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9563-B763-492D-A5EF-48B489776C3A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BE892-1355-4419-9B07-E7142540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5E9E-10EB-3F65-8D1D-1D2A1CC2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QPiyxoCk9E?feature=oembed" TargetMode="Externa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kT8Ybww38AI?feature=oembed" TargetMode="Externa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nki.com.br/blog/significados-simbolos-fluxograma-de-processo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VoywpRAzAvw?feature=oembed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06BDF6-F70C-9E31-5089-DF6ABD544D8A}"/>
              </a:ext>
            </a:extLst>
          </p:cNvPr>
          <p:cNvSpPr/>
          <p:nvPr/>
        </p:nvSpPr>
        <p:spPr>
          <a:xfrm>
            <a:off x="752168" y="1307691"/>
            <a:ext cx="10687664" cy="25662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381" y="1669166"/>
            <a:ext cx="5004619" cy="184079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B3EC1-2DF8-EC1F-67D4-DC96C3B4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3" y="49350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Responsáveis:</a:t>
            </a:r>
          </a:p>
          <a:p>
            <a:pPr marL="801688" indent="-354013" algn="l">
              <a:buFont typeface="Arial" panose="020B0604020202020204" pitchFamily="34" charset="0"/>
              <a:buChar char="•"/>
            </a:pPr>
            <a:r>
              <a:rPr lang="pt-BR" sz="2000" dirty="0"/>
              <a:t>Luciano Trevisan – luciano.t@sp.senai.br</a:t>
            </a:r>
          </a:p>
          <a:p>
            <a:pPr marL="801688" indent="-354013" algn="l" defTabSz="628650">
              <a:buFont typeface="Arial" panose="020B0604020202020204" pitchFamily="34" charset="0"/>
              <a:buChar char="•"/>
            </a:pPr>
            <a:r>
              <a:rPr lang="pt-BR" sz="2000" dirty="0"/>
              <a:t>Vinicius dos Santos – viniciussantos@sp.senai.br</a:t>
            </a:r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1669166"/>
            <a:ext cx="1848465" cy="18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635044" y="2347976"/>
            <a:ext cx="49913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Possíveis soluções:</a:t>
            </a:r>
          </a:p>
          <a:p>
            <a:endParaRPr lang="pt-BR" sz="2800" dirty="0"/>
          </a:p>
          <a:p>
            <a:r>
              <a:rPr lang="pt-BR" sz="2800" dirty="0"/>
              <a:t>C1 = C3, C5, C7</a:t>
            </a:r>
          </a:p>
          <a:p>
            <a:r>
              <a:rPr lang="pt-BR" sz="2800" dirty="0"/>
              <a:t>C3 = C1, C2, C10</a:t>
            </a:r>
          </a:p>
          <a:p>
            <a:r>
              <a:rPr lang="pt-BR" sz="2800" dirty="0"/>
              <a:t>C10 = C5, C7, C2</a:t>
            </a:r>
          </a:p>
          <a:p>
            <a:endParaRPr lang="pt-BR" sz="2800" dirty="0"/>
          </a:p>
          <a:p>
            <a:r>
              <a:rPr lang="pt-BR" sz="2800" dirty="0"/>
              <a:t>C1[0.23, 0.47]</a:t>
            </a:r>
          </a:p>
          <a:p>
            <a:r>
              <a:rPr lang="pt-BR" sz="2800" dirty="0"/>
              <a:t>C2[0.24, 0.48]</a:t>
            </a:r>
          </a:p>
          <a:p>
            <a:r>
              <a:rPr lang="pt-BR" sz="2800" dirty="0"/>
              <a:t>C3[0.26, 0.49]</a:t>
            </a:r>
          </a:p>
          <a:p>
            <a:endParaRPr lang="pt-BR" sz="2800" dirty="0"/>
          </a:p>
        </p:txBody>
      </p:sp>
      <p:sp>
        <p:nvSpPr>
          <p:cNvPr id="3" name="Subtítulo 7">
            <a:extLst>
              <a:ext uri="{FF2B5EF4-FFF2-40B4-BE49-F238E27FC236}">
                <a16:creationId xmlns:a16="http://schemas.microsoft.com/office/drawing/2014/main" id="{76B5E2BF-8BB4-EDE6-7921-D03CFC2B5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 03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B337AE-CBCA-57AA-0807-BB825083F7D8}"/>
              </a:ext>
            </a:extLst>
          </p:cNvPr>
          <p:cNvSpPr txBox="1"/>
          <p:nvPr/>
        </p:nvSpPr>
        <p:spPr>
          <a:xfrm>
            <a:off x="6208530" y="2347976"/>
            <a:ext cx="49913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effectLst/>
                <a:latin typeface="Söhne Mono"/>
              </a:rPr>
              <a:t>A -- B </a:t>
            </a:r>
          </a:p>
          <a:p>
            <a:r>
              <a:rPr lang="pt-BR" sz="3200" b="0" i="0" dirty="0">
                <a:effectLst/>
                <a:latin typeface="Söhne Mono"/>
              </a:rPr>
              <a:t>|     | </a:t>
            </a:r>
          </a:p>
          <a:p>
            <a:r>
              <a:rPr lang="pt-BR" sz="3200" b="0" i="0" dirty="0">
                <a:effectLst/>
                <a:latin typeface="Söhne Mono"/>
              </a:rPr>
              <a:t>C – D</a:t>
            </a:r>
          </a:p>
          <a:p>
            <a:endParaRPr lang="pt-BR" sz="3200" dirty="0">
              <a:latin typeface="Söhne Mono"/>
            </a:endParaRPr>
          </a:p>
          <a:p>
            <a:r>
              <a:rPr lang="pt-BR" sz="3200" b="0" i="0" dirty="0">
                <a:effectLst/>
                <a:latin typeface="Söhne Mono"/>
              </a:rPr>
              <a:t>0 1 1 0 </a:t>
            </a:r>
          </a:p>
          <a:p>
            <a:r>
              <a:rPr lang="pt-BR" sz="3200" b="0" i="0" dirty="0">
                <a:effectLst/>
                <a:latin typeface="Söhne Mono"/>
              </a:rPr>
              <a:t>1 0 0 1 </a:t>
            </a:r>
          </a:p>
          <a:p>
            <a:r>
              <a:rPr lang="pt-BR" sz="3200" b="0" i="0" dirty="0">
                <a:effectLst/>
                <a:latin typeface="Söhne Mono"/>
              </a:rPr>
              <a:t>1 0 0 1 </a:t>
            </a:r>
          </a:p>
          <a:p>
            <a:r>
              <a:rPr lang="pt-BR" sz="3200" b="0" i="0" dirty="0">
                <a:effectLst/>
                <a:latin typeface="Söhne Mono"/>
              </a:rPr>
              <a:t>0 1 1 0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0477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955453" y="3251718"/>
            <a:ext cx="4731674" cy="94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sz="5000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Álgebra Booleana</a:t>
            </a:r>
            <a:endParaRPr sz="5000"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Lamp - Free technology icons">
            <a:extLst>
              <a:ext uri="{FF2B5EF4-FFF2-40B4-BE49-F238E27FC236}">
                <a16:creationId xmlns:a16="http://schemas.microsoft.com/office/drawing/2014/main" id="{5612B97C-2819-8B43-633B-2BE6E08D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88" y="14478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6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Álgebra booleana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566527" y="2173410"/>
            <a:ext cx="629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Podemos programar usando apenas dois dígitos?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A94E12D9-DC4A-63F7-3FD3-00EDD23D2C10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822430" y="2524909"/>
            <a:ext cx="2163404" cy="2383736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ídia Online 9" title="A REVOLUÇÃO ELÉTRICA #SagaDosComputadores Ep.2">
            <a:hlinkClick r:id="" action="ppaction://media"/>
            <a:extLst>
              <a:ext uri="{FF2B5EF4-FFF2-40B4-BE49-F238E27FC236}">
                <a16:creationId xmlns:a16="http://schemas.microsoft.com/office/drawing/2014/main" id="{18F8D057-17E5-1E15-C8F8-9225AE29D9E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6000" y="3233964"/>
            <a:ext cx="5820229" cy="32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Quem foi George </a:t>
            </a:r>
            <a:r>
              <a:rPr lang="pt-BR" b="0" dirty="0" err="1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Boole</a:t>
            </a: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566528" y="2173410"/>
            <a:ext cx="5390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Vamos explorar um pouco da vida de um dos maiores gênios da computação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A94E12D9-DC4A-63F7-3FD3-00EDD23D2C10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781866" y="2484345"/>
            <a:ext cx="1794072" cy="2834196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ídia Online 3" title="George Boole - Criador da Lógica Booleana">
            <a:hlinkClick r:id="" action="ppaction://media"/>
            <a:extLst>
              <a:ext uri="{FF2B5EF4-FFF2-40B4-BE49-F238E27FC236}">
                <a16:creationId xmlns:a16="http://schemas.microsoft.com/office/drawing/2014/main" id="{933F409F-9CC0-A9E0-FD59-CBFE2FED6A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234922" y="2364532"/>
            <a:ext cx="5652278" cy="42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Quais são os operadores lógicos da álgebra </a:t>
            </a:r>
            <a:r>
              <a:rPr lang="pt-BR" b="0" dirty="0" err="1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boleana</a:t>
            </a: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C3842C-CC70-803F-ABE1-563A4F115616}"/>
              </a:ext>
            </a:extLst>
          </p:cNvPr>
          <p:cNvSpPr txBox="1"/>
          <p:nvPr/>
        </p:nvSpPr>
        <p:spPr>
          <a:xfrm>
            <a:off x="445260" y="1977467"/>
            <a:ext cx="6879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NOT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operador NOT inverte o valor de uma expressão booleana.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AND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operador AND realiza uma operação lógica E entre duas expressões booleanas.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operador OR realiza uma operação lógica OU entre duas expressões booleanas.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XOR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operador XOR (ou exclusivo) retorna verdadeiro se as duas expressões booleanas forem diferentes.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NAND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operador NAND combina a função AND com a negação (NOT).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NOR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operador NOR combina a função OR com a negação (NOT). </a:t>
            </a:r>
          </a:p>
        </p:txBody>
      </p:sp>
      <p:pic>
        <p:nvPicPr>
          <p:cNvPr id="5122" name="Picture 2" descr="Basic Logic Gates with Truth Tables - Digital Logic Circuits">
            <a:extLst>
              <a:ext uri="{FF2B5EF4-FFF2-40B4-BE49-F238E27FC236}">
                <a16:creationId xmlns:a16="http://schemas.microsoft.com/office/drawing/2014/main" id="{CDD2E40B-BC64-EE4D-6775-E60DC11A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50" y="2485442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6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Exercício 04 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C3842C-CC70-803F-ABE1-563A4F115616}"/>
              </a:ext>
            </a:extLst>
          </p:cNvPr>
          <p:cNvSpPr txBox="1"/>
          <p:nvPr/>
        </p:nvSpPr>
        <p:spPr>
          <a:xfrm>
            <a:off x="445260" y="1977467"/>
            <a:ext cx="5358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Baixe o </a:t>
            </a:r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Logisim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no </a:t>
            </a:r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classroom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e construa os seguintes circuitos: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marL="457200" indent="-457200" algn="l">
              <a:buFont typeface="+mj-lt"/>
              <a:buAutoNum type="alphaLcParenR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X = A + B</a:t>
            </a:r>
          </a:p>
          <a:p>
            <a:pPr marL="457200" indent="-457200" algn="l">
              <a:buFont typeface="+mj-lt"/>
              <a:buAutoNum type="alphaLcParenR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X = A.B</a:t>
            </a:r>
          </a:p>
          <a:p>
            <a:pPr marL="457200" indent="-457200" algn="l">
              <a:buFont typeface="+mj-lt"/>
              <a:buAutoNum type="alphaLcParenR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X = A + B.C</a:t>
            </a:r>
          </a:p>
          <a:p>
            <a:pPr marL="457200" indent="-457200" algn="l">
              <a:buFont typeface="+mj-lt"/>
              <a:buAutoNum type="alphaLcParenR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X = (A + B).C</a:t>
            </a:r>
          </a:p>
          <a:p>
            <a:pPr marL="457200" indent="-457200" algn="l">
              <a:buFont typeface="+mj-lt"/>
              <a:buAutoNum type="alphaLcParenR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X = ~(A + B)</a:t>
            </a:r>
          </a:p>
          <a:p>
            <a:pPr marL="457200" indent="-457200" algn="l">
              <a:buFont typeface="+mj-lt"/>
              <a:buAutoNum type="alphaLcParenR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X = ~(A.B)</a:t>
            </a:r>
          </a:p>
          <a:p>
            <a:pPr marL="457200" indent="-457200" algn="l">
              <a:buFont typeface="+mj-lt"/>
              <a:buAutoNum type="alphaLcParenR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X = A . (B + C)</a:t>
            </a:r>
          </a:p>
          <a:p>
            <a:pPr marL="457200" indent="-457200" algn="l">
              <a:buFont typeface="+mj-lt"/>
              <a:buAutoNum type="alphaLcParenR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X = (A + B) . (C + D)</a:t>
            </a:r>
          </a:p>
          <a:p>
            <a:pPr marL="457200" indent="-457200" algn="l">
              <a:buFont typeface="+mj-lt"/>
              <a:buAutoNum type="alphaLcParenR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X = ~(A . B) + ~(C + D)</a:t>
            </a:r>
          </a:p>
          <a:p>
            <a:pPr marL="457200" indent="-457200" algn="l">
              <a:buFont typeface="+mj-lt"/>
              <a:buAutoNum type="alphaLcParenR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X = ((A + B) . C) + D</a:t>
            </a:r>
            <a:endParaRPr lang="pt-BR" sz="24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C928C6B-C1C3-3DD0-A073-0662F40C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8599"/>
            <a:ext cx="5780791" cy="38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1967204" y="3111759"/>
            <a:ext cx="3722915" cy="100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sz="5000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Fluxogramas</a:t>
            </a:r>
            <a:endParaRPr sz="5000"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ícone Fluxograma, gráfico em Analytics">
            <a:extLst>
              <a:ext uri="{FF2B5EF4-FFF2-40B4-BE49-F238E27FC236}">
                <a16:creationId xmlns:a16="http://schemas.microsoft.com/office/drawing/2014/main" id="{6C34948D-CC9C-A8FE-54E4-6A0D4B4E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47" y="159709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70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Ferramenta que podemos usar?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314633" y="3168950"/>
            <a:ext cx="3575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Draw.io</a:t>
            </a:r>
          </a:p>
          <a:p>
            <a:pPr algn="l"/>
            <a:endParaRPr lang="pt-BR" sz="2400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https://app.diagrams.net/</a:t>
            </a:r>
          </a:p>
          <a:p>
            <a:pPr algn="l"/>
            <a:endParaRPr lang="pt-BR" sz="2400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dirty="0">
                <a:solidFill>
                  <a:srgbClr val="374151"/>
                </a:solidFill>
                <a:latin typeface="Söhne"/>
              </a:rPr>
              <a:t>Acesse o site e explore a ferramenta.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27902B-A96C-87C4-9A45-22A703D9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76" y="2337037"/>
            <a:ext cx="7377403" cy="39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1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Fluxogramas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530456" y="2290353"/>
            <a:ext cx="7383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Terminal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é usado para indicar o início e o fim do fluxograma. Geralmente, contém palavras como "Início" ou "Fim".</a:t>
            </a:r>
          </a:p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Processo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é usado para indicar uma etapa ou ação a ser realizada dentro do fluxograma. Normalmente, contém uma descrição do processo a ser executado.</a:t>
            </a:r>
          </a:p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Decisão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é usado para indicar uma decisão a ser tomada no fluxograma. Geralmente, contém uma pergunta ou condição que leva a diferentes caminhos, representados por setas de saída.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74F4CBC5-06FF-9B4C-25F7-6E25305A913C}"/>
              </a:ext>
            </a:extLst>
          </p:cNvPr>
          <p:cNvSpPr/>
          <p:nvPr/>
        </p:nvSpPr>
        <p:spPr>
          <a:xfrm>
            <a:off x="8789434" y="2425336"/>
            <a:ext cx="2220685" cy="66309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19332D07-2854-771F-36A0-464534306C0F}"/>
              </a:ext>
            </a:extLst>
          </p:cNvPr>
          <p:cNvSpPr/>
          <p:nvPr/>
        </p:nvSpPr>
        <p:spPr>
          <a:xfrm>
            <a:off x="9442577" y="4728749"/>
            <a:ext cx="914400" cy="93306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76A7DB4E-09A5-DCDE-11FA-BA5A5A0088B3}"/>
              </a:ext>
            </a:extLst>
          </p:cNvPr>
          <p:cNvSpPr/>
          <p:nvPr/>
        </p:nvSpPr>
        <p:spPr>
          <a:xfrm>
            <a:off x="9013369" y="3605658"/>
            <a:ext cx="1772817" cy="60586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42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Fluxogramas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530456" y="1893491"/>
            <a:ext cx="73831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Entrada/Saída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é usado para representar entrada de dados ou saída de resultados do processo. Pode ser usado para indicar leitura de dados de um usuário ou exibição de informações na tela. </a:t>
            </a:r>
          </a:p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Setas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Utilizadas para conectar os diferentes símbolos e indicar a direção do fluxo do processo. Elas conectam os símbolos de processo, decisão, entrada/saída e terminal.</a:t>
            </a:r>
          </a:p>
        </p:txBody>
      </p:sp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69481A02-A1D2-9F40-D8AF-0A1115CDEDEB}"/>
              </a:ext>
            </a:extLst>
          </p:cNvPr>
          <p:cNvSpPr/>
          <p:nvPr/>
        </p:nvSpPr>
        <p:spPr>
          <a:xfrm>
            <a:off x="9246637" y="1893491"/>
            <a:ext cx="1446245" cy="1064313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3B37F04-C7F9-EEB8-B7F0-8CCB19268530}"/>
              </a:ext>
            </a:extLst>
          </p:cNvPr>
          <p:cNvCxnSpPr/>
          <p:nvPr/>
        </p:nvCxnSpPr>
        <p:spPr>
          <a:xfrm>
            <a:off x="9171992" y="3993502"/>
            <a:ext cx="15862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2DFB09-90A7-236F-552C-10D6E9E006FB}"/>
              </a:ext>
            </a:extLst>
          </p:cNvPr>
          <p:cNvSpPr txBox="1"/>
          <p:nvPr/>
        </p:nvSpPr>
        <p:spPr>
          <a:xfrm>
            <a:off x="314633" y="6048341"/>
            <a:ext cx="738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Acess</a:t>
            </a:r>
            <a:r>
              <a:rPr lang="pt-BR" sz="2400" b="1" dirty="0">
                <a:solidFill>
                  <a:srgbClr val="374151"/>
                </a:solidFill>
                <a:latin typeface="Söhne"/>
                <a:hlinkClick r:id="rId3"/>
              </a:rPr>
              <a:t>e um link com todos os símbolos aqui</a:t>
            </a:r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450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Cronograma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585543"/>
            <a:ext cx="5370646" cy="337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Abstração lógica 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Álgebra booleana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Fluxogramas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Operadores Aritméticos</a:t>
            </a:r>
          </a:p>
          <a:p>
            <a:pPr marL="800100" lvl="2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Relacionais</a:t>
            </a:r>
          </a:p>
          <a:p>
            <a:pPr marL="800100" lvl="2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Lógicos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Expressões Lógicas e Aritméticas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Teste de mesa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Refatoração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</a:t>
            </a: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FC75110-AE4F-E078-4F87-5472ECE1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5543"/>
            <a:ext cx="5370647" cy="31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Exemplos de fluxograma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B45423A0-14AD-C30E-BC2E-CEE61A03C386}"/>
              </a:ext>
            </a:extLst>
          </p:cNvPr>
          <p:cNvSpPr/>
          <p:nvPr/>
        </p:nvSpPr>
        <p:spPr>
          <a:xfrm>
            <a:off x="4229970" y="2102821"/>
            <a:ext cx="1642187" cy="67180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Começo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28876187-0878-B725-A555-1A35C4C45A33}"/>
              </a:ext>
            </a:extLst>
          </p:cNvPr>
          <p:cNvSpPr/>
          <p:nvPr/>
        </p:nvSpPr>
        <p:spPr>
          <a:xfrm>
            <a:off x="4201976" y="3312367"/>
            <a:ext cx="1698171" cy="74644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Procure o objeto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C2DEB518-9316-CB2C-3F09-C15EFA251AC3}"/>
              </a:ext>
            </a:extLst>
          </p:cNvPr>
          <p:cNvSpPr/>
          <p:nvPr/>
        </p:nvSpPr>
        <p:spPr>
          <a:xfrm>
            <a:off x="4229970" y="5868736"/>
            <a:ext cx="1642187" cy="67180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 de procurar</a:t>
            </a:r>
          </a:p>
        </p:txBody>
      </p: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87D4FAC1-C3F3-5549-39B8-0882970710D8}"/>
              </a:ext>
            </a:extLst>
          </p:cNvPr>
          <p:cNvSpPr/>
          <p:nvPr/>
        </p:nvSpPr>
        <p:spPr>
          <a:xfrm>
            <a:off x="4491224" y="4476868"/>
            <a:ext cx="1119673" cy="97381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B22E06C1-B84D-26F7-3816-BBA1A81DA509}"/>
              </a:ext>
            </a:extLst>
          </p:cNvPr>
          <p:cNvSpPr/>
          <p:nvPr/>
        </p:nvSpPr>
        <p:spPr>
          <a:xfrm>
            <a:off x="7099483" y="4476868"/>
            <a:ext cx="1119673" cy="97381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605ADAC-3449-4E02-25BD-D643CCB369A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051062" y="2774625"/>
            <a:ext cx="2" cy="537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A4A1DBF-5771-799A-EB73-9D4F7C98CB2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051061" y="4058816"/>
            <a:ext cx="1" cy="418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6D707F8-E724-59D8-11B3-BDF949A3556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051061" y="5450684"/>
            <a:ext cx="3" cy="418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E500975D-B1D9-89C4-6615-EB17BF0F859A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6388762" y="4934080"/>
            <a:ext cx="753954" cy="178716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5D44E653-A048-5F2B-77A8-1A6FB61E965A}"/>
              </a:ext>
            </a:extLst>
          </p:cNvPr>
          <p:cNvCxnSpPr>
            <a:cxnSpLocks/>
            <a:stCxn id="13" idx="0"/>
            <a:endCxn id="9" idx="3"/>
          </p:cNvCxnSpPr>
          <p:nvPr/>
        </p:nvCxnSpPr>
        <p:spPr>
          <a:xfrm rot="16200000" flipV="1">
            <a:off x="6384096" y="3201643"/>
            <a:ext cx="791276" cy="175917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94B84A4-B63D-E37C-D766-588C3BDEDF2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10897" y="4963776"/>
            <a:ext cx="14885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71DBF6B-4619-0BBF-224C-A3240E463D02}"/>
              </a:ext>
            </a:extLst>
          </p:cNvPr>
          <p:cNvSpPr txBox="1"/>
          <p:nvPr/>
        </p:nvSpPr>
        <p:spPr>
          <a:xfrm>
            <a:off x="5977302" y="4535655"/>
            <a:ext cx="80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46141A1-2728-DF8C-52B1-AB477BD48C43}"/>
              </a:ext>
            </a:extLst>
          </p:cNvPr>
          <p:cNvSpPr txBox="1"/>
          <p:nvPr/>
        </p:nvSpPr>
        <p:spPr>
          <a:xfrm>
            <a:off x="5137547" y="5409615"/>
            <a:ext cx="80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32380F5-C2E9-B63A-00F6-E0A0A7606A46}"/>
              </a:ext>
            </a:extLst>
          </p:cNvPr>
          <p:cNvSpPr txBox="1"/>
          <p:nvPr/>
        </p:nvSpPr>
        <p:spPr>
          <a:xfrm>
            <a:off x="7696644" y="3898510"/>
            <a:ext cx="80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9BE7C7D-B8E6-3B3D-AA8A-9956E72AD200}"/>
              </a:ext>
            </a:extLst>
          </p:cNvPr>
          <p:cNvSpPr txBox="1"/>
          <p:nvPr/>
        </p:nvSpPr>
        <p:spPr>
          <a:xfrm>
            <a:off x="7713146" y="5714725"/>
            <a:ext cx="80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EB5A1CC-4795-6D5A-2584-17EF4F19561D}"/>
              </a:ext>
            </a:extLst>
          </p:cNvPr>
          <p:cNvSpPr txBox="1"/>
          <p:nvPr/>
        </p:nvSpPr>
        <p:spPr>
          <a:xfrm>
            <a:off x="3291888" y="4779110"/>
            <a:ext cx="137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Encontrou?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884B575-98DA-A2B0-E6DA-C72C5B74BFD8}"/>
              </a:ext>
            </a:extLst>
          </p:cNvPr>
          <p:cNvSpPr txBox="1"/>
          <p:nvPr/>
        </p:nvSpPr>
        <p:spPr>
          <a:xfrm>
            <a:off x="8219156" y="4651508"/>
            <a:ext cx="137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Você precisa do objeto?</a:t>
            </a:r>
          </a:p>
        </p:txBody>
      </p:sp>
    </p:spTree>
    <p:extLst>
      <p:ext uri="{BB962C8B-B14F-4D97-AF65-F5344CB8AC3E}">
        <p14:creationId xmlns:p14="http://schemas.microsoft.com/office/powerpoint/2010/main" val="192785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Exercícios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4EE023-C640-6225-1E79-101DA9F81F2C}"/>
              </a:ext>
            </a:extLst>
          </p:cNvPr>
          <p:cNvSpPr txBox="1"/>
          <p:nvPr/>
        </p:nvSpPr>
        <p:spPr>
          <a:xfrm>
            <a:off x="542897" y="2089434"/>
            <a:ext cx="105760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i="0" dirty="0">
                <a:effectLst/>
                <a:latin typeface="Söhne"/>
              </a:rPr>
              <a:t>1- Crie um algoritmo que leia um número diferente de zero e diga se este número é</a:t>
            </a:r>
          </a:p>
          <a:p>
            <a:pPr algn="l"/>
            <a:r>
              <a:rPr lang="pt-BR" sz="2000" b="0" i="0" dirty="0">
                <a:effectLst/>
                <a:latin typeface="Söhne"/>
              </a:rPr>
              <a:t>positivo ou negativo.</a:t>
            </a:r>
          </a:p>
          <a:p>
            <a:pPr algn="l"/>
            <a:endParaRPr lang="pt-BR" sz="2000" b="0" i="0" dirty="0">
              <a:effectLst/>
              <a:latin typeface="Söhne"/>
            </a:endParaRPr>
          </a:p>
          <a:p>
            <a:pPr algn="l"/>
            <a:r>
              <a:rPr lang="pt-BR" sz="2000" b="0" i="0" dirty="0">
                <a:effectLst/>
                <a:latin typeface="Söhne"/>
              </a:rPr>
              <a:t>2- Crie um algoritmo que receba 3 números e informe qual o maior entre eles.</a:t>
            </a:r>
          </a:p>
          <a:p>
            <a:pPr algn="l"/>
            <a:endParaRPr lang="pt-BR" sz="2000" b="0" i="0" dirty="0">
              <a:effectLst/>
              <a:latin typeface="Söhne"/>
            </a:endParaRPr>
          </a:p>
          <a:p>
            <a:pPr algn="l"/>
            <a:r>
              <a:rPr lang="pt-BR" sz="2000" b="0" i="0" dirty="0">
                <a:effectLst/>
                <a:latin typeface="Söhne"/>
              </a:rPr>
              <a:t>3- Faça um algoritmo que leia a idade de uma pessoa expressa em anos, meses e dias e</a:t>
            </a:r>
          </a:p>
          <a:p>
            <a:pPr algn="l"/>
            <a:r>
              <a:rPr lang="pt-BR" sz="2000" b="0" i="0" dirty="0">
                <a:effectLst/>
                <a:latin typeface="Söhne"/>
              </a:rPr>
              <a:t>mostre-a expressa em dias. Leve em consideração o ano com 365 dias e o mês com 30.</a:t>
            </a:r>
          </a:p>
          <a:p>
            <a:pPr algn="l"/>
            <a:r>
              <a:rPr lang="pt-BR" sz="2000" b="0" i="0" dirty="0">
                <a:effectLst/>
                <a:latin typeface="Söhne"/>
              </a:rPr>
              <a:t>(</a:t>
            </a:r>
            <a:r>
              <a:rPr lang="pt-BR" sz="2000" b="0" i="0" dirty="0" err="1">
                <a:effectLst/>
                <a:latin typeface="Söhne"/>
              </a:rPr>
              <a:t>Ex</a:t>
            </a:r>
            <a:r>
              <a:rPr lang="pt-BR" sz="2000" b="0" i="0" dirty="0">
                <a:effectLst/>
                <a:latin typeface="Söhne"/>
              </a:rPr>
              <a:t>: 3 anos, 2 meses e 15 dias = 1170 dias.)</a:t>
            </a:r>
          </a:p>
          <a:p>
            <a:pPr algn="l"/>
            <a:endParaRPr lang="pt-BR" sz="2000" b="0" i="0" dirty="0">
              <a:effectLst/>
              <a:latin typeface="Söhne"/>
            </a:endParaRPr>
          </a:p>
          <a:p>
            <a:pPr algn="l"/>
            <a:r>
              <a:rPr lang="pt-BR" sz="2000" dirty="0">
                <a:latin typeface="Söhne"/>
              </a:rPr>
              <a:t>4</a:t>
            </a:r>
            <a:r>
              <a:rPr lang="pt-BR" sz="2000" b="0" i="0" dirty="0">
                <a:effectLst/>
                <a:latin typeface="Söhne"/>
              </a:rPr>
              <a:t>- Um usuário deseja um algoritmo onde possa escolher que tipo de média deseja</a:t>
            </a:r>
          </a:p>
          <a:p>
            <a:pPr algn="l"/>
            <a:r>
              <a:rPr lang="pt-BR" sz="2000" b="0" i="0" dirty="0">
                <a:effectLst/>
                <a:latin typeface="Söhne"/>
              </a:rPr>
              <a:t>calcular a partir de 3 notas. Faça um algoritmo que leia as notas, a opção escolhida</a:t>
            </a:r>
          </a:p>
          <a:p>
            <a:pPr algn="l"/>
            <a:r>
              <a:rPr lang="pt-BR" sz="2000" b="0" i="0" dirty="0">
                <a:effectLst/>
                <a:latin typeface="Söhne"/>
              </a:rPr>
              <a:t>pelo usuário e calcule a média.</a:t>
            </a:r>
          </a:p>
          <a:p>
            <a:pPr algn="l"/>
            <a:r>
              <a:rPr lang="pt-BR" sz="2000" b="0" i="0" dirty="0">
                <a:effectLst/>
                <a:latin typeface="Söhne"/>
              </a:rPr>
              <a:t>1 -aritmética</a:t>
            </a:r>
          </a:p>
          <a:p>
            <a:pPr algn="l"/>
            <a:r>
              <a:rPr lang="pt-BR" sz="2000" b="0" i="0" dirty="0">
                <a:effectLst/>
                <a:latin typeface="Söhne"/>
              </a:rPr>
              <a:t>2 -ponderada (pesos: 3,3,4)</a:t>
            </a:r>
          </a:p>
          <a:p>
            <a:pPr algn="l"/>
            <a:endParaRPr lang="pt-BR" sz="20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30957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4EE023-C640-6225-1E79-101DA9F81F2C}"/>
              </a:ext>
            </a:extLst>
          </p:cNvPr>
          <p:cNvSpPr txBox="1"/>
          <p:nvPr/>
        </p:nvSpPr>
        <p:spPr>
          <a:xfrm>
            <a:off x="530456" y="2173410"/>
            <a:ext cx="105760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latin typeface="Söhne"/>
              </a:rPr>
              <a:t>4- </a:t>
            </a:r>
            <a:r>
              <a:rPr lang="pt-BR" sz="2000" b="0" i="0" dirty="0">
                <a:effectLst/>
                <a:latin typeface="Söhne"/>
              </a:rPr>
              <a:t>Escrever um algoritmo que lê um valor inteiro, calcula o fatorial desse número e</a:t>
            </a:r>
          </a:p>
          <a:p>
            <a:pPr algn="l"/>
            <a:r>
              <a:rPr lang="pt-BR" sz="2000" b="0" i="0" dirty="0">
                <a:effectLst/>
                <a:latin typeface="Söhne"/>
              </a:rPr>
              <a:t>mostra o resultado.</a:t>
            </a:r>
          </a:p>
          <a:p>
            <a:pPr algn="l"/>
            <a:endParaRPr lang="pt-BR" sz="2000" dirty="0">
              <a:latin typeface="Söhne"/>
            </a:endParaRPr>
          </a:p>
          <a:p>
            <a:pPr algn="l"/>
            <a:r>
              <a:rPr lang="pt-BR" sz="2000" dirty="0"/>
              <a:t>5- Escreva um algoritmo para ler o número total de eleitores de um município, o número de votos brancos, nulos e válidos. Calcular e escrever o percentual que cada um representa em relação ao total de eleitores.</a:t>
            </a:r>
            <a:endParaRPr lang="pt-BR" sz="2000" b="0" i="0" dirty="0">
              <a:effectLst/>
              <a:latin typeface="Söhne"/>
            </a:endParaRPr>
          </a:p>
          <a:p>
            <a:pPr algn="l"/>
            <a:endParaRPr lang="pt-BR" sz="2000" b="0" i="0" dirty="0">
              <a:effectLst/>
              <a:latin typeface="Söhne"/>
            </a:endParaRPr>
          </a:p>
          <a:p>
            <a:pPr algn="l"/>
            <a:r>
              <a:rPr lang="pt-BR" sz="2000" b="0" i="0" dirty="0">
                <a:effectLst/>
                <a:latin typeface="Söhne"/>
              </a:rPr>
              <a:t>6- Crie um algoritmo que recebe 2 números e multiplica o num1 pelo num2 através de</a:t>
            </a:r>
          </a:p>
          <a:p>
            <a:pPr algn="l"/>
            <a:r>
              <a:rPr lang="pt-BR" sz="2000" b="0" i="0" dirty="0">
                <a:effectLst/>
                <a:latin typeface="Söhne"/>
              </a:rPr>
              <a:t>somas repetidas. (</a:t>
            </a:r>
            <a:r>
              <a:rPr lang="pt-BR" sz="2000" b="0" i="0" dirty="0" err="1">
                <a:effectLst/>
                <a:latin typeface="Söhne"/>
              </a:rPr>
              <a:t>ex</a:t>
            </a:r>
            <a:r>
              <a:rPr lang="pt-BR" sz="2000" b="0" i="0" dirty="0">
                <a:effectLst/>
                <a:latin typeface="Söhne"/>
              </a:rPr>
              <a:t>: 2 e 3 = 2 + 2 + 2)</a:t>
            </a:r>
          </a:p>
          <a:p>
            <a:pPr algn="l"/>
            <a:endParaRPr lang="pt-BR" sz="2000" b="0" i="0" dirty="0">
              <a:effectLst/>
              <a:latin typeface="Söhne"/>
            </a:endParaRPr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664A87E8-EBE5-AAFF-64B5-63B0D3222656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Exercícios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106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635043" y="3531637"/>
            <a:ext cx="5298233" cy="100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sz="5000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Operadores</a:t>
            </a:r>
            <a:endParaRPr sz="5000"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8194" name="Picture 2" descr="Arithmetic Icons - Free SVG &amp; PNG Arithmetic Images - Noun Project">
            <a:extLst>
              <a:ext uri="{FF2B5EF4-FFF2-40B4-BE49-F238E27FC236}">
                <a16:creationId xmlns:a16="http://schemas.microsoft.com/office/drawing/2014/main" id="{AF64CA04-114B-9D06-1FDA-8005AD86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48" y="2131267"/>
            <a:ext cx="3561961" cy="35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94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Operadores Aritméticos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E4A0D60-08AE-F1CE-AC3A-69BFB74FD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93963"/>
              </p:ext>
            </p:extLst>
          </p:nvPr>
        </p:nvGraphicFramePr>
        <p:xfrm>
          <a:off x="530456" y="2173409"/>
          <a:ext cx="10964859" cy="451588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654953">
                  <a:extLst>
                    <a:ext uri="{9D8B030D-6E8A-4147-A177-3AD203B41FA5}">
                      <a16:colId xmlns:a16="http://schemas.microsoft.com/office/drawing/2014/main" val="142816603"/>
                    </a:ext>
                  </a:extLst>
                </a:gridCol>
                <a:gridCol w="3654953">
                  <a:extLst>
                    <a:ext uri="{9D8B030D-6E8A-4147-A177-3AD203B41FA5}">
                      <a16:colId xmlns:a16="http://schemas.microsoft.com/office/drawing/2014/main" val="1473798931"/>
                    </a:ext>
                  </a:extLst>
                </a:gridCol>
                <a:gridCol w="3654953">
                  <a:extLst>
                    <a:ext uri="{9D8B030D-6E8A-4147-A177-3AD203B41FA5}">
                      <a16:colId xmlns:a16="http://schemas.microsoft.com/office/drawing/2014/main" val="1918959400"/>
                    </a:ext>
                  </a:extLst>
                </a:gridCol>
              </a:tblGrid>
              <a:tr h="317952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/>
                        </a:rPr>
                        <a:t>Operador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/>
                        </a:rPr>
                        <a:t>Conceito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/>
                        </a:rPr>
                        <a:t>Exemplo</a:t>
                      </a:r>
                    </a:p>
                  </a:txBody>
                  <a:tcPr marL="64752" marR="64752" marT="38851" marB="38851" anchor="ctr"/>
                </a:tc>
                <a:extLst>
                  <a:ext uri="{0D108BD9-81ED-4DB2-BD59-A6C34878D82A}">
                    <a16:rowId xmlns:a16="http://schemas.microsoft.com/office/drawing/2014/main" val="1470655687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+ (Adição ou sinal positivo)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- Realiza a soma entre operandos - Adiciona o sinal de positivo ao número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- 10 + 7 - +4</a:t>
                      </a:r>
                    </a:p>
                  </a:txBody>
                  <a:tcPr marL="64752" marR="64752" marT="38851" marB="38851" anchor="ctr"/>
                </a:tc>
                <a:extLst>
                  <a:ext uri="{0D108BD9-81ED-4DB2-BD59-A6C34878D82A}">
                    <a16:rowId xmlns:a16="http://schemas.microsoft.com/office/drawing/2014/main" val="253164121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- (Subtração ou sinal negativo)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- Realiza a subtração entre operandos - Adiciona o sinal de negativo ao número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- 10 - 7 - -4</a:t>
                      </a:r>
                    </a:p>
                  </a:txBody>
                  <a:tcPr marL="64752" marR="64752" marT="38851" marB="38851" anchor="ctr"/>
                </a:tc>
                <a:extLst>
                  <a:ext uri="{0D108BD9-81ED-4DB2-BD59-A6C34878D82A}">
                    <a16:rowId xmlns:a16="http://schemas.microsoft.com/office/drawing/2014/main" val="4251986085"/>
                  </a:ext>
                </a:extLst>
              </a:tr>
              <a:tr h="556415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* (Multiplicação)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Realiza a multiplicação entre operandos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3 * 4</a:t>
                      </a:r>
                    </a:p>
                  </a:txBody>
                  <a:tcPr marL="64752" marR="64752" marT="38851" marB="38851" anchor="ctr"/>
                </a:tc>
                <a:extLst>
                  <a:ext uri="{0D108BD9-81ED-4DB2-BD59-A6C34878D82A}">
                    <a16:rowId xmlns:a16="http://schemas.microsoft.com/office/drawing/2014/main" val="2884130720"/>
                  </a:ext>
                </a:extLst>
              </a:tr>
              <a:tr h="31795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/ (Divisão)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Realiza a divisão entre operandos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10 / 5</a:t>
                      </a:r>
                    </a:p>
                  </a:txBody>
                  <a:tcPr marL="64752" marR="64752" marT="38851" marB="38851" anchor="ctr"/>
                </a:tc>
                <a:extLst>
                  <a:ext uri="{0D108BD9-81ED-4DB2-BD59-A6C34878D82A}">
                    <a16:rowId xmlns:a16="http://schemas.microsoft.com/office/drawing/2014/main" val="3537345396"/>
                  </a:ext>
                </a:extLst>
              </a:tr>
              <a:tr h="556415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// (Divisão inteira)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Realiza a divisão entre operandos e a parte decimal do resultado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10 // 6</a:t>
                      </a:r>
                    </a:p>
                  </a:txBody>
                  <a:tcPr marL="64752" marR="64752" marT="38851" marB="38851" anchor="ctr"/>
                </a:tc>
                <a:extLst>
                  <a:ext uri="{0D108BD9-81ED-4DB2-BD59-A6C34878D82A}">
                    <a16:rowId xmlns:a16="http://schemas.microsoft.com/office/drawing/2014/main" val="2034399968"/>
                  </a:ext>
                </a:extLst>
              </a:tr>
              <a:tr h="556415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% (Módulo)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Retorna o resto da divisão entre operandos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4 % 2</a:t>
                      </a:r>
                    </a:p>
                  </a:txBody>
                  <a:tcPr marL="64752" marR="64752" marT="38851" marB="38851" anchor="ctr"/>
                </a:tc>
                <a:extLst>
                  <a:ext uri="{0D108BD9-81ED-4DB2-BD59-A6C34878D82A}">
                    <a16:rowId xmlns:a16="http://schemas.microsoft.com/office/drawing/2014/main" val="2778435113"/>
                  </a:ext>
                </a:extLst>
              </a:tr>
              <a:tr h="556415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** (Exponenciação)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Retorna um número elevado a potência de outro</a:t>
                      </a:r>
                    </a:p>
                  </a:txBody>
                  <a:tcPr marL="64752" marR="6475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4 ** 2</a:t>
                      </a:r>
                    </a:p>
                  </a:txBody>
                  <a:tcPr marL="64752" marR="64752" marT="38851" marB="38851" anchor="ctr"/>
                </a:tc>
                <a:extLst>
                  <a:ext uri="{0D108BD9-81ED-4DB2-BD59-A6C34878D82A}">
                    <a16:rowId xmlns:a16="http://schemas.microsoft.com/office/drawing/2014/main" val="3750614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566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Operadores de comparação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676A034-EDC5-DD0F-B932-0D40F2844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67256"/>
              </p:ext>
            </p:extLst>
          </p:nvPr>
        </p:nvGraphicFramePr>
        <p:xfrm>
          <a:off x="838200" y="2284254"/>
          <a:ext cx="10515600" cy="393192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061961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937489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84102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Operador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Conceito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Exemplo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650454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&gt;(Maior que)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Verifica se um valor é maior que outro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x &gt; 5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233861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&lt;(Menor que)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Verifica se um valor é menor que outro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x &lt; 5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3204561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== (Igual a)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Verifica se um valor é igual a outro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x == 5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178279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!= (Diferente de)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Verifica se um valor é diferente de outro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x != 5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79008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&gt;= (Maior ou igual a)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Verifica se um valor é maior ou igual a outro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x &gt;= 5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288468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&lt;= (Menor ou igual a)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Verifica se um valor é menor ou igual a outro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x &lt;= 5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136044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704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Operadores lógicos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9C0A1D8-6A84-63A8-73AD-5906D1A0D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2309"/>
              </p:ext>
            </p:extLst>
          </p:nvPr>
        </p:nvGraphicFramePr>
        <p:xfrm>
          <a:off x="838200" y="2746500"/>
          <a:ext cx="10515600" cy="22860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77212">
                  <a:extLst>
                    <a:ext uri="{9D8B030D-6E8A-4147-A177-3AD203B41FA5}">
                      <a16:colId xmlns:a16="http://schemas.microsoft.com/office/drawing/2014/main" val="2651382947"/>
                    </a:ext>
                  </a:extLst>
                </a:gridCol>
                <a:gridCol w="5878286">
                  <a:extLst>
                    <a:ext uri="{9D8B030D-6E8A-4147-A177-3AD203B41FA5}">
                      <a16:colId xmlns:a16="http://schemas.microsoft.com/office/drawing/2014/main" val="3405269611"/>
                    </a:ext>
                  </a:extLst>
                </a:gridCol>
                <a:gridCol w="3460102">
                  <a:extLst>
                    <a:ext uri="{9D8B030D-6E8A-4147-A177-3AD203B41FA5}">
                      <a16:colId xmlns:a16="http://schemas.microsoft.com/office/drawing/2014/main" val="3158139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Operador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Conceito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Exemplo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2263694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and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Retorna True se todas as condições forem verdadeiras, caso contrário retorna False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 1 and x &lt; 5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1168415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or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Retorna True se uma das condições for verdadeiras, caso contrário retorna False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 1 or x &lt; 5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91805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not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Inverte o resultado: se o resultado da expressão for True, o operador retorna false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not(x &gt; 1 and x &lt; 5)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2559935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41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Operadores de identidade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CEE79C5-9A6F-0D5B-52AF-8A6873AE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63021"/>
              </p:ext>
            </p:extLst>
          </p:nvPr>
        </p:nvGraphicFramePr>
        <p:xfrm>
          <a:off x="838200" y="3041174"/>
          <a:ext cx="10515600" cy="13716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223865">
                  <a:extLst>
                    <a:ext uri="{9D8B030D-6E8A-4147-A177-3AD203B41FA5}">
                      <a16:colId xmlns:a16="http://schemas.microsoft.com/office/drawing/2014/main" val="177558644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937492384"/>
                    </a:ext>
                  </a:extLst>
                </a:gridCol>
                <a:gridCol w="2984241">
                  <a:extLst>
                    <a:ext uri="{9D8B030D-6E8A-4147-A177-3AD203B41FA5}">
                      <a16:colId xmlns:a16="http://schemas.microsoft.com/office/drawing/2014/main" val="3055473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Operador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Conceito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Exemplo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2651491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is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Retorna True se as variáveis comparadas forem o mesmo objeto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nome is ‘Marcos’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1023102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is not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Retorna True se as variáveis comparadas não forem o mesmo objeto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x </a:t>
                      </a:r>
                      <a:r>
                        <a:rPr lang="pt-BR" dirty="0" err="1">
                          <a:effectLst/>
                        </a:rPr>
                        <a:t>is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not</a:t>
                      </a:r>
                      <a:r>
                        <a:rPr lang="pt-BR" dirty="0">
                          <a:effectLst/>
                        </a:rPr>
                        <a:t> ‘Python’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79220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83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Prática!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A25E22-BD57-08FC-52FF-0F95271883C8}"/>
              </a:ext>
            </a:extLst>
          </p:cNvPr>
          <p:cNvSpPr txBox="1"/>
          <p:nvPr/>
        </p:nvSpPr>
        <p:spPr>
          <a:xfrm>
            <a:off x="6484775" y="2036192"/>
            <a:ext cx="4819261" cy="46474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numero_1 = 5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numero_2 = 2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soma = numero_1 + numero_2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subtracao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numero_1 - numero_2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multiplicacao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numero_1 * numero_2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divisao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numero_1 / numero_2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divisao_inteira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numero_1 // numero_2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modulo = numero_1 % numero_2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exponenciacao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numero_1 ** numero_2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print(soma) # 7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subtracao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# 3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multiplicacao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# 10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divisao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# 2.5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divisao_inteira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# 2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print(modulo)  # 1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exponenciacao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# 25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83535C-4D7E-1D59-D5FD-C5ADF6EA2C66}"/>
              </a:ext>
            </a:extLst>
          </p:cNvPr>
          <p:cNvSpPr txBox="1"/>
          <p:nvPr/>
        </p:nvSpPr>
        <p:spPr>
          <a:xfrm>
            <a:off x="530457" y="2173410"/>
            <a:ext cx="5413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374151"/>
                </a:solidFill>
                <a:latin typeface="Söhne"/>
              </a:rPr>
              <a:t>Digite o código ao lado e observe o resultado no terminal de saída</a:t>
            </a:r>
            <a:endParaRPr lang="pt-BR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66581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Prática!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A25E22-BD57-08FC-52FF-0F95271883C8}"/>
              </a:ext>
            </a:extLst>
          </p:cNvPr>
          <p:cNvSpPr txBox="1"/>
          <p:nvPr/>
        </p:nvSpPr>
        <p:spPr>
          <a:xfrm>
            <a:off x="6550089" y="3216618"/>
            <a:ext cx="4819261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print((2 + 5) * 3)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print( 1 + 5**2 )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print(5 * 3 + 8)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print(8 + 5 - 10)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83535C-4D7E-1D59-D5FD-C5ADF6EA2C66}"/>
              </a:ext>
            </a:extLst>
          </p:cNvPr>
          <p:cNvSpPr txBox="1"/>
          <p:nvPr/>
        </p:nvSpPr>
        <p:spPr>
          <a:xfrm>
            <a:off x="530457" y="2173410"/>
            <a:ext cx="5413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374151"/>
                </a:solidFill>
                <a:latin typeface="Söhne"/>
              </a:rPr>
              <a:t>Digite o código ao lado e observe o resultado no terminal de saída</a:t>
            </a:r>
            <a:endParaRPr lang="pt-BR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5588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1571274" y="3415004"/>
            <a:ext cx="2935412" cy="94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sz="5000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Abstração</a:t>
            </a:r>
            <a:endParaRPr sz="5000"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6148" name="Picture 4" descr="Imagination - Free user icons">
            <a:extLst>
              <a:ext uri="{FF2B5EF4-FFF2-40B4-BE49-F238E27FC236}">
                <a16:creationId xmlns:a16="http://schemas.microsoft.com/office/drawing/2014/main" id="{C32095C8-A77D-52E2-9ED5-AF103E6B4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5" y="14478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51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Prática!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A25E22-BD57-08FC-52FF-0F95271883C8}"/>
              </a:ext>
            </a:extLst>
          </p:cNvPr>
          <p:cNvSpPr txBox="1"/>
          <p:nvPr/>
        </p:nvSpPr>
        <p:spPr>
          <a:xfrm>
            <a:off x="6568750" y="3057998"/>
            <a:ext cx="481926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numero_1 = 2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numero_2 = 4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soma = numero_1 + numero_2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soma &lt; 10: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print("soma não é maior que 10")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print("soma é maior ou igual a 10")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83535C-4D7E-1D59-D5FD-C5ADF6EA2C66}"/>
              </a:ext>
            </a:extLst>
          </p:cNvPr>
          <p:cNvSpPr txBox="1"/>
          <p:nvPr/>
        </p:nvSpPr>
        <p:spPr>
          <a:xfrm>
            <a:off x="530457" y="2173410"/>
            <a:ext cx="5413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374151"/>
                </a:solidFill>
                <a:latin typeface="Söhne"/>
              </a:rPr>
              <a:t>Digite o código ao lado e observe o resultado no terminal de saída</a:t>
            </a:r>
            <a:endParaRPr lang="pt-BR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95498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Prática!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A25E22-BD57-08FC-52FF-0F95271883C8}"/>
              </a:ext>
            </a:extLst>
          </p:cNvPr>
          <p:cNvSpPr txBox="1"/>
          <p:nvPr/>
        </p:nvSpPr>
        <p:spPr>
          <a:xfrm>
            <a:off x="6428793" y="2330210"/>
            <a:ext cx="5141168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idade_lucas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21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idade_carolina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19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OPERADOR OR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idade_lucas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&gt;= 18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idade_carolina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&gt;= 18: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print("Pelo menos um dos dois é maior de idade")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print("Lucas e Carolina não são maiores de idade")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OPERADOR AND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idade_lucas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&gt;= 18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idade_carolina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&gt;= 18: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print("Lucas e Carolina são maiores de idade")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print("Pelo menos um dos dois não é maior de idade")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83535C-4D7E-1D59-D5FD-C5ADF6EA2C66}"/>
              </a:ext>
            </a:extLst>
          </p:cNvPr>
          <p:cNvSpPr txBox="1"/>
          <p:nvPr/>
        </p:nvSpPr>
        <p:spPr>
          <a:xfrm>
            <a:off x="530457" y="2173410"/>
            <a:ext cx="5413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374151"/>
                </a:solidFill>
                <a:latin typeface="Söhne"/>
              </a:rPr>
              <a:t>Digite o código ao lado e observe o resultado no terminal de saída</a:t>
            </a:r>
            <a:endParaRPr lang="pt-BR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14669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Prática!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A25E22-BD57-08FC-52FF-0F95271883C8}"/>
              </a:ext>
            </a:extLst>
          </p:cNvPr>
          <p:cNvSpPr txBox="1"/>
          <p:nvPr/>
        </p:nvSpPr>
        <p:spPr>
          <a:xfrm>
            <a:off x="6156817" y="2330210"/>
            <a:ext cx="5413144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time_carlos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'Botafogo'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time_luciano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'Flamengo'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time_fabricia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'Botafogo'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time_carlos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time_luciano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print("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time_carlos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time_luciano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mesmo objeto")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print("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time_carlos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time_luciano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objetos diferentes")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time_carlos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time_fabricia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print("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time_carlos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time_fabricia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mesmo objeto")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print("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time_carlos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time_fabricia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objetos diferentes")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83535C-4D7E-1D59-D5FD-C5ADF6EA2C66}"/>
              </a:ext>
            </a:extLst>
          </p:cNvPr>
          <p:cNvSpPr txBox="1"/>
          <p:nvPr/>
        </p:nvSpPr>
        <p:spPr>
          <a:xfrm>
            <a:off x="530457" y="2173410"/>
            <a:ext cx="5413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374151"/>
                </a:solidFill>
                <a:latin typeface="Söhne"/>
              </a:rPr>
              <a:t>Digite o código ao lado e observe o resultado no terminal de saída</a:t>
            </a:r>
            <a:endParaRPr lang="pt-BR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76178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Prática!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A25E22-BD57-08FC-52FF-0F95271883C8}"/>
              </a:ext>
            </a:extLst>
          </p:cNvPr>
          <p:cNvSpPr txBox="1"/>
          <p:nvPr/>
        </p:nvSpPr>
        <p:spPr>
          <a:xfrm>
            <a:off x="6231462" y="3076659"/>
            <a:ext cx="5413144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frutas = ["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banana","laranja","uva","ameixa</a:t>
            </a:r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"]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fruta_1 = "ameixa"</a:t>
            </a: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fruta_2 = "melancia"</a:t>
            </a:r>
          </a:p>
          <a:p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print(fruta_1 in frutas) # </a:t>
            </a:r>
            <a:r>
              <a:rPr lang="pt-BR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pt-BR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print(fruta_2 in frutas) # False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83535C-4D7E-1D59-D5FD-C5ADF6EA2C66}"/>
              </a:ext>
            </a:extLst>
          </p:cNvPr>
          <p:cNvSpPr txBox="1"/>
          <p:nvPr/>
        </p:nvSpPr>
        <p:spPr>
          <a:xfrm>
            <a:off x="530457" y="2173410"/>
            <a:ext cx="5413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374151"/>
                </a:solidFill>
                <a:latin typeface="Söhne"/>
              </a:rPr>
              <a:t>Digite o código ao lado e observe o resultado no terminal de saída</a:t>
            </a:r>
            <a:endParaRPr lang="pt-BR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42328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635044" y="3454162"/>
            <a:ext cx="5298233" cy="100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sz="5000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Testes de mesa</a:t>
            </a:r>
            <a:endParaRPr sz="5000"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C0BE5224-E251-96C0-8A1B-9EAFB62D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24" y="1444193"/>
            <a:ext cx="5027644" cy="502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27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4" name="Google Shape;102;p15">
            <a:extLst>
              <a:ext uri="{FF2B5EF4-FFF2-40B4-BE49-F238E27FC236}">
                <a16:creationId xmlns:a16="http://schemas.microsoft.com/office/drawing/2014/main" id="{78906CB6-5ED7-E704-3988-498C44D1E510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 que é um teste de mesa?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AACDE1-36D2-BF70-625B-E3C95577D262}"/>
              </a:ext>
            </a:extLst>
          </p:cNvPr>
          <p:cNvSpPr txBox="1"/>
          <p:nvPr/>
        </p:nvSpPr>
        <p:spPr>
          <a:xfrm>
            <a:off x="530457" y="2173410"/>
            <a:ext cx="5413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Faça um teste de mesa do seguinte algoritmo: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4957ED-9C87-1DEB-8AF9-C69BC7CC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8" y="2823482"/>
            <a:ext cx="7248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33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4" name="Google Shape;102;p15">
            <a:extLst>
              <a:ext uri="{FF2B5EF4-FFF2-40B4-BE49-F238E27FC236}">
                <a16:creationId xmlns:a16="http://schemas.microsoft.com/office/drawing/2014/main" id="{78906CB6-5ED7-E704-3988-498C44D1E510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 que é um teste de mesa?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AACDE1-36D2-BF70-625B-E3C95577D262}"/>
              </a:ext>
            </a:extLst>
          </p:cNvPr>
          <p:cNvSpPr txBox="1"/>
          <p:nvPr/>
        </p:nvSpPr>
        <p:spPr>
          <a:xfrm>
            <a:off x="530457" y="2173410"/>
            <a:ext cx="5413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Faça um teste de mesa do seguinte algoritmo: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DAB38FB-119E-DA6F-B087-77D2616E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58" y="1755029"/>
            <a:ext cx="62103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94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4" name="Google Shape;102;p15">
            <a:extLst>
              <a:ext uri="{FF2B5EF4-FFF2-40B4-BE49-F238E27FC236}">
                <a16:creationId xmlns:a16="http://schemas.microsoft.com/office/drawing/2014/main" id="{78906CB6-5ED7-E704-3988-498C44D1E510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 que é um teste de mesa?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AACDE1-36D2-BF70-625B-E3C95577D262}"/>
              </a:ext>
            </a:extLst>
          </p:cNvPr>
          <p:cNvSpPr txBox="1"/>
          <p:nvPr/>
        </p:nvSpPr>
        <p:spPr>
          <a:xfrm>
            <a:off x="530457" y="2173410"/>
            <a:ext cx="5413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Faça um teste de mesa do seguinte algoritmo: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B5FE7E7-680F-7B22-1729-E336C01A9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64" y="1130100"/>
            <a:ext cx="5523007" cy="56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483804" y="2798934"/>
            <a:ext cx="708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Qual é o benefício de usar abstrações?</a:t>
            </a:r>
          </a:p>
          <a:p>
            <a:r>
              <a:rPr lang="pt-BR" sz="2400" dirty="0"/>
              <a:t>- Ajuda a lidar com a complexidade, facilitando a compreensão e a resolução de problemas.</a:t>
            </a:r>
          </a:p>
          <a:p>
            <a:r>
              <a:rPr lang="pt-BR" sz="2400" dirty="0"/>
              <a:t>- Permite aos programadores lidar com problemas em um nível mais alto de abstração, concentrando-se na lógica e no funcionamento geral.</a:t>
            </a:r>
          </a:p>
        </p:txBody>
      </p:sp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8857AAC3-FE88-955C-3D83-ED5196FC1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95" y="1572144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1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635043" y="2347976"/>
            <a:ext cx="7325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Nível Fácil – Um farol, semáforo ou sinaleiro.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Como poderíamos representar um semáforo usando apenas: 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Texto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Números inteiros e decimais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Valores verdadeiro e falso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Conjuntos de variáveis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</p:txBody>
      </p:sp>
      <p:sp>
        <p:nvSpPr>
          <p:cNvPr id="3" name="Subtítulo 7">
            <a:extLst>
              <a:ext uri="{FF2B5EF4-FFF2-40B4-BE49-F238E27FC236}">
                <a16:creationId xmlns:a16="http://schemas.microsoft.com/office/drawing/2014/main" id="{76B5E2BF-8BB4-EDE6-7921-D03CFC2B5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 01</a:t>
            </a:r>
          </a:p>
        </p:txBody>
      </p:sp>
      <p:pic>
        <p:nvPicPr>
          <p:cNvPr id="2050" name="Picture 2" descr="Semáforo - ícones de sinalização grátis">
            <a:extLst>
              <a:ext uri="{FF2B5EF4-FFF2-40B4-BE49-F238E27FC236}">
                <a16:creationId xmlns:a16="http://schemas.microsoft.com/office/drawing/2014/main" id="{0497DECE-78E9-092E-7B44-DAD50C4D4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50" y="159397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24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635043" y="2347976"/>
            <a:ext cx="7325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Soluções possíveis:</a:t>
            </a:r>
          </a:p>
          <a:p>
            <a:endParaRPr lang="pt-BR" sz="2400" dirty="0"/>
          </a:p>
          <a:p>
            <a:r>
              <a:rPr lang="pt-BR" sz="2400" dirty="0"/>
              <a:t>0,0,1   </a:t>
            </a:r>
          </a:p>
          <a:p>
            <a:r>
              <a:rPr lang="pt-BR" sz="2400" dirty="0"/>
              <a:t>{vermelho: false, amarelo: false, verde: </a:t>
            </a:r>
            <a:r>
              <a:rPr lang="pt-BR" sz="2400" dirty="0" err="1"/>
              <a:t>true</a:t>
            </a:r>
            <a:r>
              <a:rPr lang="pt-BR" sz="2400" dirty="0"/>
              <a:t>}</a:t>
            </a:r>
          </a:p>
          <a:p>
            <a:r>
              <a:rPr lang="pt-BR" sz="2400" dirty="0"/>
              <a:t>False, false,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 err="1"/>
              <a:t>fft</a:t>
            </a:r>
            <a:endParaRPr lang="pt-BR" sz="2400" dirty="0"/>
          </a:p>
          <a:p>
            <a:r>
              <a:rPr lang="pt-BR" sz="2400" dirty="0" err="1"/>
              <a:t>Vm</a:t>
            </a:r>
            <a:r>
              <a:rPr lang="pt-BR" sz="2400" dirty="0"/>
              <a:t>[0]Am[0]</a:t>
            </a:r>
            <a:r>
              <a:rPr lang="pt-BR" sz="2400" dirty="0" err="1"/>
              <a:t>Vd</a:t>
            </a:r>
            <a:r>
              <a:rPr lang="pt-BR" sz="2400" dirty="0"/>
              <a:t>[1]</a:t>
            </a:r>
          </a:p>
        </p:txBody>
      </p:sp>
      <p:sp>
        <p:nvSpPr>
          <p:cNvPr id="3" name="Subtítulo 7">
            <a:extLst>
              <a:ext uri="{FF2B5EF4-FFF2-40B4-BE49-F238E27FC236}">
                <a16:creationId xmlns:a16="http://schemas.microsoft.com/office/drawing/2014/main" id="{76B5E2BF-8BB4-EDE6-7921-D03CFC2B5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 01</a:t>
            </a:r>
          </a:p>
        </p:txBody>
      </p:sp>
      <p:pic>
        <p:nvPicPr>
          <p:cNvPr id="2050" name="Picture 2" descr="Semáforo - ícones de sinalização grátis">
            <a:extLst>
              <a:ext uri="{FF2B5EF4-FFF2-40B4-BE49-F238E27FC236}">
                <a16:creationId xmlns:a16="http://schemas.microsoft.com/office/drawing/2014/main" id="{0497DECE-78E9-092E-7B44-DAD50C4D4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50" y="159397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635043" y="2347976"/>
            <a:ext cx="7325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Nível médio – um elevador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Como poderíamos representar um semáforo usando apenas: 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Texto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Números inteiros e decimais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Valores verdadeiro e falso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Conjuntos de variáveis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</p:txBody>
      </p:sp>
      <p:sp>
        <p:nvSpPr>
          <p:cNvPr id="3" name="Subtítulo 7">
            <a:extLst>
              <a:ext uri="{FF2B5EF4-FFF2-40B4-BE49-F238E27FC236}">
                <a16:creationId xmlns:a16="http://schemas.microsoft.com/office/drawing/2014/main" id="{76B5E2BF-8BB4-EDE6-7921-D03CFC2B5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 02</a:t>
            </a:r>
          </a:p>
        </p:txBody>
      </p:sp>
      <p:pic>
        <p:nvPicPr>
          <p:cNvPr id="3076" name="Picture 4" descr="Quem paga pela manutenção do elevador? Saiba agora!">
            <a:extLst>
              <a:ext uri="{FF2B5EF4-FFF2-40B4-BE49-F238E27FC236}">
                <a16:creationId xmlns:a16="http://schemas.microsoft.com/office/drawing/2014/main" id="{9C8B9BDE-52AC-35EF-8A59-8918EDBA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742" y="2125652"/>
            <a:ext cx="3999215" cy="34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0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635043" y="2347976"/>
            <a:ext cx="7325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Possíveis soluções</a:t>
            </a:r>
          </a:p>
          <a:p>
            <a:endParaRPr lang="pt-BR" sz="2400" dirty="0"/>
          </a:p>
          <a:p>
            <a:r>
              <a:rPr lang="pt-BR" sz="2400" dirty="0"/>
              <a:t>0,1,2,3,4,*</a:t>
            </a:r>
          </a:p>
          <a:p>
            <a:r>
              <a:rPr lang="pt-BR" sz="2400" dirty="0"/>
              <a:t>{a1 = 0}, {a2 = 0} , {a2 = 0} , {a2 = 0} , {a2 = 1} </a:t>
            </a:r>
          </a:p>
          <a:p>
            <a:r>
              <a:rPr lang="pt-BR" sz="2400" dirty="0" err="1"/>
              <a:t>fffft</a:t>
            </a:r>
            <a:endParaRPr lang="pt-BR" sz="2400" dirty="0"/>
          </a:p>
          <a:p>
            <a:r>
              <a:rPr lang="pt-BR" sz="2400" dirty="0"/>
              <a:t>00001</a:t>
            </a:r>
          </a:p>
        </p:txBody>
      </p:sp>
      <p:sp>
        <p:nvSpPr>
          <p:cNvPr id="3" name="Subtítulo 7">
            <a:extLst>
              <a:ext uri="{FF2B5EF4-FFF2-40B4-BE49-F238E27FC236}">
                <a16:creationId xmlns:a16="http://schemas.microsoft.com/office/drawing/2014/main" id="{76B5E2BF-8BB4-EDE6-7921-D03CFC2B5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 02</a:t>
            </a:r>
          </a:p>
        </p:txBody>
      </p:sp>
      <p:pic>
        <p:nvPicPr>
          <p:cNvPr id="3076" name="Picture 4" descr="Quem paga pela manutenção do elevador? Saiba agora!">
            <a:extLst>
              <a:ext uri="{FF2B5EF4-FFF2-40B4-BE49-F238E27FC236}">
                <a16:creationId xmlns:a16="http://schemas.microsoft.com/office/drawing/2014/main" id="{9C8B9BDE-52AC-35EF-8A59-8918EDBA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742" y="2125652"/>
            <a:ext cx="3999215" cy="34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1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2 – Lógica de programação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635044" y="2347976"/>
            <a:ext cx="49913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Nível difícil – um caminho traçado em um mapa?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Como poderíamos representar um semáforo usando apenas: 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Texto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Números inteiros e decimais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Valores verdadeiro e falso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Conjuntos de variáveis</a:t>
            </a:r>
          </a:p>
        </p:txBody>
      </p:sp>
      <p:sp>
        <p:nvSpPr>
          <p:cNvPr id="3" name="Subtítulo 7">
            <a:extLst>
              <a:ext uri="{FF2B5EF4-FFF2-40B4-BE49-F238E27FC236}">
                <a16:creationId xmlns:a16="http://schemas.microsoft.com/office/drawing/2014/main" id="{76B5E2BF-8BB4-EDE6-7921-D03CFC2B5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 03</a:t>
            </a:r>
          </a:p>
        </p:txBody>
      </p:sp>
      <p:pic>
        <p:nvPicPr>
          <p:cNvPr id="4" name="Mídia Online 3" title="A História do Google Maps">
            <a:hlinkClick r:id="" action="ppaction://media"/>
            <a:extLst>
              <a:ext uri="{FF2B5EF4-FFF2-40B4-BE49-F238E27FC236}">
                <a16:creationId xmlns:a16="http://schemas.microsoft.com/office/drawing/2014/main" id="{4AE52CE7-BEE8-E004-362C-F4B563E72C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202415" y="2347976"/>
            <a:ext cx="5852735" cy="33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2252</Words>
  <Application>Microsoft Office PowerPoint</Application>
  <PresentationFormat>Widescreen</PresentationFormat>
  <Paragraphs>380</Paragraphs>
  <Slides>37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8" baseType="lpstr">
      <vt:lpstr>Agency FB</vt:lpstr>
      <vt:lpstr>Arial</vt:lpstr>
      <vt:lpstr>Calibri</vt:lpstr>
      <vt:lpstr>Calibri Light</vt:lpstr>
      <vt:lpstr>Cambria</vt:lpstr>
      <vt:lpstr>Impact</vt:lpstr>
      <vt:lpstr>Lato</vt:lpstr>
      <vt:lpstr>Raleway</vt:lpstr>
      <vt:lpstr>Söhne</vt:lpstr>
      <vt:lpstr>Söhne Mono</vt:lpstr>
      <vt:lpstr>Tema do Office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Vinicius Santos</dc:creator>
  <cp:lastModifiedBy>Vinicius Dos Santos</cp:lastModifiedBy>
  <cp:revision>29</cp:revision>
  <dcterms:created xsi:type="dcterms:W3CDTF">2023-07-03T22:22:23Z</dcterms:created>
  <dcterms:modified xsi:type="dcterms:W3CDTF">2023-08-10T22:00:42Z</dcterms:modified>
</cp:coreProperties>
</file>