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3" r:id="rId5"/>
    <p:sldId id="275" r:id="rId6"/>
    <p:sldId id="276" r:id="rId7"/>
    <p:sldId id="260" r:id="rId8"/>
    <p:sldId id="277" r:id="rId9"/>
    <p:sldId id="278" r:id="rId10"/>
    <p:sldId id="279" r:id="rId11"/>
    <p:sldId id="281" r:id="rId12"/>
    <p:sldId id="280" r:id="rId13"/>
    <p:sldId id="259" r:id="rId14"/>
    <p:sldId id="274" r:id="rId15"/>
    <p:sldId id="272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DAD91-F4D5-4A22-8439-A64595839443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2B28A-A88D-4DC9-90C0-9E1A7808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8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A8452-B414-6A3F-7ACF-722484C5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C9AED-E5D6-43BB-EF77-734E1C3E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BC206-F62E-0113-3F6E-5B8DE399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97AAF-4796-9A1A-A168-E2CF4891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7D58A-8D4D-7728-45CF-27C06A30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6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1ABC-638E-E631-B17C-F1106EA2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A2015A-FDF1-4915-FF3A-A280E9FA5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C8B86-0A2D-1C6C-023D-855DFFBD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BD38B-D208-BF7F-F7CB-083454D2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187C0-9D2C-6FFB-220B-9437604F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68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1609D8-9ACA-2252-3280-E85D079A6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9108F-A32E-74C5-28BC-852FE2C08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E3DC4-8D45-0CC1-F27A-0F4A703E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6009DD-B8A8-96B1-D056-98544BBF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FF701-8BD0-6E38-7B41-6B932E8C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7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62F6C-BADB-CE71-C2EE-5CFAE5F5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CEDC5-F02D-AFFB-EB88-F414D451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49391-BEC7-8B60-A463-5914E5EB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06857-B0C5-0025-55B2-B461024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2C536-5EC7-785E-3603-BB622419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5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5F635-3D26-DD3E-DDA9-9E9C3129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3FE0F-09B4-AEE3-E8DB-D5728873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330A3D-4B98-AE99-1DC3-132CED5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EEDD4-2F4B-97C4-0459-CD7E12A3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B6355-237E-DF04-3086-092A49BA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657CA-2DE3-E013-A5B3-8159A3D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622D3-836F-F356-2E56-2AE610C89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619433-99C6-9303-445B-0267CFE5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A72B3-31A1-A11F-DA43-0D006F3D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F185B4-0DFC-BD52-1036-FC606471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25EA17-7E20-AC9E-8E3C-B164AD23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7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97C6A-5566-8E3A-749F-A52E9D69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7B749C-FB1F-D376-5FEC-F943862C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5041B-D2DD-D8C3-3551-76FEF040D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7DA39A-9ECE-0B9C-0578-70FBC9769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896EEC-2CCD-A835-2F14-166B80CFD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189A5D-F0C4-AA3B-5C2D-26CDF5E6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2DA877-7DE6-C24C-9C75-C03AE68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A61255-4B51-990A-E5B8-B4ADB13A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0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869E1-05C6-050B-24F7-D03A3B14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E061A1-E095-181E-7F74-A1918D07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1114DA-145B-7FEB-E82E-06B43B92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4DAEE9-2478-3ED8-72B9-56DCBEEA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18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AAFD6A-0C34-6190-E288-3B742E03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B6A758-6336-334B-6606-BDDF8B68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E51B9-44CB-A521-D7CB-240103C4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38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7093A-DA6F-B682-5D49-1A32070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4F50A-01D2-0233-5575-FA3F3332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442583-D3F8-A6CB-C31D-170B9B26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81380-6247-DE61-6869-BAAD8B3E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215A5-D606-0E1B-40F6-D00126DD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8F9B0F-90CD-2C97-12B0-35BD0A15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4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4F81-F937-F74E-6737-99A4EA41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363592-04D8-ADD1-DCA1-B0CD171B9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E845A9-D796-CF57-2DE2-9712EEFB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C3781A-B1BF-A241-6DAD-8B7B8FB7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A93E0F-004F-430B-DD79-3ACB3448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2BA96-02AA-AE65-8D0B-FAFF894A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0A6042-387F-D023-1C6C-F5C01860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28862-1F51-75BC-A2A1-F7705A35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C158A-F0DB-4531-480A-C4EC0A647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9563-B763-492D-A5EF-48B489776C3A}" type="datetimeFigureOut">
              <a:rPr lang="pt-BR" smtClean="0"/>
              <a:t>03/08/2023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7BE892-1355-4419-9B07-E7142540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45E9E-10EB-3F65-8D1D-1D2A1CC2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53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0UzT5MN3wlk?feature=oembed" TargetMode="Externa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.com/watch/8134334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KMUA5j4OCCI?feature=oembed" TargetMode="Externa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afUiVvDUIRA?feature=oembed" TargetMode="External"/><Relationship Id="rId4" Type="http://schemas.openxmlformats.org/officeDocument/2006/relationships/image" Target="../media/image18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1-wfLZYJhsc?feature=oembed" TargetMode="Externa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s0BMfPZCQbI?feature=oembed" TargetMode="Externa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jebq3d4IGk?feature=oembed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uOgDa1rlqjE?feature=oembed" TargetMode="Externa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506BDF6-F70C-9E31-5089-DF6ABD544D8A}"/>
              </a:ext>
            </a:extLst>
          </p:cNvPr>
          <p:cNvSpPr/>
          <p:nvPr/>
        </p:nvSpPr>
        <p:spPr>
          <a:xfrm>
            <a:off x="752168" y="1307691"/>
            <a:ext cx="10687664" cy="25662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9381" y="1669166"/>
            <a:ext cx="5004619" cy="184079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0B3EC1-2DF8-EC1F-67D4-DC96C3B4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33" y="493505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Responsáveis:</a:t>
            </a:r>
          </a:p>
          <a:p>
            <a:pPr marL="801688" indent="-354013" algn="l">
              <a:buFont typeface="Arial" panose="020B0604020202020204" pitchFamily="34" charset="0"/>
              <a:buChar char="•"/>
            </a:pPr>
            <a:r>
              <a:rPr lang="pt-BR" sz="2000" dirty="0"/>
              <a:t>Luciano Trevisan – luciano.t@sp.senai.br</a:t>
            </a:r>
          </a:p>
          <a:p>
            <a:pPr marL="801688" indent="-354013" algn="l" defTabSz="628650">
              <a:buFont typeface="Arial" panose="020B0604020202020204" pitchFamily="34" charset="0"/>
              <a:buChar char="•"/>
            </a:pPr>
            <a:r>
              <a:rPr lang="pt-BR" sz="2000" dirty="0"/>
              <a:t>Vinicius dos Santos – viniciussantos@sp.senai.br</a:t>
            </a:r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90" y="1669166"/>
            <a:ext cx="1848465" cy="184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2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3 – Introdução ao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491334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O que podemos fazer com Python?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569729" y="3681403"/>
            <a:ext cx="3284376" cy="144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pt-BR" sz="3200" b="1" dirty="0">
                <a:solidFill>
                  <a:srgbClr val="374151"/>
                </a:solidFill>
                <a:latin typeface="+mn-lt"/>
              </a:rPr>
              <a:t>Tirar fotos de buracos negros!</a:t>
            </a:r>
            <a:endParaRPr lang="pt-BR" sz="32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9" name="Mídia Online 8" title="BURACO NEGRO - TUDO SOBRE A PRIMEIRA FOTO !!">
            <a:hlinkClick r:id="" action="ppaction://media"/>
            <a:extLst>
              <a:ext uri="{FF2B5EF4-FFF2-40B4-BE49-F238E27FC236}">
                <a16:creationId xmlns:a16="http://schemas.microsoft.com/office/drawing/2014/main" id="{046F1854-11D3-9FD9-DCF9-C2410A2B283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049934" y="2468854"/>
            <a:ext cx="6280539" cy="35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3 – Introdução ao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491334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O que podemos fazer com Python?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1444710" y="5136979"/>
            <a:ext cx="3284376" cy="144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ctr">
              <a:buNone/>
            </a:pPr>
            <a:r>
              <a:rPr lang="pt-BR" sz="3200" b="1" dirty="0">
                <a:solidFill>
                  <a:srgbClr val="374151"/>
                </a:solidFill>
                <a:latin typeface="+mn-lt"/>
              </a:rPr>
              <a:t>Veja como foi: 1:06:30</a:t>
            </a:r>
            <a:endParaRPr lang="pt-BR" sz="32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1026" name="Picture 2" descr="Netflix Brazil - Watch TV Shows Online, Watch Movies Online">
            <a:hlinkClick r:id="rId3"/>
            <a:extLst>
              <a:ext uri="{FF2B5EF4-FFF2-40B4-BE49-F238E27FC236}">
                <a16:creationId xmlns:a16="http://schemas.microsoft.com/office/drawing/2014/main" id="{B347E9A2-7627-5A9F-318E-F6BF8E22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979" y="2782100"/>
            <a:ext cx="6329380" cy="265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Katie Bouman: conheça a responsável pela primeira imagem de um buraco negro  - Revista Galileu | Espaço">
            <a:extLst>
              <a:ext uri="{FF2B5EF4-FFF2-40B4-BE49-F238E27FC236}">
                <a16:creationId xmlns:a16="http://schemas.microsoft.com/office/drawing/2014/main" id="{41D07F54-46F7-919F-7790-71A2907A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4499" y="2230015"/>
            <a:ext cx="2804799" cy="2817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7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3 – Introdução ao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491334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Um pouco mais sobre Kate e Margareth</a:t>
            </a:r>
          </a:p>
        </p:txBody>
      </p:sp>
      <p:pic>
        <p:nvPicPr>
          <p:cNvPr id="7" name="Mídia Online 6" title="COMO FOTOGRAFAR UM BURACO NEGRO #meteoro.doc">
            <a:hlinkClick r:id="" action="ppaction://media"/>
            <a:extLst>
              <a:ext uri="{FF2B5EF4-FFF2-40B4-BE49-F238E27FC236}">
                <a16:creationId xmlns:a16="http://schemas.microsoft.com/office/drawing/2014/main" id="{0A6FB049-76F1-12F5-87B6-10F13D69BFA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207399" y="2378300"/>
            <a:ext cx="6280539" cy="3548505"/>
          </a:xfrm>
          <a:prstGeom prst="rect">
            <a:avLst/>
          </a:prstGeom>
        </p:spPr>
      </p:pic>
      <p:pic>
        <p:nvPicPr>
          <p:cNvPr id="1026" name="Picture 2" descr="Conheça a programadora que tornou a ida da humanidade à Lua possível -  Revista Galileu | Espaço">
            <a:extLst>
              <a:ext uri="{FF2B5EF4-FFF2-40B4-BE49-F238E27FC236}">
                <a16:creationId xmlns:a16="http://schemas.microsoft.com/office/drawing/2014/main" id="{D4807C30-3963-085E-AC8B-DD3182287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53" y="2398356"/>
            <a:ext cx="2982065" cy="378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4C4711A-52BF-1CF1-C9EB-DA91E5560E56}"/>
              </a:ext>
            </a:extLst>
          </p:cNvPr>
          <p:cNvSpPr txBox="1"/>
          <p:nvPr/>
        </p:nvSpPr>
        <p:spPr>
          <a:xfrm>
            <a:off x="1085461" y="6270171"/>
            <a:ext cx="260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Margareth Hamilton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39AC25-D552-91B5-A18B-2746ED8A341A}"/>
              </a:ext>
            </a:extLst>
          </p:cNvPr>
          <p:cNvSpPr txBox="1"/>
          <p:nvPr/>
        </p:nvSpPr>
        <p:spPr>
          <a:xfrm>
            <a:off x="7047602" y="5967237"/>
            <a:ext cx="260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Kate </a:t>
            </a:r>
            <a:r>
              <a:rPr lang="pt-BR" b="1" dirty="0" err="1"/>
              <a:t>Bauman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66148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3 – Introdução ao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491334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Linguagens interpretadas x compiladas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635043" y="2585543"/>
            <a:ext cx="3563733" cy="337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O que são compiladores?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endParaRPr lang="pt-BR" sz="24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0" indent="0">
              <a:lnSpc>
                <a:spcPct val="100000"/>
              </a:lnSpc>
              <a:buClr>
                <a:srgbClr val="374151"/>
              </a:buClr>
              <a:buSzPts val="1200"/>
              <a:buNone/>
            </a:pP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Programas que criam programas!</a:t>
            </a:r>
            <a:endParaRPr lang="pt-BR" sz="22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" name="Mídia Online 3" title="Compilador (O Programa Essencial de Todos os Programadores) // Dicionário do Programador">
            <a:hlinkClick r:id="" action="ppaction://media"/>
            <a:extLst>
              <a:ext uri="{FF2B5EF4-FFF2-40B4-BE49-F238E27FC236}">
                <a16:creationId xmlns:a16="http://schemas.microsoft.com/office/drawing/2014/main" id="{0455B6FE-C4DD-5393-34AA-959E44FCC0B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750879" y="2375548"/>
            <a:ext cx="6977224" cy="39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133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3 – Introdução ao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491334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Linguagens interpretadas x compiladas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635043" y="2585543"/>
            <a:ext cx="3563733" cy="337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O que são interpretadores?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endParaRPr lang="pt-BR" sz="24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0" indent="0">
              <a:lnSpc>
                <a:spcPct val="100000"/>
              </a:lnSpc>
              <a:buClr>
                <a:srgbClr val="374151"/>
              </a:buClr>
              <a:buSzPts val="1200"/>
              <a:buNone/>
            </a:pP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Programas que traduzem programas!</a:t>
            </a:r>
            <a:endParaRPr lang="pt-BR" sz="22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" name="Mídia Online 2" title="Compilador VS Interpretador | Por que tantas linguagens? | História da Computação">
            <a:hlinkClick r:id="" action="ppaction://media"/>
            <a:extLst>
              <a:ext uri="{FF2B5EF4-FFF2-40B4-BE49-F238E27FC236}">
                <a16:creationId xmlns:a16="http://schemas.microsoft.com/office/drawing/2014/main" id="{55AB5045-B4CC-27B5-B4A1-9290004F8E9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064788" y="2543708"/>
            <a:ext cx="6411865" cy="362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8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3 – Introdução ao Python</a:t>
            </a:r>
          </a:p>
        </p:txBody>
      </p:sp>
      <p:sp>
        <p:nvSpPr>
          <p:cNvPr id="3" name="Google Shape;102;p15">
            <a:extLst>
              <a:ext uri="{FF2B5EF4-FFF2-40B4-BE49-F238E27FC236}">
                <a16:creationId xmlns:a16="http://schemas.microsoft.com/office/drawing/2014/main" id="{A253EE5C-B75F-DF99-4527-233190F86001}"/>
              </a:ext>
            </a:extLst>
          </p:cNvPr>
          <p:cNvSpPr txBox="1">
            <a:spLocks noGrp="1"/>
          </p:cNvSpPr>
          <p:nvPr/>
        </p:nvSpPr>
        <p:spPr>
          <a:xfrm>
            <a:off x="530456" y="1290300"/>
            <a:ext cx="6066287" cy="59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b="0" dirty="0">
                <a:solidFill>
                  <a:schemeClr val="tx1"/>
                </a:solidFill>
                <a:latin typeface="Impact" panose="020B0806030902050204" pitchFamily="34" charset="0"/>
                <a:ea typeface="Arial"/>
                <a:cs typeface="Arial"/>
                <a:sym typeface="Arial"/>
              </a:rPr>
              <a:t>Atividade – instalando o ambiente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AC1E1A0-49CF-2F37-1572-520E7F2E0ED2}"/>
              </a:ext>
            </a:extLst>
          </p:cNvPr>
          <p:cNvSpPr txBox="1"/>
          <p:nvPr/>
        </p:nvSpPr>
        <p:spPr>
          <a:xfrm>
            <a:off x="746544" y="2849929"/>
            <a:ext cx="7025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Acessar o google </a:t>
            </a:r>
            <a:r>
              <a:rPr lang="pt-BR" sz="2000" dirty="0" err="1"/>
              <a:t>Classroom</a:t>
            </a:r>
            <a:r>
              <a:rPr lang="pt-BR" sz="2000" dirty="0"/>
              <a:t> e utilizar os links disponíveis para:</a:t>
            </a:r>
          </a:p>
          <a:p>
            <a:endParaRPr lang="pt-BR" sz="2000" dirty="0"/>
          </a:p>
          <a:p>
            <a:pPr marL="457200" indent="-457200">
              <a:buAutoNum type="arabicParenR"/>
            </a:pPr>
            <a:r>
              <a:rPr lang="pt-BR" sz="2000" dirty="0"/>
              <a:t>Baixar o Python e rodar um programa sem nenhuma IDE</a:t>
            </a:r>
          </a:p>
          <a:p>
            <a:pPr marL="457200" indent="-457200">
              <a:buAutoNum type="arabicParenR"/>
            </a:pPr>
            <a:r>
              <a:rPr lang="pt-BR" sz="2000" dirty="0"/>
              <a:t>Baixar o </a:t>
            </a:r>
            <a:r>
              <a:rPr lang="pt-BR" sz="2000" dirty="0" err="1"/>
              <a:t>Thonny</a:t>
            </a:r>
            <a:r>
              <a:rPr lang="pt-BR" sz="2000" dirty="0"/>
              <a:t> e rodar o mesmo programa no Python</a:t>
            </a:r>
          </a:p>
          <a:p>
            <a:pPr marL="457200" indent="-457200">
              <a:buAutoNum type="arabicParenR"/>
            </a:pPr>
            <a:r>
              <a:rPr lang="pt-BR" sz="2000" dirty="0"/>
              <a:t>Baixar o </a:t>
            </a:r>
            <a:r>
              <a:rPr lang="pt-BR" sz="2000" dirty="0" err="1"/>
              <a:t>Spyder</a:t>
            </a:r>
            <a:r>
              <a:rPr lang="pt-BR" sz="2000" dirty="0"/>
              <a:t> instalar e rodar o mesmo programa</a:t>
            </a:r>
          </a:p>
          <a:p>
            <a:pPr marL="457200" indent="-457200">
              <a:buAutoNum type="arabicParenR"/>
            </a:pPr>
            <a:r>
              <a:rPr lang="pt-BR" sz="2000" dirty="0"/>
              <a:t>Baixar o </a:t>
            </a:r>
            <a:r>
              <a:rPr lang="pt-BR" sz="2000" dirty="0" err="1"/>
              <a:t>PyCharm</a:t>
            </a:r>
            <a:r>
              <a:rPr lang="pt-BR" sz="2000" dirty="0"/>
              <a:t> instalar e rodar o mesmo programa</a:t>
            </a:r>
          </a:p>
          <a:p>
            <a:pPr marL="457200" indent="-457200">
              <a:buAutoNum type="arabicParenR"/>
            </a:pPr>
            <a:r>
              <a:rPr lang="pt-BR" sz="2000" dirty="0"/>
              <a:t>Acessar o </a:t>
            </a:r>
            <a:r>
              <a:rPr lang="pt-BR" sz="2000" dirty="0" err="1"/>
              <a:t>Jupyter</a:t>
            </a:r>
            <a:r>
              <a:rPr lang="pt-BR" sz="2000" dirty="0"/>
              <a:t> </a:t>
            </a:r>
            <a:r>
              <a:rPr lang="pt-BR" sz="2000" dirty="0" err="1"/>
              <a:t>lab</a:t>
            </a:r>
            <a:r>
              <a:rPr lang="pt-BR" sz="2000" dirty="0"/>
              <a:t> e rodar o mesmo programa</a:t>
            </a:r>
          </a:p>
          <a:p>
            <a:pPr marL="457200" indent="-457200">
              <a:buFontTx/>
              <a:buAutoNum type="arabicParenR"/>
            </a:pPr>
            <a:r>
              <a:rPr lang="pt-BR" sz="2000" dirty="0"/>
              <a:t>Acessar o Google </a:t>
            </a:r>
            <a:r>
              <a:rPr lang="pt-BR" sz="2000" dirty="0" err="1"/>
              <a:t>Colab</a:t>
            </a:r>
            <a:r>
              <a:rPr lang="pt-BR" sz="2000" dirty="0"/>
              <a:t> e rodar o mesmo programa</a:t>
            </a:r>
          </a:p>
          <a:p>
            <a:pPr marL="457200" indent="-457200">
              <a:buAutoNum type="arabicParenR"/>
            </a:pPr>
            <a:endParaRPr lang="pt-BR" sz="20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5811E31-FD91-EDD0-DD7E-1691DCCB5B34}"/>
              </a:ext>
            </a:extLst>
          </p:cNvPr>
          <p:cNvSpPr/>
          <p:nvPr/>
        </p:nvSpPr>
        <p:spPr>
          <a:xfrm>
            <a:off x="7707087" y="1907226"/>
            <a:ext cx="4152121" cy="415212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1CF9EB-FEAF-083C-5468-96428427D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682" y="3429000"/>
            <a:ext cx="1014243" cy="111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honny - Wikipedia">
            <a:extLst>
              <a:ext uri="{FF2B5EF4-FFF2-40B4-BE49-F238E27FC236}">
                <a16:creationId xmlns:a16="http://schemas.microsoft.com/office/drawing/2014/main" id="{9E558B32-E894-AC85-E55F-DB63B5DD89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287" y="1966890"/>
            <a:ext cx="1046899" cy="104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pyder IDE">
            <a:extLst>
              <a:ext uri="{FF2B5EF4-FFF2-40B4-BE49-F238E27FC236}">
                <a16:creationId xmlns:a16="http://schemas.microsoft.com/office/drawing/2014/main" id="{562BF503-AEC3-BEFF-E3C5-EF38B81B5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0205" y="3561231"/>
            <a:ext cx="847877" cy="84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C9ACF08-6BBF-5064-44D0-45F832091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5796" y="4954865"/>
            <a:ext cx="798653" cy="79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5CD5759-D669-0D13-A4EB-09B57AE17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074" y="3013789"/>
            <a:ext cx="656328" cy="76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ED19E322-BDED-3F56-0F2C-763476A0D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520" y="4340051"/>
            <a:ext cx="1296517" cy="79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496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3 – Introdução ao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Cronograma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635043" y="2585543"/>
            <a:ext cx="5370646" cy="337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Histórico 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Contexto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Versões </a:t>
            </a:r>
          </a:p>
          <a:p>
            <a:pPr marL="342900" indent="-342900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Linguagem interpretada versus compilada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Ambiente de programação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Instalação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chemeClr val="tx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Configuração do ambiente </a:t>
            </a:r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FC75110-AE4F-E078-4F87-5472ECE1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5543"/>
            <a:ext cx="5370647" cy="31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3 – Introdução ao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De onde veio o nome Python?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535524" y="2585542"/>
            <a:ext cx="4176435" cy="3794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b="1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Monty Python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endParaRPr lang="pt-BR" sz="24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0" indent="0">
              <a:lnSpc>
                <a:spcPct val="100000"/>
              </a:lnSpc>
              <a:buClr>
                <a:srgbClr val="374151"/>
              </a:buClr>
              <a:buSzPts val="1200"/>
              <a:buNone/>
            </a:pPr>
            <a:r>
              <a:rPr lang="pt-BR" sz="22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foi um grupo de comédia britânico formado por seis membros: Graham Chapman, John Cleese, Terry Gilliam, Eric </a:t>
            </a:r>
            <a:r>
              <a:rPr lang="pt-BR" sz="22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Idle</a:t>
            </a:r>
            <a:r>
              <a:rPr lang="pt-BR" sz="22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, Terry Jones e Michael Palin. Eles ficaram famosos por seu programa de televisão "Monty </a:t>
            </a:r>
            <a:r>
              <a:rPr lang="pt-BR" sz="22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Python's</a:t>
            </a:r>
            <a:r>
              <a:rPr lang="pt-BR" sz="22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pt-BR" sz="22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Flying</a:t>
            </a:r>
            <a:r>
              <a:rPr lang="pt-BR" sz="22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pt-BR" sz="22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Circus</a:t>
            </a:r>
            <a:r>
              <a:rPr lang="pt-BR" sz="22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", que foi ao ar de 1969 a 1974, além de diversos filmes e apresentações ao vivo.</a:t>
            </a:r>
          </a:p>
        </p:txBody>
      </p:sp>
      <p:pic>
        <p:nvPicPr>
          <p:cNvPr id="4" name="Mídia Online 3" title="O CAVALEIRO NEGRO | Monty Python - DUBLADO - Em Busca do Cálice Sagrado HD | TRECHOS">
            <a:hlinkClick r:id="" action="ppaction://media"/>
            <a:extLst>
              <a:ext uri="{FF2B5EF4-FFF2-40B4-BE49-F238E27FC236}">
                <a16:creationId xmlns:a16="http://schemas.microsoft.com/office/drawing/2014/main" id="{987C4658-6A93-986E-CBD9-779A8796310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031749" y="2585543"/>
            <a:ext cx="6715967" cy="379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69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3 – Introdução ao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491334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A história do Python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635043" y="2585543"/>
            <a:ext cx="3563733" cy="337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Quem criou?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endParaRPr lang="pt-BR" sz="24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2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Guido Van </a:t>
            </a:r>
            <a:r>
              <a:rPr lang="pt-BR" sz="22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Hossum</a:t>
            </a:r>
            <a:r>
              <a:rPr lang="pt-BR" sz="22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 </a:t>
            </a:r>
          </a:p>
        </p:txBody>
      </p:sp>
      <p:pic>
        <p:nvPicPr>
          <p:cNvPr id="3" name="Mídia Online 2" title="A história do Python, pelo seu criador, Guido Van Rossum">
            <a:hlinkClick r:id="" action="ppaction://media"/>
            <a:extLst>
              <a:ext uri="{FF2B5EF4-FFF2-40B4-BE49-F238E27FC236}">
                <a16:creationId xmlns:a16="http://schemas.microsoft.com/office/drawing/2014/main" id="{C7E77BD5-E463-2DD3-D0BC-AB5A7A3727B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038862" y="2404426"/>
            <a:ext cx="6617614" cy="37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1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3 – Introdução ao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737" y="1316308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Linha do tempo do Python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26B7E8-A6B7-5D86-8B97-70BEB34451CC}"/>
              </a:ext>
            </a:extLst>
          </p:cNvPr>
          <p:cNvSpPr txBox="1"/>
          <p:nvPr/>
        </p:nvSpPr>
        <p:spPr>
          <a:xfrm>
            <a:off x="635043" y="1996750"/>
            <a:ext cx="99666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b="1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1989</a:t>
            </a: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: Python foi concebido por Guido van </a:t>
            </a:r>
            <a:r>
              <a:rPr lang="pt-BR" sz="24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Rossum</a:t>
            </a: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 no Instituto de Pesquisa Nacional para Matemática e Ciência da Computação (CWI) na Holanda.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b="1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1991</a:t>
            </a: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: A primeira versão pública, Python 0.9.0, foi lançada.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b="1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1994</a:t>
            </a: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: Python 1.0 foi lançado com várias melhorias e recursos adicionais.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b="1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2000</a:t>
            </a: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: Python 2.0 foi lançado, introduzindo recursos importantes, como suporte a Unicode.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b="1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2001</a:t>
            </a: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: A PEP (Python </a:t>
            </a:r>
            <a:r>
              <a:rPr lang="pt-BR" sz="24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Enhancement</a:t>
            </a: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pt-BR" sz="24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Proposal</a:t>
            </a: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) foi introduzida como um meio de propor melhorias para a linguagem Python.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b="1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2008</a:t>
            </a: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: Python 3.0, também conhecido como Python 3000 ou Py3k, foi lançado com mudanças significativas e incompatíveis em relação ao Python 2.x. Essa versão visava resolver algumas limitações de design e remover funcionalidades obsoletas.</a:t>
            </a:r>
          </a:p>
        </p:txBody>
      </p:sp>
    </p:spTree>
    <p:extLst>
      <p:ext uri="{BB962C8B-B14F-4D97-AF65-F5344CB8AC3E}">
        <p14:creationId xmlns:p14="http://schemas.microsoft.com/office/powerpoint/2010/main" val="186221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3 – Introdução ao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737" y="1316308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Linha do tempo do Python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26B7E8-A6B7-5D86-8B97-70BEB34451CC}"/>
              </a:ext>
            </a:extLst>
          </p:cNvPr>
          <p:cNvSpPr txBox="1"/>
          <p:nvPr/>
        </p:nvSpPr>
        <p:spPr>
          <a:xfrm>
            <a:off x="635043" y="1969030"/>
            <a:ext cx="108561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b="1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2010</a:t>
            </a: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: Python 2.7 foi lançado como uma versão de transição entre o Python 2.x e o Python 3.x, permitindo que os desenvolvedores se adaptem gradualmente às mudanças. 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b="1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2015</a:t>
            </a: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: Python 3.5 foi lançado, introduzindo recursos como a palavra-chave "</a:t>
            </a:r>
            <a:r>
              <a:rPr lang="pt-BR" sz="24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async</a:t>
            </a: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" e "</a:t>
            </a:r>
            <a:r>
              <a:rPr lang="pt-BR" sz="2400" dirty="0" err="1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await</a:t>
            </a: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" para suporte a programação assíncrona.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rgbClr val="374151"/>
                </a:solidFill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rgbClr val="374151"/>
                </a:solidFill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400" dirty="0">
                <a:solidFill>
                  <a:srgbClr val="374151"/>
                </a:solidFill>
                <a:ea typeface="Arial"/>
                <a:cs typeface="Calibri" panose="020F0502020204030204" pitchFamily="34" charset="0"/>
                <a:sym typeface="Arial"/>
              </a:rPr>
              <a:t>.</a:t>
            </a:r>
          </a:p>
          <a:p>
            <a:pPr marL="342900" indent="-342900" algn="just">
              <a:buClr>
                <a:srgbClr val="374151"/>
              </a:buClr>
              <a:buSzPts val="1200"/>
            </a:pPr>
            <a:r>
              <a:rPr lang="pt-BR" sz="2400" b="1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2021</a:t>
            </a:r>
            <a:r>
              <a:rPr lang="pt-BR" sz="24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: Python 3.10 foi lançado como a versão mais recente até o momento, trazendo melhorias na sintaxe, suporte a tipos, desempenho e bibliotecas padrão, incluindo a adição do operador de matriz ("@") para multiplicação de matrizes, melhorias no sistema de tipos com o PEP 585 e muitos outros recursos.</a:t>
            </a:r>
          </a:p>
        </p:txBody>
      </p:sp>
    </p:spTree>
    <p:extLst>
      <p:ext uri="{BB962C8B-B14F-4D97-AF65-F5344CB8AC3E}">
        <p14:creationId xmlns:p14="http://schemas.microsoft.com/office/powerpoint/2010/main" val="1063971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3 – Introdução ao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491334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As muitas versões do Python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635043" y="2585543"/>
            <a:ext cx="3563733" cy="3376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2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As principais versões são: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endParaRPr lang="pt-BR" sz="22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2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Python 2.7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2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Python 3.X</a:t>
            </a:r>
          </a:p>
        </p:txBody>
      </p:sp>
      <p:pic>
        <p:nvPicPr>
          <p:cNvPr id="3" name="Mídia Online 2" title="Python // Dicionário do Programador">
            <a:hlinkClick r:id="" action="ppaction://media"/>
            <a:extLst>
              <a:ext uri="{FF2B5EF4-FFF2-40B4-BE49-F238E27FC236}">
                <a16:creationId xmlns:a16="http://schemas.microsoft.com/office/drawing/2014/main" id="{085C2509-DDD8-0EE2-4166-3848E787B2B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673039" y="2431531"/>
            <a:ext cx="6883918" cy="388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3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3 – Introdução ao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491334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O que podemos fazer com Python?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2621902" y="2240310"/>
            <a:ext cx="9330612" cy="41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l">
              <a:buNone/>
            </a:pPr>
            <a:r>
              <a:rPr lang="pt-BR" sz="1800" b="1" i="0" dirty="0">
                <a:solidFill>
                  <a:srgbClr val="374151"/>
                </a:solidFill>
                <a:effectLst/>
                <a:latin typeface="+mn-lt"/>
              </a:rPr>
              <a:t>YouTube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+mn-lt"/>
              </a:rPr>
              <a:t>: O </a:t>
            </a:r>
            <a:r>
              <a:rPr lang="pt-BR" sz="1800" b="0" i="0" dirty="0" err="1">
                <a:solidFill>
                  <a:srgbClr val="374151"/>
                </a:solidFill>
                <a:effectLst/>
                <a:latin typeface="+mn-lt"/>
              </a:rPr>
              <a:t>backend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+mn-lt"/>
              </a:rPr>
              <a:t> do YouTube é em grande parte escrito em Python. Ele usa o framework web Django e várias outras bibliotecas Python para gerenciar o processamento de vídeos, gerenciamento de usuários e muitas outras funcionalidades.</a:t>
            </a:r>
          </a:p>
          <a:p>
            <a:pPr marL="146050" indent="0" algn="l">
              <a:buNone/>
            </a:pPr>
            <a:endParaRPr lang="pt-BR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marL="146050" indent="0" algn="l">
              <a:buNone/>
            </a:pPr>
            <a:r>
              <a:rPr lang="pt-BR" sz="1800" b="1" i="0" dirty="0">
                <a:solidFill>
                  <a:srgbClr val="374151"/>
                </a:solidFill>
                <a:effectLst/>
                <a:latin typeface="+mn-lt"/>
              </a:rPr>
              <a:t>Instagram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+mn-lt"/>
              </a:rPr>
              <a:t>: O Instagram também utiliza Python extensivamente em seu </a:t>
            </a:r>
            <a:r>
              <a:rPr lang="pt-BR" sz="1800" b="0" i="0" dirty="0" err="1">
                <a:solidFill>
                  <a:srgbClr val="374151"/>
                </a:solidFill>
                <a:effectLst/>
                <a:latin typeface="+mn-lt"/>
              </a:rPr>
              <a:t>backend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+mn-lt"/>
              </a:rPr>
              <a:t>. O Django é usado para o sistema de gerenciamento de conteúdo, e o Instagram utiliza bibliotecas Python para manipular imagens, processar dados e implementar recursos de aprendizado de máquina.</a:t>
            </a:r>
          </a:p>
          <a:p>
            <a:pPr marL="146050" indent="0" algn="l">
              <a:buNone/>
            </a:pPr>
            <a:endParaRPr lang="pt-BR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marL="146050" indent="0" algn="l">
              <a:buNone/>
            </a:pPr>
            <a:r>
              <a:rPr lang="pt-BR" sz="1800" b="1" i="0" dirty="0">
                <a:solidFill>
                  <a:srgbClr val="374151"/>
                </a:solidFill>
                <a:effectLst/>
                <a:latin typeface="+mn-lt"/>
              </a:rPr>
              <a:t>Dropbox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+mn-lt"/>
              </a:rPr>
              <a:t>: O serviço de armazenamento em nuvem Dropbox é construído principalmente em Python. Ele utiliza o </a:t>
            </a:r>
            <a:r>
              <a:rPr lang="pt-BR" sz="1800" b="0" i="0" dirty="0" err="1">
                <a:solidFill>
                  <a:srgbClr val="374151"/>
                </a:solidFill>
                <a:effectLst/>
                <a:latin typeface="+mn-lt"/>
              </a:rPr>
              <a:t>Twisted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+mn-lt"/>
              </a:rPr>
              <a:t>, um framework assíncrono de rede escrito em Python, para lidar com a comunicação em tempo real entre os clientes e os servidores.</a:t>
            </a:r>
          </a:p>
        </p:txBody>
      </p:sp>
      <p:pic>
        <p:nvPicPr>
          <p:cNvPr id="2050" name="Picture 2" descr="Youtube Images - Free Download on Freepik">
            <a:extLst>
              <a:ext uri="{FF2B5EF4-FFF2-40B4-BE49-F238E27FC236}">
                <a16:creationId xmlns:a16="http://schemas.microsoft.com/office/drawing/2014/main" id="{AAA006B4-20E6-FB39-E62B-84ED1083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61" y="2217576"/>
            <a:ext cx="1211424" cy="121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8D2F47A-036E-EB2D-A424-0A31A54E7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60" y="3577165"/>
            <a:ext cx="982825" cy="9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ropbox: Secure Cloud Storage – Apps no Google Play">
            <a:extLst>
              <a:ext uri="{FF2B5EF4-FFF2-40B4-BE49-F238E27FC236}">
                <a16:creationId xmlns:a16="http://schemas.microsoft.com/office/drawing/2014/main" id="{DAA7E552-1647-8839-6F47-E4ABC39598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759" y="4708155"/>
            <a:ext cx="982825" cy="98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820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8347669" y="-114105"/>
            <a:ext cx="3707481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3 – Introdução ao Python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491334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O que podemos fazer com Python?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2621902" y="2240310"/>
            <a:ext cx="9330612" cy="41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46050" indent="0" algn="l">
              <a:buNone/>
            </a:pPr>
            <a:r>
              <a:rPr lang="pt-BR" sz="1800" b="1" i="0" dirty="0">
                <a:solidFill>
                  <a:srgbClr val="374151"/>
                </a:solidFill>
                <a:effectLst/>
                <a:latin typeface="+mn-lt"/>
              </a:rPr>
              <a:t>Google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+mn-lt"/>
              </a:rPr>
              <a:t>: A Google utiliza Python em diversos serviços e projetos internos. O Google App </a:t>
            </a:r>
            <a:r>
              <a:rPr lang="pt-BR" sz="1800" b="0" i="0" dirty="0" err="1">
                <a:solidFill>
                  <a:srgbClr val="374151"/>
                </a:solidFill>
                <a:effectLst/>
                <a:latin typeface="+mn-lt"/>
              </a:rPr>
              <a:t>Engine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+mn-lt"/>
              </a:rPr>
              <a:t>, um serviço de hospedagem em nuvem da Google, oferece suporte a aplicativos Python. Além disso, a biblioteca </a:t>
            </a:r>
            <a:r>
              <a:rPr lang="pt-BR" sz="1800" b="0" i="0" dirty="0" err="1">
                <a:solidFill>
                  <a:srgbClr val="374151"/>
                </a:solidFill>
                <a:effectLst/>
                <a:latin typeface="+mn-lt"/>
              </a:rPr>
              <a:t>TensorFlow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+mn-lt"/>
              </a:rPr>
              <a:t>, uma das principais bibliotecas de aprendizado de máquina da Google, tem uma interface Python bastante utilizada.</a:t>
            </a:r>
          </a:p>
          <a:p>
            <a:pPr marL="146050" indent="0" algn="l">
              <a:buNone/>
            </a:pPr>
            <a:endParaRPr lang="pt-BR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marL="146050" indent="0" algn="l">
              <a:buNone/>
            </a:pPr>
            <a:r>
              <a:rPr lang="pt-BR" sz="1800" b="1" i="0" dirty="0" err="1">
                <a:solidFill>
                  <a:srgbClr val="374151"/>
                </a:solidFill>
                <a:effectLst/>
                <a:latin typeface="+mn-lt"/>
              </a:rPr>
              <a:t>Spotify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+mn-lt"/>
              </a:rPr>
              <a:t>: O serviço de streaming de música </a:t>
            </a:r>
            <a:r>
              <a:rPr lang="pt-BR" sz="1800" b="0" i="0" dirty="0" err="1">
                <a:solidFill>
                  <a:srgbClr val="374151"/>
                </a:solidFill>
                <a:effectLst/>
                <a:latin typeface="+mn-lt"/>
              </a:rPr>
              <a:t>Spotify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+mn-lt"/>
              </a:rPr>
              <a:t> utiliza Python em vários componentes do seu sistema, desde a infraestrutura de </a:t>
            </a:r>
            <a:r>
              <a:rPr lang="pt-BR" sz="1800" b="0" i="0" dirty="0" err="1">
                <a:solidFill>
                  <a:srgbClr val="374151"/>
                </a:solidFill>
                <a:effectLst/>
                <a:latin typeface="+mn-lt"/>
              </a:rPr>
              <a:t>backend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+mn-lt"/>
              </a:rPr>
              <a:t> até a análise de dados e recomendações personalizadas para os usuários.</a:t>
            </a:r>
          </a:p>
          <a:p>
            <a:pPr marL="146050" indent="0" algn="l">
              <a:buNone/>
            </a:pPr>
            <a:endParaRPr lang="pt-BR" sz="1800" b="0" i="0" dirty="0">
              <a:solidFill>
                <a:srgbClr val="374151"/>
              </a:solidFill>
              <a:effectLst/>
              <a:latin typeface="+mn-lt"/>
            </a:endParaRPr>
          </a:p>
          <a:p>
            <a:pPr marL="146050" indent="0" algn="l">
              <a:buNone/>
            </a:pPr>
            <a:r>
              <a:rPr lang="pt-BR" sz="1800" b="1" i="0" dirty="0" err="1">
                <a:solidFill>
                  <a:srgbClr val="374151"/>
                </a:solidFill>
                <a:effectLst/>
                <a:latin typeface="+mn-lt"/>
              </a:rPr>
              <a:t>Reddit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+mn-lt"/>
              </a:rPr>
              <a:t>: O </a:t>
            </a:r>
            <a:r>
              <a:rPr lang="pt-BR" sz="1800" b="0" i="0" dirty="0" err="1">
                <a:solidFill>
                  <a:srgbClr val="374151"/>
                </a:solidFill>
                <a:effectLst/>
                <a:latin typeface="+mn-lt"/>
              </a:rPr>
              <a:t>Reddit</a:t>
            </a:r>
            <a:r>
              <a:rPr lang="pt-BR" sz="1800" b="0" i="0" dirty="0">
                <a:solidFill>
                  <a:srgbClr val="374151"/>
                </a:solidFill>
                <a:effectLst/>
                <a:latin typeface="+mn-lt"/>
              </a:rPr>
              <a:t>, uma das maiores plataformas de comunidade e discussão online, foi originalmente escrito em Python. Embora tenha migrado para uma arquitetura mais distribuída ao longo dos anos, Python ainda é usado em várias partes do código.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2ADD60-79FD-13B0-B5A1-36FC810F5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47" y="2375935"/>
            <a:ext cx="1101207" cy="1123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potify Lite – Apps no Google Play">
            <a:extLst>
              <a:ext uri="{FF2B5EF4-FFF2-40B4-BE49-F238E27FC236}">
                <a16:creationId xmlns:a16="http://schemas.microsoft.com/office/drawing/2014/main" id="{51B46876-FBE8-7E97-1C6E-055EED1B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47" y="3745309"/>
            <a:ext cx="1110343" cy="111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Brand - Reddit">
            <a:extLst>
              <a:ext uri="{FF2B5EF4-FFF2-40B4-BE49-F238E27FC236}">
                <a16:creationId xmlns:a16="http://schemas.microsoft.com/office/drawing/2014/main" id="{3CE71D8E-CD8E-DF36-8DAA-6200EC6FB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176" y="5101982"/>
            <a:ext cx="1011748" cy="1011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342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939</Words>
  <Application>Microsoft Office PowerPoint</Application>
  <PresentationFormat>Widescreen</PresentationFormat>
  <Paragraphs>103</Paragraphs>
  <Slides>15</Slides>
  <Notes>0</Notes>
  <HiddenSlides>0</HiddenSlides>
  <MMClips>7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Agency FB</vt:lpstr>
      <vt:lpstr>Arial</vt:lpstr>
      <vt:lpstr>Calibri</vt:lpstr>
      <vt:lpstr>Calibri Light</vt:lpstr>
      <vt:lpstr>Impact</vt:lpstr>
      <vt:lpstr>Lato</vt:lpstr>
      <vt:lpstr>Raleway</vt:lpstr>
      <vt:lpstr>Tema do Office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Vinicius Santos</dc:creator>
  <cp:lastModifiedBy>Vinicius Dos Santos</cp:lastModifiedBy>
  <cp:revision>32</cp:revision>
  <dcterms:created xsi:type="dcterms:W3CDTF">2023-07-03T22:22:23Z</dcterms:created>
  <dcterms:modified xsi:type="dcterms:W3CDTF">2023-08-03T17:35:20Z</dcterms:modified>
</cp:coreProperties>
</file>