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78" r:id="rId11"/>
    <p:sldId id="279" r:id="rId12"/>
    <p:sldId id="272" r:id="rId13"/>
    <p:sldId id="273" r:id="rId14"/>
    <p:sldId id="274" r:id="rId15"/>
    <p:sldId id="276" r:id="rId16"/>
    <p:sldId id="277" r:id="rId17"/>
    <p:sldId id="28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DAD91-F4D5-4A22-8439-A64595839443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2B28A-A88D-4DC9-90C0-9E1A7808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58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A8452-B414-6A3F-7ACF-722484C5F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FC9AED-E5D6-43BB-EF77-734E1C3EE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4BC206-F62E-0113-3F6E-5B8DE399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197AAF-4796-9A1A-A168-E2CF4891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57D58A-8D4D-7728-45CF-27C06A30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62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1ABC-638E-E631-B17C-F1106EA2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A2015A-FDF1-4915-FF3A-A280E9FA5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2C8B86-0A2D-1C6C-023D-855DFFBD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3BD38B-D208-BF7F-F7CB-083454D2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1187C0-9D2C-6FFB-220B-9437604F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68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1609D8-9ACA-2252-3280-E85D079A6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09108F-A32E-74C5-28BC-852FE2C08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CE3DC4-8D45-0CC1-F27A-0F4A703E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6009DD-B8A8-96B1-D056-98544BBFA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AFF701-8BD0-6E38-7B41-6B932E8C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77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62F6C-BADB-CE71-C2EE-5CFAE5F5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DCEDC5-F02D-AFFB-EB88-F414D451B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749391-BEC7-8B60-A463-5914E5EB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606857-B0C5-0025-55B2-B4610241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32C536-5EC7-785E-3603-BB622419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5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5F635-3D26-DD3E-DDA9-9E9C3129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33FE0F-09B4-AEE3-E8DB-D57288738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330A3D-4B98-AE99-1DC3-132CED55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7EEDD4-2F4B-97C4-0459-CD7E12A3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EB6355-237E-DF04-3086-092A49BA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0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657CA-2DE3-E013-A5B3-8159A3D9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4622D3-836F-F356-2E56-2AE610C89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619433-99C6-9303-445B-0267CFE59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9A72B3-31A1-A11F-DA43-0D006F3D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F185B4-0DFC-BD52-1036-FC606471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25EA17-7E20-AC9E-8E3C-B164AD23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72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97C6A-5566-8E3A-749F-A52E9D69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7B749C-FB1F-D376-5FEC-F943862C6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35041B-D2DD-D8C3-3551-76FEF040D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7DA39A-9ECE-0B9C-0578-70FBC9769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896EEC-2CCD-A835-2F14-166B80CFD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6189A5D-F0C4-AA3B-5C2D-26CDF5E6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2DA877-7DE6-C24C-9C75-C03AE68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6A61255-4B51-990A-E5B8-B4ADB13A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30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869E1-05C6-050B-24F7-D03A3B14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E061A1-E095-181E-7F74-A1918D07D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1114DA-145B-7FEB-E82E-06B43B92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4DAEE9-2478-3ED8-72B9-56DCBEEA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18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AAFD6A-0C34-6190-E288-3B742E03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DB6A758-6336-334B-6606-BDDF8B68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DE51B9-44CB-A521-D7CB-240103C4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38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7093A-DA6F-B682-5D49-1A320703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B4F50A-01D2-0233-5575-FA3F3332A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442583-D3F8-A6CB-C31D-170B9B264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F81380-6247-DE61-6869-BAAD8B3E4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B215A5-D606-0E1B-40F6-D00126DD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8F9B0F-90CD-2C97-12B0-35BD0A15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49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74F81-F937-F74E-6737-99A4EA41E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0363592-04D8-ADD1-DCA1-B0CD171B9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E845A9-D796-CF57-2DE2-9712EEFBB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C3781A-B1BF-A241-6DAD-8B7B8FB7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A93E0F-004F-430B-DD79-3ACB3448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92BA96-02AA-AE65-8D0B-FAFF894A2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42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0A6042-387F-D023-1C6C-F5C01860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F28862-1F51-75BC-A2A1-F7705A354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9C158A-F0DB-4531-480A-C4EC0A647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7BE892-1355-4419-9B07-E71425405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945E9E-10EB-3F65-8D1D-1D2A1CC20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53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506BDF6-F70C-9E31-5089-DF6ABD544D8A}"/>
              </a:ext>
            </a:extLst>
          </p:cNvPr>
          <p:cNvSpPr/>
          <p:nvPr/>
        </p:nvSpPr>
        <p:spPr>
          <a:xfrm>
            <a:off x="752168" y="1307691"/>
            <a:ext cx="10687664" cy="25662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9381" y="1669166"/>
            <a:ext cx="5004619" cy="184079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0B3EC1-2DF8-EC1F-67D4-DC96C3B4E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633" y="493505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pt-BR" sz="2000" dirty="0"/>
              <a:t>Responsáveis:</a:t>
            </a:r>
          </a:p>
          <a:p>
            <a:pPr marL="801688" indent="-354013" algn="l">
              <a:buFont typeface="Arial" panose="020B0604020202020204" pitchFamily="34" charset="0"/>
              <a:buChar char="•"/>
            </a:pPr>
            <a:r>
              <a:rPr lang="pt-BR" sz="2000" dirty="0"/>
              <a:t>Luciano Trevisan – luciano.t@sp.senai.br</a:t>
            </a:r>
          </a:p>
          <a:p>
            <a:pPr marL="801688" indent="-354013" algn="l" defTabSz="628650">
              <a:buFont typeface="Arial" panose="020B0604020202020204" pitchFamily="34" charset="0"/>
              <a:buChar char="•"/>
            </a:pPr>
            <a:r>
              <a:rPr lang="pt-BR" sz="2000" dirty="0"/>
              <a:t>Vinicius dos Santos – viniciussantos@sp.senai.br</a:t>
            </a:r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290" y="1669166"/>
            <a:ext cx="1848465" cy="184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72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72325" y="-114105"/>
            <a:ext cx="4882826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4 – Conceitos de Programação em Python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43" y="1593970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Exercício 2 </a:t>
            </a:r>
          </a:p>
        </p:txBody>
      </p:sp>
      <p:sp>
        <p:nvSpPr>
          <p:cNvPr id="7" name="Google Shape;96;p14">
            <a:extLst>
              <a:ext uri="{FF2B5EF4-FFF2-40B4-BE49-F238E27FC236}">
                <a16:creationId xmlns:a16="http://schemas.microsoft.com/office/drawing/2014/main" id="{CF585369-94CB-2A21-B081-396D405894C6}"/>
              </a:ext>
            </a:extLst>
          </p:cNvPr>
          <p:cNvSpPr txBox="1">
            <a:spLocks noGrp="1"/>
          </p:cNvSpPr>
          <p:nvPr/>
        </p:nvSpPr>
        <p:spPr>
          <a:xfrm>
            <a:off x="370683" y="2221647"/>
            <a:ext cx="11217937" cy="448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 algn="just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Faça um jogo de perguntas e respostas com as seguintes regras:</a:t>
            </a:r>
          </a:p>
          <a:p>
            <a:pPr marL="342900" lvl="1" indent="-342900" algn="just">
              <a:lnSpc>
                <a:spcPct val="120000"/>
              </a:lnSpc>
              <a:buClr>
                <a:srgbClr val="374151"/>
              </a:buClr>
              <a:buSzPts val="1200"/>
            </a:pPr>
            <a:r>
              <a:rPr lang="pt-BR" sz="24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As perguntas podem ser de alternativa (fechadas) ou então abertas, porém com respostas simples. </a:t>
            </a:r>
          </a:p>
          <a:p>
            <a:pPr marL="0" lvl="1" indent="0" algn="just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endParaRPr lang="pt-BR" sz="2400" dirty="0">
              <a:solidFill>
                <a:schemeClr val="tx1"/>
              </a:solidFill>
              <a:latin typeface="+mn-lt"/>
              <a:ea typeface="Arial"/>
              <a:cs typeface="Calibri" panose="020F0502020204030204" pitchFamily="34" charset="0"/>
              <a:sym typeface="Arial"/>
            </a:endParaRPr>
          </a:p>
          <a:p>
            <a:pPr marL="0" lvl="1" indent="0" algn="just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Por exemplo:</a:t>
            </a:r>
          </a:p>
          <a:p>
            <a:pPr marL="0" lvl="1" indent="0" algn="just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endParaRPr lang="pt-BR" sz="2400" dirty="0">
              <a:solidFill>
                <a:schemeClr val="tx1"/>
              </a:solidFill>
              <a:latin typeface="+mn-lt"/>
              <a:ea typeface="Arial"/>
              <a:cs typeface="Calibri" panose="020F0502020204030204" pitchFamily="34" charset="0"/>
              <a:sym typeface="Arial"/>
            </a:endParaRPr>
          </a:p>
          <a:p>
            <a:pPr marL="0" lvl="1" indent="0" algn="just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i="1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Quanto é 1 + 1: </a:t>
            </a:r>
          </a:p>
          <a:p>
            <a:pPr marL="0" lvl="1" indent="0" algn="just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i="1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a) 2</a:t>
            </a:r>
          </a:p>
          <a:p>
            <a:pPr marL="0" lvl="1" indent="0" algn="just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i="1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b) 3</a:t>
            </a:r>
          </a:p>
          <a:p>
            <a:pPr marL="0" lvl="1" indent="0" algn="just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endParaRPr lang="pt-BR" sz="2400" i="1" dirty="0">
              <a:solidFill>
                <a:schemeClr val="tx1"/>
              </a:solidFill>
              <a:latin typeface="+mn-lt"/>
              <a:ea typeface="Arial"/>
              <a:cs typeface="Calibri" panose="020F0502020204030204" pitchFamily="34" charset="0"/>
              <a:sym typeface="Arial"/>
            </a:endParaRPr>
          </a:p>
          <a:p>
            <a:pPr marL="0" lvl="1" indent="0" algn="just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i="1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OU</a:t>
            </a:r>
          </a:p>
          <a:p>
            <a:pPr marL="0" lvl="1" indent="0" algn="just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endParaRPr lang="pt-BR" sz="2400" i="1" dirty="0">
              <a:solidFill>
                <a:schemeClr val="tx1"/>
              </a:solidFill>
              <a:latin typeface="+mn-lt"/>
              <a:ea typeface="Arial"/>
              <a:cs typeface="Calibri" panose="020F0502020204030204" pitchFamily="34" charset="0"/>
              <a:sym typeface="Arial"/>
            </a:endParaRPr>
          </a:p>
          <a:p>
            <a:pPr marL="0" lvl="1" indent="0" algn="just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i="1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Quanto é 1 + 1?, digite a resposta:</a:t>
            </a:r>
          </a:p>
          <a:p>
            <a:pPr marL="0" lvl="1" indent="0" algn="just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endParaRPr lang="pt-BR" sz="2400" dirty="0">
              <a:solidFill>
                <a:schemeClr val="tx1"/>
              </a:solidFill>
              <a:latin typeface="+mn-lt"/>
              <a:ea typeface="Arial"/>
              <a:cs typeface="Calibri" panose="020F0502020204030204" pitchFamily="34" charset="0"/>
              <a:sym typeface="Arial"/>
            </a:endParaRPr>
          </a:p>
          <a:p>
            <a:pPr marL="457200" lvl="1" indent="-457200" algn="just">
              <a:lnSpc>
                <a:spcPct val="120000"/>
              </a:lnSpc>
              <a:buClr>
                <a:srgbClr val="374151"/>
              </a:buClr>
              <a:buSzPts val="1200"/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+mn-lt"/>
              <a:ea typeface="Arial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1202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72325" y="-114105"/>
            <a:ext cx="4882826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4 – Conceitos de Programação em Python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43" y="1593970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Exercício 2 - continuação </a:t>
            </a:r>
          </a:p>
        </p:txBody>
      </p:sp>
      <p:sp>
        <p:nvSpPr>
          <p:cNvPr id="7" name="Google Shape;96;p14">
            <a:extLst>
              <a:ext uri="{FF2B5EF4-FFF2-40B4-BE49-F238E27FC236}">
                <a16:creationId xmlns:a16="http://schemas.microsoft.com/office/drawing/2014/main" id="{CF585369-94CB-2A21-B081-396D405894C6}"/>
              </a:ext>
            </a:extLst>
          </p:cNvPr>
          <p:cNvSpPr txBox="1">
            <a:spLocks noGrp="1"/>
          </p:cNvSpPr>
          <p:nvPr/>
        </p:nvSpPr>
        <p:spPr>
          <a:xfrm>
            <a:off x="370683" y="2221647"/>
            <a:ext cx="11217937" cy="448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lvl="1" indent="-342900" algn="just">
              <a:lnSpc>
                <a:spcPct val="120000"/>
              </a:lnSpc>
              <a:buClr>
                <a:srgbClr val="374151"/>
              </a:buClr>
              <a:buSzPct val="99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Um total de 10 perguntas devem ser feitas (dica: use o ChatGPT para gerar as perguntas). </a:t>
            </a:r>
          </a:p>
          <a:p>
            <a:pPr marL="342900" lvl="1" indent="-342900" algn="just">
              <a:lnSpc>
                <a:spcPct val="120000"/>
              </a:lnSpc>
              <a:buClr>
                <a:srgbClr val="374151"/>
              </a:buClr>
              <a:buSzPct val="99000"/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/>
              </a:solidFill>
              <a:latin typeface="+mn-lt"/>
              <a:ea typeface="Arial"/>
              <a:cs typeface="Calibri" panose="020F0502020204030204" pitchFamily="34" charset="0"/>
              <a:sym typeface="Arial"/>
            </a:endParaRPr>
          </a:p>
          <a:p>
            <a:pPr marL="342900" lvl="1" indent="-342900" algn="just">
              <a:lnSpc>
                <a:spcPct val="120000"/>
              </a:lnSpc>
              <a:buClr>
                <a:srgbClr val="374151"/>
              </a:buClr>
              <a:buSzPct val="99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Cada pergunta correta, você deve adicionar 1 ponto ao resultado final</a:t>
            </a:r>
          </a:p>
          <a:p>
            <a:pPr marL="342900" lvl="1" indent="-342900" algn="just">
              <a:lnSpc>
                <a:spcPct val="120000"/>
              </a:lnSpc>
              <a:buClr>
                <a:srgbClr val="374151"/>
              </a:buClr>
              <a:buSzPct val="99000"/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/>
              </a:solidFill>
              <a:latin typeface="+mn-lt"/>
              <a:ea typeface="Arial"/>
              <a:cs typeface="Calibri" panose="020F0502020204030204" pitchFamily="34" charset="0"/>
              <a:sym typeface="Arial"/>
            </a:endParaRPr>
          </a:p>
          <a:p>
            <a:pPr marL="342900" lvl="1" indent="-342900" algn="just">
              <a:lnSpc>
                <a:spcPct val="120000"/>
              </a:lnSpc>
              <a:buClr>
                <a:srgbClr val="374151"/>
              </a:buClr>
              <a:buSzPct val="99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Ao fim do jogo, o sistema deve exibir a pontuação do usuário e uma mensagem de incentivo: “Romulo, você atingiu 9 pontos”</a:t>
            </a:r>
          </a:p>
        </p:txBody>
      </p:sp>
    </p:spTree>
    <p:extLst>
      <p:ext uri="{BB962C8B-B14F-4D97-AF65-F5344CB8AC3E}">
        <p14:creationId xmlns:p14="http://schemas.microsoft.com/office/powerpoint/2010/main" val="182996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4 – Conceitos de Programação em Python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Manipulação de arquivos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A97B8A6-A742-AC12-16E2-CCE3CACAECE7}"/>
              </a:ext>
            </a:extLst>
          </p:cNvPr>
          <p:cNvSpPr txBox="1"/>
          <p:nvPr/>
        </p:nvSpPr>
        <p:spPr>
          <a:xfrm>
            <a:off x="612979" y="1875453"/>
            <a:ext cx="101597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Abrir e fechar arquivos:</a:t>
            </a:r>
          </a:p>
          <a:p>
            <a:endParaRPr lang="pt-BR" dirty="0"/>
          </a:p>
          <a:p>
            <a:r>
              <a:rPr lang="pt-BR" b="1" dirty="0"/>
              <a:t>open()</a:t>
            </a:r>
            <a:r>
              <a:rPr lang="pt-BR" dirty="0"/>
              <a:t>: A função open() é usada para abrir um arquivo, especificando o nome do arquivo e o modo de operação (leitura, gravação, etc.). Ela retorna um objeto de arquivo que pode ser usado para interagir com o arquivo.</a:t>
            </a:r>
          </a:p>
          <a:p>
            <a:r>
              <a:rPr lang="pt-BR" b="1" dirty="0"/>
              <a:t>close()</a:t>
            </a:r>
            <a:r>
              <a:rPr lang="pt-BR" dirty="0"/>
              <a:t>: O método close() é usado para fechar um arquivo que foi aberto anteriormente. Isso é importante para liberar recursos e garantir que todas as operações de gravação tenham sido concluídas.</a:t>
            </a:r>
          </a:p>
          <a:p>
            <a:endParaRPr lang="pt-BR" dirty="0"/>
          </a:p>
          <a:p>
            <a:r>
              <a:rPr lang="pt-BR" sz="2400" b="1" dirty="0"/>
              <a:t>Ler arquivos:</a:t>
            </a:r>
          </a:p>
          <a:p>
            <a:endParaRPr lang="pt-BR" dirty="0"/>
          </a:p>
          <a:p>
            <a:r>
              <a:rPr lang="pt-BR" b="1" dirty="0" err="1"/>
              <a:t>read</a:t>
            </a:r>
            <a:r>
              <a:rPr lang="pt-BR" b="1" dirty="0"/>
              <a:t>()</a:t>
            </a:r>
            <a:r>
              <a:rPr lang="pt-BR" dirty="0"/>
              <a:t>: O método </a:t>
            </a:r>
            <a:r>
              <a:rPr lang="pt-BR" dirty="0" err="1"/>
              <a:t>read</a:t>
            </a:r>
            <a:r>
              <a:rPr lang="pt-BR" dirty="0"/>
              <a:t>() é usado para ler todo o conteúdo de um arquivo como uma única </a:t>
            </a:r>
            <a:r>
              <a:rPr lang="pt-BR" dirty="0" err="1"/>
              <a:t>string</a:t>
            </a:r>
            <a:r>
              <a:rPr lang="pt-BR" dirty="0"/>
              <a:t>.</a:t>
            </a:r>
          </a:p>
          <a:p>
            <a:r>
              <a:rPr lang="pt-BR" b="1" dirty="0" err="1"/>
              <a:t>readline</a:t>
            </a:r>
            <a:r>
              <a:rPr lang="pt-BR" b="1" dirty="0"/>
              <a:t>():</a:t>
            </a:r>
            <a:r>
              <a:rPr lang="pt-BR" dirty="0"/>
              <a:t> O método </a:t>
            </a:r>
            <a:r>
              <a:rPr lang="pt-BR" dirty="0" err="1"/>
              <a:t>readline</a:t>
            </a:r>
            <a:r>
              <a:rPr lang="pt-BR" dirty="0"/>
              <a:t>() é usado para ler uma linha de cada vez de um arquivo.</a:t>
            </a:r>
          </a:p>
          <a:p>
            <a:r>
              <a:rPr lang="pt-BR" b="1" dirty="0" err="1"/>
              <a:t>readlines</a:t>
            </a:r>
            <a:r>
              <a:rPr lang="pt-BR" b="1" dirty="0"/>
              <a:t>()</a:t>
            </a:r>
            <a:r>
              <a:rPr lang="pt-BR" dirty="0"/>
              <a:t>: O método </a:t>
            </a:r>
            <a:r>
              <a:rPr lang="pt-BR" dirty="0" err="1"/>
              <a:t>readlines</a:t>
            </a:r>
            <a:r>
              <a:rPr lang="pt-BR" dirty="0"/>
              <a:t>() é usado para ler todas as linhas de um arquivo e retorná-las como uma lista de </a:t>
            </a:r>
            <a:r>
              <a:rPr lang="pt-BR" dirty="0" err="1"/>
              <a:t>strings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2732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4 – Conceitos de Programação em Python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Manipulação de arquivos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A97B8A6-A742-AC12-16E2-CCE3CACAECE7}"/>
              </a:ext>
            </a:extLst>
          </p:cNvPr>
          <p:cNvSpPr txBox="1"/>
          <p:nvPr/>
        </p:nvSpPr>
        <p:spPr>
          <a:xfrm>
            <a:off x="612979" y="1875453"/>
            <a:ext cx="72993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sz="2400" b="1" dirty="0"/>
              <a:t>Gravar em arquivos:</a:t>
            </a:r>
          </a:p>
          <a:p>
            <a:endParaRPr lang="pt-BR" dirty="0"/>
          </a:p>
          <a:p>
            <a:r>
              <a:rPr lang="pt-BR" b="1" dirty="0" err="1"/>
              <a:t>write</a:t>
            </a:r>
            <a:r>
              <a:rPr lang="pt-BR" b="1" dirty="0"/>
              <a:t>(): </a:t>
            </a:r>
            <a:r>
              <a:rPr lang="pt-BR" dirty="0"/>
              <a:t>O método </a:t>
            </a:r>
            <a:r>
              <a:rPr lang="pt-BR" dirty="0" err="1"/>
              <a:t>write</a:t>
            </a:r>
            <a:r>
              <a:rPr lang="pt-BR" dirty="0"/>
              <a:t>() é usado para gravar uma </a:t>
            </a:r>
            <a:r>
              <a:rPr lang="pt-BR" dirty="0" err="1"/>
              <a:t>string</a:t>
            </a:r>
            <a:r>
              <a:rPr lang="pt-BR" dirty="0"/>
              <a:t> no arquivo.</a:t>
            </a:r>
          </a:p>
          <a:p>
            <a:r>
              <a:rPr lang="pt-BR" dirty="0" err="1"/>
              <a:t>writelines</a:t>
            </a:r>
            <a:r>
              <a:rPr lang="pt-BR" dirty="0"/>
              <a:t>(): O método </a:t>
            </a:r>
            <a:r>
              <a:rPr lang="pt-BR" dirty="0" err="1"/>
              <a:t>writelines</a:t>
            </a:r>
            <a:r>
              <a:rPr lang="pt-BR" dirty="0"/>
              <a:t>() é usado para gravar várias linhas em um arquivo a partir de uma lista de </a:t>
            </a:r>
            <a:r>
              <a:rPr lang="pt-BR" dirty="0" err="1"/>
              <a:t>strings</a:t>
            </a:r>
            <a:r>
              <a:rPr lang="pt-BR" dirty="0"/>
              <a:t>.</a:t>
            </a:r>
          </a:p>
          <a:p>
            <a:r>
              <a:rPr lang="pt-BR" dirty="0"/>
              <a:t>Navegar em arquivos:</a:t>
            </a:r>
          </a:p>
          <a:p>
            <a:r>
              <a:rPr lang="pt-BR" b="1" dirty="0" err="1"/>
              <a:t>seek</a:t>
            </a:r>
            <a:r>
              <a:rPr lang="pt-BR" b="1" dirty="0"/>
              <a:t>(): </a:t>
            </a:r>
            <a:r>
              <a:rPr lang="pt-BR" dirty="0"/>
              <a:t>O método </a:t>
            </a:r>
            <a:r>
              <a:rPr lang="pt-BR" dirty="0" err="1"/>
              <a:t>seek</a:t>
            </a:r>
            <a:r>
              <a:rPr lang="pt-BR" dirty="0"/>
              <a:t>() é usado para definir a posição do ponteiro de leitura/gravação em um arquivo.</a:t>
            </a:r>
          </a:p>
          <a:p>
            <a:r>
              <a:rPr lang="pt-BR" dirty="0" err="1"/>
              <a:t>tell</a:t>
            </a:r>
            <a:r>
              <a:rPr lang="pt-BR" dirty="0"/>
              <a:t>(): O método </a:t>
            </a:r>
            <a:r>
              <a:rPr lang="pt-BR" dirty="0" err="1"/>
              <a:t>tell</a:t>
            </a:r>
            <a:r>
              <a:rPr lang="pt-BR" dirty="0"/>
              <a:t>() é usado para retornar a posição atual do ponteiro de leitura/gravação em um arquivo.</a:t>
            </a:r>
          </a:p>
        </p:txBody>
      </p:sp>
    </p:spTree>
    <p:extLst>
      <p:ext uri="{BB962C8B-B14F-4D97-AF65-F5344CB8AC3E}">
        <p14:creationId xmlns:p14="http://schemas.microsoft.com/office/powerpoint/2010/main" val="2238196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4 – Conceitos de Programação em Python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Exemplos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9B7C613-DE25-A59B-9800-562BD409C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33" y="2604796"/>
            <a:ext cx="5857144" cy="249904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4E91C6-F09A-A2AE-6B08-4112FCD3A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583" y="2604796"/>
            <a:ext cx="5564196" cy="334026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68D6227-9D72-E00E-BD22-5827D3EF324C}"/>
              </a:ext>
            </a:extLst>
          </p:cNvPr>
          <p:cNvSpPr txBox="1"/>
          <p:nvPr/>
        </p:nvSpPr>
        <p:spPr>
          <a:xfrm>
            <a:off x="2469771" y="2146040"/>
            <a:ext cx="109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Gravação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9A7BC8D-D88C-CC1D-11FB-A8683C821C33}"/>
              </a:ext>
            </a:extLst>
          </p:cNvPr>
          <p:cNvSpPr txBox="1"/>
          <p:nvPr/>
        </p:nvSpPr>
        <p:spPr>
          <a:xfrm>
            <a:off x="8627708" y="2146040"/>
            <a:ext cx="109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Leitura</a:t>
            </a:r>
          </a:p>
        </p:txBody>
      </p:sp>
    </p:spTree>
    <p:extLst>
      <p:ext uri="{BB962C8B-B14F-4D97-AF65-F5344CB8AC3E}">
        <p14:creationId xmlns:p14="http://schemas.microsoft.com/office/powerpoint/2010/main" val="2867797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4 – Conceitos de Programação em Python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Exemplos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DF483B6-31FF-842F-7A6D-30D7DFD3C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903" y="3852160"/>
            <a:ext cx="6238194" cy="287141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D248E94-5C75-BF98-7EC7-671A483C223D}"/>
              </a:ext>
            </a:extLst>
          </p:cNvPr>
          <p:cNvSpPr txBox="1"/>
          <p:nvPr/>
        </p:nvSpPr>
        <p:spPr>
          <a:xfrm>
            <a:off x="635043" y="1709851"/>
            <a:ext cx="11233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os.listdir</a:t>
            </a:r>
            <a:r>
              <a:rPr lang="pt-BR" b="1" dirty="0"/>
              <a:t>(caminho)</a:t>
            </a:r>
            <a:r>
              <a:rPr lang="pt-BR" dirty="0"/>
              <a:t>: Retorna uma lista com os nomes de todos os arquivos e diretórios em um determinado caminho.</a:t>
            </a:r>
          </a:p>
          <a:p>
            <a:r>
              <a:rPr lang="pt-BR" b="1" dirty="0" err="1"/>
              <a:t>os.scandir</a:t>
            </a:r>
            <a:r>
              <a:rPr lang="pt-BR" b="1" dirty="0"/>
              <a:t>(caminho)</a:t>
            </a:r>
            <a:r>
              <a:rPr lang="pt-BR" dirty="0"/>
              <a:t>: Retorna um </a:t>
            </a:r>
            <a:r>
              <a:rPr lang="pt-BR" dirty="0" err="1"/>
              <a:t>iterador</a:t>
            </a:r>
            <a:r>
              <a:rPr lang="pt-BR" dirty="0"/>
              <a:t> com objetos </a:t>
            </a:r>
            <a:r>
              <a:rPr lang="pt-BR" dirty="0" err="1"/>
              <a:t>os.DirEntry</a:t>
            </a:r>
            <a:r>
              <a:rPr lang="pt-BR" dirty="0"/>
              <a:t> para cada arquivo e diretório no caminho especificado. Fornece informações adicionais sobre cada item.</a:t>
            </a:r>
          </a:p>
          <a:p>
            <a:endParaRPr lang="pt-BR" dirty="0"/>
          </a:p>
          <a:p>
            <a:r>
              <a:rPr lang="pt-BR" b="1" dirty="0" err="1"/>
              <a:t>os.path.exists</a:t>
            </a:r>
            <a:r>
              <a:rPr lang="pt-BR" b="1" dirty="0"/>
              <a:t>(caminho)</a:t>
            </a:r>
            <a:r>
              <a:rPr lang="pt-BR" dirty="0"/>
              <a:t>: Retorna </a:t>
            </a:r>
            <a:r>
              <a:rPr lang="pt-BR" dirty="0" err="1"/>
              <a:t>True</a:t>
            </a:r>
            <a:r>
              <a:rPr lang="pt-BR" dirty="0"/>
              <a:t> se o caminho existe (arquivo ou diretório), caso contrário, retorna False.</a:t>
            </a:r>
          </a:p>
          <a:p>
            <a:r>
              <a:rPr lang="pt-BR" b="1" dirty="0" err="1"/>
              <a:t>os.path.isfile</a:t>
            </a:r>
            <a:r>
              <a:rPr lang="pt-BR" b="1" dirty="0"/>
              <a:t>(caminho)</a:t>
            </a:r>
            <a:r>
              <a:rPr lang="pt-BR" dirty="0"/>
              <a:t>: Retorna </a:t>
            </a:r>
            <a:r>
              <a:rPr lang="pt-BR" dirty="0" err="1"/>
              <a:t>True</a:t>
            </a:r>
            <a:r>
              <a:rPr lang="pt-BR" dirty="0"/>
              <a:t> se o caminho corresponde a um arquivo existente, caso contrário, retorna False.</a:t>
            </a:r>
          </a:p>
          <a:p>
            <a:r>
              <a:rPr lang="pt-BR" b="1" dirty="0" err="1"/>
              <a:t>os.path.isdir</a:t>
            </a:r>
            <a:r>
              <a:rPr lang="pt-BR" b="1" dirty="0"/>
              <a:t>(caminho)</a:t>
            </a:r>
            <a:r>
              <a:rPr lang="pt-BR" dirty="0"/>
              <a:t>: Retorna </a:t>
            </a:r>
            <a:r>
              <a:rPr lang="pt-BR" dirty="0" err="1"/>
              <a:t>True</a:t>
            </a:r>
            <a:r>
              <a:rPr lang="pt-BR" dirty="0"/>
              <a:t> se o caminho corresponde a um diretório existente, caso contrário, retorna False.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8144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4 – Conceitos de Programação em Python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Exemplos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3BD4F31-C4D1-9AA2-92AE-2EC53B52B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533" y="3840166"/>
            <a:ext cx="5318934" cy="276308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FE291B3-EEBA-2747-801B-D65D7602183C}"/>
              </a:ext>
            </a:extLst>
          </p:cNvPr>
          <p:cNvSpPr txBox="1"/>
          <p:nvPr/>
        </p:nvSpPr>
        <p:spPr>
          <a:xfrm>
            <a:off x="612979" y="1819469"/>
            <a:ext cx="111715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os.makedirs</a:t>
            </a:r>
            <a:r>
              <a:rPr lang="pt-BR" b="1" dirty="0"/>
              <a:t>(caminho)</a:t>
            </a:r>
            <a:r>
              <a:rPr lang="pt-BR" dirty="0"/>
              <a:t>: Cria diretórios recursivamente, se necessário, para criar um caminho completo.</a:t>
            </a:r>
          </a:p>
          <a:p>
            <a:r>
              <a:rPr lang="pt-BR" b="1" dirty="0" err="1"/>
              <a:t>os.mkdir</a:t>
            </a:r>
            <a:r>
              <a:rPr lang="pt-BR" b="1" dirty="0"/>
              <a:t>(caminho)</a:t>
            </a:r>
            <a:r>
              <a:rPr lang="pt-BR" dirty="0"/>
              <a:t>: Cria um diretório no caminho especificado.</a:t>
            </a:r>
          </a:p>
          <a:p>
            <a:endParaRPr lang="pt-BR" dirty="0"/>
          </a:p>
          <a:p>
            <a:r>
              <a:rPr lang="pt-BR" b="1" dirty="0" err="1"/>
              <a:t>os.remove</a:t>
            </a:r>
            <a:r>
              <a:rPr lang="pt-BR" b="1" dirty="0"/>
              <a:t>(caminho)</a:t>
            </a:r>
            <a:r>
              <a:rPr lang="pt-BR" dirty="0"/>
              <a:t>: Remove um arquivo no caminho especificado.</a:t>
            </a:r>
          </a:p>
          <a:p>
            <a:r>
              <a:rPr lang="pt-BR" b="1" dirty="0" err="1"/>
              <a:t>os.rmdir</a:t>
            </a:r>
            <a:r>
              <a:rPr lang="pt-BR" b="1" dirty="0"/>
              <a:t>(caminho)</a:t>
            </a:r>
            <a:r>
              <a:rPr lang="pt-BR" dirty="0"/>
              <a:t>: Remove um diretório vazio no caminho especificado.</a:t>
            </a:r>
          </a:p>
          <a:p>
            <a:r>
              <a:rPr lang="pt-BR" b="1" dirty="0" err="1"/>
              <a:t>shutil.rmtree</a:t>
            </a:r>
            <a:r>
              <a:rPr lang="pt-BR" b="1" dirty="0"/>
              <a:t>(caminho)</a:t>
            </a:r>
            <a:r>
              <a:rPr lang="pt-BR" dirty="0"/>
              <a:t>: Remove um diretório e seu conteúdo de forma recursiva.</a:t>
            </a:r>
          </a:p>
        </p:txBody>
      </p:sp>
    </p:spTree>
    <p:extLst>
      <p:ext uri="{BB962C8B-B14F-4D97-AF65-F5344CB8AC3E}">
        <p14:creationId xmlns:p14="http://schemas.microsoft.com/office/powerpoint/2010/main" val="683497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4 – Conceitos de Programação em Python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Exercícios  - Manipulando arquivos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612979" y="1973878"/>
            <a:ext cx="10975641" cy="4548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57200" lvl="1" indent="-457200">
              <a:lnSpc>
                <a:spcPct val="120000"/>
              </a:lnSpc>
              <a:buClr>
                <a:srgbClr val="374151"/>
              </a:buClr>
              <a:buSzPct val="99000"/>
              <a:buFont typeface="+mj-lt"/>
              <a:buAutoNum type="arabicPeriod"/>
            </a:pPr>
            <a:r>
              <a:rPr lang="pt-BR" sz="1800" i="0" dirty="0">
                <a:solidFill>
                  <a:schemeClr val="tx1"/>
                </a:solidFill>
                <a:effectLst/>
                <a:latin typeface="+mn-lt"/>
              </a:rPr>
              <a:t>Escreva um programa que leia o conteúdo de um arquivo de texto chamado "dados.txt" e exiba o número de linhas existentes no arquivo.</a:t>
            </a:r>
          </a:p>
          <a:p>
            <a:pPr marL="457200" lvl="1" indent="-457200">
              <a:lnSpc>
                <a:spcPct val="120000"/>
              </a:lnSpc>
              <a:buClr>
                <a:srgbClr val="374151"/>
              </a:buClr>
              <a:buSzPct val="99000"/>
              <a:buFont typeface="+mj-lt"/>
              <a:buAutoNum type="arabicPeriod"/>
            </a:pPr>
            <a:endParaRPr lang="pt-BR" sz="1800" i="0" dirty="0">
              <a:solidFill>
                <a:schemeClr val="tx1"/>
              </a:solidFill>
              <a:effectLst/>
              <a:latin typeface="+mn-lt"/>
            </a:endParaRPr>
          </a:p>
          <a:p>
            <a:pPr marL="457200" lvl="1" indent="-457200">
              <a:lnSpc>
                <a:spcPct val="120000"/>
              </a:lnSpc>
              <a:buClr>
                <a:srgbClr val="374151"/>
              </a:buClr>
              <a:buSzPct val="99000"/>
              <a:buFont typeface="+mj-lt"/>
              <a:buAutoNum type="arabicPeriod"/>
            </a:pPr>
            <a:r>
              <a:rPr lang="pt-BR" sz="1800" i="0" dirty="0">
                <a:solidFill>
                  <a:schemeClr val="tx1"/>
                </a:solidFill>
                <a:effectLst/>
                <a:latin typeface="+mn-lt"/>
              </a:rPr>
              <a:t>Escreva uma função chamada "</a:t>
            </a:r>
            <a:r>
              <a:rPr lang="pt-BR" sz="1800" i="0" dirty="0" err="1">
                <a:solidFill>
                  <a:schemeClr val="tx1"/>
                </a:solidFill>
                <a:effectLst/>
                <a:latin typeface="+mn-lt"/>
              </a:rPr>
              <a:t>copiar_arquivo</a:t>
            </a:r>
            <a:r>
              <a:rPr lang="pt-BR" sz="1800" i="0" dirty="0">
                <a:solidFill>
                  <a:schemeClr val="tx1"/>
                </a:solidFill>
                <a:effectLst/>
                <a:latin typeface="+mn-lt"/>
              </a:rPr>
              <a:t>" que recebe dois nomes de arquivos como parâmetros: o nome do arquivo de origem e o nome do arquivo de destino. A função deve copiar o conteúdo do arquivo de origem para o arquivo de destino.</a:t>
            </a:r>
          </a:p>
          <a:p>
            <a:pPr marL="457200" lvl="1" indent="-457200">
              <a:lnSpc>
                <a:spcPct val="120000"/>
              </a:lnSpc>
              <a:buClr>
                <a:srgbClr val="374151"/>
              </a:buClr>
              <a:buSzPct val="99000"/>
              <a:buFont typeface="+mj-lt"/>
              <a:buAutoNum type="arabicPeriod"/>
            </a:pPr>
            <a:endParaRPr lang="pt-BR" sz="1800" i="0" dirty="0">
              <a:solidFill>
                <a:schemeClr val="tx1"/>
              </a:solidFill>
              <a:effectLst/>
              <a:latin typeface="+mn-lt"/>
            </a:endParaRPr>
          </a:p>
          <a:p>
            <a:pPr marL="457200" lvl="1" indent="-457200">
              <a:lnSpc>
                <a:spcPct val="120000"/>
              </a:lnSpc>
              <a:buClr>
                <a:srgbClr val="374151"/>
              </a:buClr>
              <a:buSzPct val="99000"/>
              <a:buFont typeface="+mj-lt"/>
              <a:buAutoNum type="arabicPeriod"/>
            </a:pPr>
            <a:r>
              <a:rPr lang="pt-BR" sz="1800" i="0" dirty="0">
                <a:solidFill>
                  <a:schemeClr val="tx1"/>
                </a:solidFill>
                <a:effectLst/>
                <a:latin typeface="+mn-lt"/>
              </a:rPr>
              <a:t>Escreva uma função chamada "</a:t>
            </a:r>
            <a:r>
              <a:rPr lang="pt-BR" sz="1800" i="0" dirty="0" err="1">
                <a:solidFill>
                  <a:schemeClr val="tx1"/>
                </a:solidFill>
                <a:effectLst/>
                <a:latin typeface="+mn-lt"/>
              </a:rPr>
              <a:t>contar_palavras_arquivo</a:t>
            </a:r>
            <a:r>
              <a:rPr lang="pt-BR" sz="1800" i="0" dirty="0">
                <a:solidFill>
                  <a:schemeClr val="tx1"/>
                </a:solidFill>
                <a:effectLst/>
                <a:latin typeface="+mn-lt"/>
              </a:rPr>
              <a:t>" que recebe o nome de um arquivo de texto como parâmetro e retorna o número total de palavras no arquivo. Considere que as palavras estão separadas por espaços em branco </a:t>
            </a:r>
            <a:r>
              <a:rPr lang="pt-BR" sz="1800" dirty="0">
                <a:solidFill>
                  <a:schemeClr val="tx1"/>
                </a:solidFill>
                <a:latin typeface="+mn-lt"/>
              </a:rPr>
              <a:t>(use a função split).</a:t>
            </a:r>
            <a:endParaRPr lang="pt-BR" sz="1800" i="0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760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09927" y="-114105"/>
            <a:ext cx="4945224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4 – Conceitos de Programação em Python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43" y="1593970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Cronograma</a:t>
            </a:r>
          </a:p>
        </p:txBody>
      </p:sp>
      <p:sp>
        <p:nvSpPr>
          <p:cNvPr id="10" name="Google Shape;96;p14">
            <a:extLst>
              <a:ext uri="{FF2B5EF4-FFF2-40B4-BE49-F238E27FC236}">
                <a16:creationId xmlns:a16="http://schemas.microsoft.com/office/drawing/2014/main" id="{55E446FA-4F20-A09D-2707-9A1655AB1513}"/>
              </a:ext>
            </a:extLst>
          </p:cNvPr>
          <p:cNvSpPr txBox="1">
            <a:spLocks noGrp="1"/>
          </p:cNvSpPr>
          <p:nvPr/>
        </p:nvSpPr>
        <p:spPr>
          <a:xfrm>
            <a:off x="635043" y="2268302"/>
            <a:ext cx="5370646" cy="41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4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Tipos de dados </a:t>
            </a:r>
          </a:p>
          <a:p>
            <a:pPr marL="800100" lvl="1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4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Variáveis</a:t>
            </a:r>
          </a:p>
          <a:p>
            <a:pPr marL="800100" lvl="1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4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Constantes </a:t>
            </a:r>
          </a:p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4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Operadores e operações de E/S </a:t>
            </a:r>
          </a:p>
          <a:p>
            <a:pPr marL="800100" lvl="1" indent="-342900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4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Operadores aritméticos e atribuição </a:t>
            </a:r>
          </a:p>
          <a:p>
            <a:pPr marL="800100" lvl="1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4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Manipulação de entrada e saída de dados</a:t>
            </a:r>
          </a:p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4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Manipulação de arquivos </a:t>
            </a:r>
          </a:p>
          <a:p>
            <a:pPr marL="800100" lvl="1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4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Árvores de diretórios </a:t>
            </a:r>
          </a:p>
          <a:p>
            <a:pPr marL="800100" lvl="1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4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Sistemas de arquivos</a:t>
            </a:r>
          </a:p>
        </p:txBody>
      </p:sp>
      <p:pic>
        <p:nvPicPr>
          <p:cNvPr id="11" name="Imagem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FC75110-AE4F-E078-4F87-5472ECE17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85543"/>
            <a:ext cx="5370647" cy="31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1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4 – Conceitos de Programação em Python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43" y="1593970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Tipos de dados - variáveis</a:t>
            </a:r>
          </a:p>
        </p:txBody>
      </p:sp>
      <p:sp>
        <p:nvSpPr>
          <p:cNvPr id="10" name="Google Shape;96;p14">
            <a:extLst>
              <a:ext uri="{FF2B5EF4-FFF2-40B4-BE49-F238E27FC236}">
                <a16:creationId xmlns:a16="http://schemas.microsoft.com/office/drawing/2014/main" id="{55E446FA-4F20-A09D-2707-9A1655AB1513}"/>
              </a:ext>
            </a:extLst>
          </p:cNvPr>
          <p:cNvSpPr txBox="1">
            <a:spLocks noGrp="1"/>
          </p:cNvSpPr>
          <p:nvPr/>
        </p:nvSpPr>
        <p:spPr>
          <a:xfrm>
            <a:off x="370683" y="2221647"/>
            <a:ext cx="10735856" cy="448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57200" lvl="1" indent="-457200" algn="just">
              <a:lnSpc>
                <a:spcPct val="120000"/>
              </a:lnSpc>
              <a:buClr>
                <a:srgbClr val="374151"/>
              </a:buClr>
              <a:buSzPts val="1200"/>
              <a:buFont typeface="Wingdings" panose="05000000000000000000" pitchFamily="2" charset="2"/>
              <a:buChar char="§"/>
            </a:pPr>
            <a:r>
              <a:rPr lang="pt-BR" sz="2800" b="1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Inteiros (</a:t>
            </a:r>
            <a:r>
              <a:rPr lang="pt-BR" sz="2800" b="1" dirty="0" err="1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int</a:t>
            </a:r>
            <a:r>
              <a:rPr lang="pt-BR" sz="2800" b="1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): </a:t>
            </a:r>
            <a:r>
              <a:rPr lang="pt-BR" sz="28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Variáveis que armazenam números inteiros, como 1, 2, -3, 0, etc.</a:t>
            </a:r>
          </a:p>
          <a:p>
            <a:pPr marL="457200" lvl="1" indent="-457200" algn="just">
              <a:lnSpc>
                <a:spcPct val="120000"/>
              </a:lnSpc>
              <a:buClr>
                <a:srgbClr val="374151"/>
              </a:buClr>
              <a:buSzPts val="1200"/>
              <a:buFont typeface="Wingdings" panose="05000000000000000000" pitchFamily="2" charset="2"/>
              <a:buChar char="§"/>
            </a:pPr>
            <a:r>
              <a:rPr lang="pt-BR" sz="2800" b="1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Ponto flutuante (</a:t>
            </a:r>
            <a:r>
              <a:rPr lang="pt-BR" sz="2800" b="1" dirty="0" err="1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float</a:t>
            </a:r>
            <a:r>
              <a:rPr lang="pt-BR" sz="2800" b="1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)</a:t>
            </a:r>
            <a:r>
              <a:rPr lang="pt-BR" sz="28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: Variáveis que armazenam números decimais, como 3.14, -0.5, 2.0, etc.</a:t>
            </a:r>
          </a:p>
          <a:p>
            <a:pPr marL="457200" lvl="1" indent="-457200" algn="just">
              <a:lnSpc>
                <a:spcPct val="120000"/>
              </a:lnSpc>
              <a:buClr>
                <a:srgbClr val="374151"/>
              </a:buClr>
              <a:buSzPts val="1200"/>
              <a:buFont typeface="Wingdings" panose="05000000000000000000" pitchFamily="2" charset="2"/>
              <a:buChar char="§"/>
            </a:pPr>
            <a:r>
              <a:rPr lang="pt-BR" sz="2800" b="1" dirty="0" err="1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Strings</a:t>
            </a:r>
            <a:r>
              <a:rPr lang="pt-BR" sz="2800" b="1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 (</a:t>
            </a:r>
            <a:r>
              <a:rPr lang="pt-BR" sz="2800" b="1" dirty="0" err="1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str</a:t>
            </a:r>
            <a:r>
              <a:rPr lang="pt-BR" sz="2800" b="1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)</a:t>
            </a:r>
            <a:r>
              <a:rPr lang="pt-BR" sz="28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: Variáveis que armazenam sequências de caracteres, como "Olá", "Python", "123", etc. As </a:t>
            </a:r>
            <a:r>
              <a:rPr lang="pt-BR" sz="2800" dirty="0" err="1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strings</a:t>
            </a:r>
            <a:r>
              <a:rPr lang="pt-BR" sz="28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 são delimitadas por aspas simples ('') ou aspas duplas ("").</a:t>
            </a:r>
          </a:p>
          <a:p>
            <a:pPr marL="457200" lvl="1" indent="-457200" algn="just">
              <a:lnSpc>
                <a:spcPct val="120000"/>
              </a:lnSpc>
              <a:buClr>
                <a:srgbClr val="374151"/>
              </a:buClr>
              <a:buSzPts val="1200"/>
              <a:buFont typeface="Wingdings" panose="05000000000000000000" pitchFamily="2" charset="2"/>
              <a:buChar char="§"/>
            </a:pPr>
            <a:r>
              <a:rPr lang="pt-BR" sz="2800" b="1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Booleanas (</a:t>
            </a:r>
            <a:r>
              <a:rPr lang="pt-BR" sz="2800" b="1" dirty="0" err="1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bool</a:t>
            </a:r>
            <a:r>
              <a:rPr lang="pt-BR" sz="2800" b="1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)</a:t>
            </a:r>
            <a:r>
              <a:rPr lang="pt-BR" sz="28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: Variáveis que podem ter apenas dois valores: </a:t>
            </a:r>
            <a:r>
              <a:rPr lang="pt-BR" sz="2800" dirty="0" err="1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True</a:t>
            </a:r>
            <a:r>
              <a:rPr lang="pt-BR" sz="28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 (verdadeiro) ou False (falso). Essas variáveis são usadas principalmente em expressões lógicas e controle de fluxo condicional.</a:t>
            </a:r>
          </a:p>
        </p:txBody>
      </p:sp>
    </p:spTree>
    <p:extLst>
      <p:ext uri="{BB962C8B-B14F-4D97-AF65-F5344CB8AC3E}">
        <p14:creationId xmlns:p14="http://schemas.microsoft.com/office/powerpoint/2010/main" val="68246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4 – Conceitos de Programação em Python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43" y="1593970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Tipos de dados - variáveis</a:t>
            </a:r>
          </a:p>
        </p:txBody>
      </p:sp>
      <p:sp>
        <p:nvSpPr>
          <p:cNvPr id="10" name="Google Shape;96;p14">
            <a:extLst>
              <a:ext uri="{FF2B5EF4-FFF2-40B4-BE49-F238E27FC236}">
                <a16:creationId xmlns:a16="http://schemas.microsoft.com/office/drawing/2014/main" id="{55E446FA-4F20-A09D-2707-9A1655AB1513}"/>
              </a:ext>
            </a:extLst>
          </p:cNvPr>
          <p:cNvSpPr txBox="1">
            <a:spLocks noGrp="1"/>
          </p:cNvSpPr>
          <p:nvPr/>
        </p:nvSpPr>
        <p:spPr>
          <a:xfrm>
            <a:off x="370683" y="2221647"/>
            <a:ext cx="10735856" cy="448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57200" lvl="1" indent="-457200" algn="just">
              <a:lnSpc>
                <a:spcPct val="120000"/>
              </a:lnSpc>
              <a:buClr>
                <a:srgbClr val="374151"/>
              </a:buClr>
              <a:buSzPts val="1200"/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Listas (</a:t>
            </a:r>
            <a:r>
              <a:rPr lang="pt-BR" sz="2400" b="1" dirty="0" err="1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list</a:t>
            </a:r>
            <a:r>
              <a:rPr lang="pt-BR" sz="2400" b="1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: Variáveis que armazenam coleções ordenadas de itens. Os itens em uma lista podem ser de diferentes tipos e podem ser acessados por meio de índices. Exemplo: [1, 2, 3, "Python", </a:t>
            </a:r>
            <a:r>
              <a:rPr lang="pt-BR" sz="2400" dirty="0" err="1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].</a:t>
            </a:r>
          </a:p>
          <a:p>
            <a:pPr marL="457200" lvl="1" indent="-457200" algn="just">
              <a:lnSpc>
                <a:spcPct val="120000"/>
              </a:lnSpc>
              <a:buClr>
                <a:srgbClr val="374151"/>
              </a:buClr>
              <a:buSzPts val="1200"/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Tuplas (</a:t>
            </a:r>
            <a:r>
              <a:rPr lang="pt-BR" sz="2400" b="1" dirty="0" err="1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tuple</a:t>
            </a:r>
            <a:r>
              <a:rPr lang="pt-BR" sz="2400" b="1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: Semelhantes às listas, as tuplas também armazenam coleções ordenadas de itens. A diferença é que as tuplas são imutáveis, o que significa que seus elementos não podem ser alterados após a criação. Exemplo: (1, 2, 3, "Python", </a:t>
            </a:r>
            <a:r>
              <a:rPr lang="pt-BR" sz="2400" dirty="0" err="1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).</a:t>
            </a:r>
          </a:p>
          <a:p>
            <a:pPr marL="457200" lvl="1" indent="-457200" algn="just">
              <a:lnSpc>
                <a:spcPct val="120000"/>
              </a:lnSpc>
              <a:buClr>
                <a:srgbClr val="374151"/>
              </a:buClr>
              <a:buSzPts val="1200"/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Dicionários (</a:t>
            </a:r>
            <a:r>
              <a:rPr lang="pt-BR" sz="2400" b="1" dirty="0" err="1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dict</a:t>
            </a:r>
            <a:r>
              <a:rPr lang="pt-BR" sz="2400" b="1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: Variáveis que armazenam coleções de pares chave-valor. Os valores são acessados por meio de suas chaves. Exemplo: {"nome": "João", "idade": 25, "cidade": "São Paulo"}.</a:t>
            </a:r>
          </a:p>
          <a:p>
            <a:pPr marL="457200" lvl="1" indent="-457200" algn="just">
              <a:lnSpc>
                <a:spcPct val="120000"/>
              </a:lnSpc>
              <a:buClr>
                <a:srgbClr val="374151"/>
              </a:buClr>
              <a:buSzPts val="1200"/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Conjuntos (set)</a:t>
            </a:r>
            <a:r>
              <a:rPr lang="pt-BR" sz="24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: Variáveis que armazenam coleções de elementos únicos e não ordenados. Os conjuntos não permitem elementos duplicados. Exemplo: {1, 2, 3, 4, 5}.</a:t>
            </a:r>
            <a:endParaRPr lang="pt-BR" sz="1050" dirty="0">
              <a:solidFill>
                <a:schemeClr val="tx1"/>
              </a:solidFill>
              <a:latin typeface="+mn-lt"/>
              <a:ea typeface="Arial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51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72325" y="-114105"/>
            <a:ext cx="4882826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4 – Conceitos de Programação em Python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43" y="1593970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Exercício 1 – Faça você mesmo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0A3363F-4293-7F12-0C5F-58F04709A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45686"/>
            <a:ext cx="5419725" cy="1819275"/>
          </a:xfrm>
          <a:prstGeom prst="rect">
            <a:avLst/>
          </a:prstGeom>
        </p:spPr>
      </p:pic>
      <p:sp>
        <p:nvSpPr>
          <p:cNvPr id="7" name="Google Shape;96;p14">
            <a:extLst>
              <a:ext uri="{FF2B5EF4-FFF2-40B4-BE49-F238E27FC236}">
                <a16:creationId xmlns:a16="http://schemas.microsoft.com/office/drawing/2014/main" id="{CF585369-94CB-2A21-B081-396D405894C6}"/>
              </a:ext>
            </a:extLst>
          </p:cNvPr>
          <p:cNvSpPr txBox="1">
            <a:spLocks noGrp="1"/>
          </p:cNvSpPr>
          <p:nvPr/>
        </p:nvSpPr>
        <p:spPr>
          <a:xfrm>
            <a:off x="370683" y="2221647"/>
            <a:ext cx="5419725" cy="448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 algn="just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Crie no Python uma variável de cada tipo:</a:t>
            </a:r>
          </a:p>
          <a:p>
            <a:pPr marL="457200" lvl="1" indent="-457200" algn="just">
              <a:lnSpc>
                <a:spcPct val="120000"/>
              </a:lnSpc>
              <a:buClr>
                <a:srgbClr val="374151"/>
              </a:buClr>
              <a:buSzPts val="1200"/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+mn-lt"/>
              <a:ea typeface="Arial"/>
              <a:cs typeface="Calibri" panose="020F0502020204030204" pitchFamily="34" charset="0"/>
              <a:sym typeface="Arial"/>
            </a:endParaRPr>
          </a:p>
          <a:p>
            <a:pPr marL="0" lvl="1" indent="0" algn="just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b="1" dirty="0" err="1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Int</a:t>
            </a:r>
            <a:r>
              <a:rPr lang="pt-BR" sz="2400" b="1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float</a:t>
            </a:r>
            <a:r>
              <a:rPr lang="pt-BR" sz="2400" b="1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str</a:t>
            </a:r>
            <a:r>
              <a:rPr lang="pt-BR" sz="2400" b="1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bool</a:t>
            </a:r>
            <a:r>
              <a:rPr lang="pt-BR" sz="2400" b="1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list</a:t>
            </a:r>
            <a:r>
              <a:rPr lang="pt-BR" sz="2400" b="1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tuple</a:t>
            </a:r>
            <a:r>
              <a:rPr lang="pt-BR" sz="2400" b="1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dict</a:t>
            </a:r>
            <a:r>
              <a:rPr lang="pt-BR" sz="2400" b="1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, set</a:t>
            </a:r>
          </a:p>
          <a:p>
            <a:pPr marL="457200" lvl="1" indent="-457200" algn="just">
              <a:lnSpc>
                <a:spcPct val="120000"/>
              </a:lnSpc>
              <a:buClr>
                <a:srgbClr val="374151"/>
              </a:buClr>
              <a:buSzPts val="1200"/>
              <a:buFont typeface="Wingdings" panose="05000000000000000000" pitchFamily="2" charset="2"/>
              <a:buChar char="§"/>
            </a:pPr>
            <a:endParaRPr lang="pt-BR" sz="2400" b="1" dirty="0">
              <a:solidFill>
                <a:schemeClr val="tx1"/>
              </a:solidFill>
              <a:latin typeface="+mn-lt"/>
              <a:ea typeface="Arial"/>
              <a:cs typeface="Calibri" panose="020F0502020204030204" pitchFamily="34" charset="0"/>
              <a:sym typeface="Arial"/>
            </a:endParaRPr>
          </a:p>
          <a:p>
            <a:pPr marL="457200" lvl="1" indent="-457200" algn="just">
              <a:lnSpc>
                <a:spcPct val="120000"/>
              </a:lnSpc>
              <a:buClr>
                <a:srgbClr val="374151"/>
              </a:buClr>
              <a:buSzPts val="1200"/>
              <a:buFont typeface="Wingdings" panose="05000000000000000000" pitchFamily="2" charset="2"/>
              <a:buChar char="§"/>
            </a:pPr>
            <a:endParaRPr lang="pt-BR" sz="2400" b="1" dirty="0">
              <a:solidFill>
                <a:schemeClr val="tx1"/>
              </a:solidFill>
              <a:latin typeface="+mn-lt"/>
              <a:ea typeface="Arial"/>
              <a:cs typeface="Calibri" panose="020F0502020204030204" pitchFamily="34" charset="0"/>
              <a:sym typeface="Arial"/>
            </a:endParaRPr>
          </a:p>
          <a:p>
            <a:pPr marL="0" lvl="1" indent="0" algn="just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Imprima essa variável no terminal usando o comando print, use também o comando </a:t>
            </a:r>
            <a:r>
              <a:rPr lang="pt-BR" sz="2400" dirty="0" err="1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 como mostrado ao lado.</a:t>
            </a:r>
          </a:p>
          <a:p>
            <a:pPr marL="0" lvl="1" indent="0" algn="just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endParaRPr lang="pt-BR" sz="2400" dirty="0">
              <a:solidFill>
                <a:schemeClr val="tx1"/>
              </a:solidFill>
              <a:latin typeface="+mn-lt"/>
              <a:ea typeface="Arial"/>
              <a:cs typeface="Calibri" panose="020F0502020204030204" pitchFamily="34" charset="0"/>
              <a:sym typeface="Arial"/>
            </a:endParaRPr>
          </a:p>
          <a:p>
            <a:pPr marL="0" lvl="1" indent="0" algn="just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Como criar cada tipo? </a:t>
            </a:r>
            <a:r>
              <a:rPr lang="pt-BR" sz="2400" b="1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Pesquise</a:t>
            </a:r>
            <a:r>
              <a:rPr lang="pt-BR" sz="24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!</a:t>
            </a:r>
          </a:p>
          <a:p>
            <a:pPr marL="457200" lvl="1" indent="-457200" algn="just">
              <a:lnSpc>
                <a:spcPct val="120000"/>
              </a:lnSpc>
              <a:buClr>
                <a:srgbClr val="374151"/>
              </a:buClr>
              <a:buSzPts val="1200"/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+mn-lt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A03221D-7679-5F7F-19FE-70A988B67D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566"/>
          <a:stretch/>
        </p:blipFill>
        <p:spPr>
          <a:xfrm>
            <a:off x="6096000" y="3816230"/>
            <a:ext cx="5419724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41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4 – Conceitos de Programação em Python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43" y="1593970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Tipos de dados - constantes</a:t>
            </a:r>
          </a:p>
        </p:txBody>
      </p:sp>
      <p:sp>
        <p:nvSpPr>
          <p:cNvPr id="10" name="Google Shape;96;p14">
            <a:extLst>
              <a:ext uri="{FF2B5EF4-FFF2-40B4-BE49-F238E27FC236}">
                <a16:creationId xmlns:a16="http://schemas.microsoft.com/office/drawing/2014/main" id="{55E446FA-4F20-A09D-2707-9A1655AB1513}"/>
              </a:ext>
            </a:extLst>
          </p:cNvPr>
          <p:cNvSpPr txBox="1">
            <a:spLocks noGrp="1"/>
          </p:cNvSpPr>
          <p:nvPr/>
        </p:nvSpPr>
        <p:spPr>
          <a:xfrm>
            <a:off x="314633" y="2221648"/>
            <a:ext cx="6198068" cy="448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57200" lvl="1" indent="-457200">
              <a:lnSpc>
                <a:spcPct val="120000"/>
              </a:lnSpc>
              <a:buClr>
                <a:srgbClr val="374151"/>
              </a:buClr>
              <a:buSzPts val="1200"/>
              <a:buFont typeface="Wingdings" panose="05000000000000000000" pitchFamily="2" charset="2"/>
              <a:buChar char="§"/>
            </a:pPr>
            <a:r>
              <a:rPr lang="pt-BR" sz="2400" b="0" i="0" dirty="0">
                <a:solidFill>
                  <a:schemeClr val="tx1"/>
                </a:solidFill>
                <a:effectLst/>
                <a:latin typeface="+mn-lt"/>
              </a:rPr>
              <a:t>Em Python, </a:t>
            </a:r>
            <a:r>
              <a:rPr lang="pt-BR" sz="2400" b="1" i="0" dirty="0">
                <a:solidFill>
                  <a:schemeClr val="tx1"/>
                </a:solidFill>
                <a:effectLst/>
                <a:latin typeface="+mn-lt"/>
              </a:rPr>
              <a:t>não há um conceito formal de "constantes" 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+mn-lt"/>
              </a:rPr>
              <a:t>como em algumas outras linguagens de programação. No entanto, por convenção, é comum usar nomes em maiúsculas para representar valores que são considerados constantes e não devem ser modificados ao longo do programa.</a:t>
            </a:r>
            <a:endParaRPr lang="pt-BR" sz="1400" dirty="0">
              <a:solidFill>
                <a:schemeClr val="tx1"/>
              </a:solidFill>
              <a:latin typeface="+mn-lt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7A50F9-AB0A-0723-A021-E5B26681A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60" y="3141600"/>
            <a:ext cx="46196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2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4 – Conceitos de Programação em Python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Operações de Entrada/Saída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353CA97-6138-95C6-2FF1-E936AEB7B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181" y="2136709"/>
            <a:ext cx="7175359" cy="4469363"/>
          </a:xfrm>
          <a:prstGeom prst="rect">
            <a:avLst/>
          </a:prstGeom>
        </p:spPr>
      </p:pic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314633" y="2221648"/>
            <a:ext cx="4014771" cy="448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57200" lvl="1" indent="-457200">
              <a:lnSpc>
                <a:spcPct val="120000"/>
              </a:lnSpc>
              <a:buClr>
                <a:srgbClr val="374151"/>
              </a:buClr>
              <a:buSzPts val="1200"/>
              <a:buFont typeface="Wingdings" panose="05000000000000000000" pitchFamily="2" charset="2"/>
              <a:buChar char="§"/>
            </a:pPr>
            <a:r>
              <a:rPr lang="pt-BR" sz="2400" b="0" i="0" dirty="0">
                <a:solidFill>
                  <a:schemeClr val="tx1"/>
                </a:solidFill>
                <a:effectLst/>
                <a:latin typeface="+mn-lt"/>
              </a:rPr>
              <a:t>A entrada padrão de dados no </a:t>
            </a:r>
            <a:r>
              <a:rPr lang="pt-BR" sz="2400" dirty="0">
                <a:solidFill>
                  <a:schemeClr val="tx1"/>
                </a:solidFill>
                <a:latin typeface="+mn-lt"/>
              </a:rPr>
              <a:t>P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+mn-lt"/>
              </a:rPr>
              <a:t>ython é feito pelo terminal pelo comando input. </a:t>
            </a:r>
          </a:p>
          <a:p>
            <a:pPr marL="457200" lvl="1" indent="-457200">
              <a:lnSpc>
                <a:spcPct val="120000"/>
              </a:lnSpc>
              <a:buClr>
                <a:srgbClr val="374151"/>
              </a:buClr>
              <a:buSzPts val="1200"/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+mn-lt"/>
              <a:ea typeface="Arial"/>
              <a:cs typeface="Calibri" panose="020F0502020204030204" pitchFamily="34" charset="0"/>
              <a:sym typeface="Arial"/>
            </a:endParaRPr>
          </a:p>
          <a:p>
            <a:pPr marL="457200" lvl="1" indent="-457200">
              <a:lnSpc>
                <a:spcPct val="120000"/>
              </a:lnSpc>
              <a:buClr>
                <a:srgbClr val="374151"/>
              </a:buClr>
              <a:buSzPts val="1200"/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Já a saída é feita por meio do comando print (já visto anteriormente)</a:t>
            </a:r>
            <a:endParaRPr lang="pt-BR" sz="1400" dirty="0">
              <a:solidFill>
                <a:schemeClr val="tx1"/>
              </a:solidFill>
              <a:latin typeface="+mn-lt"/>
              <a:ea typeface="Arial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765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4 – Conceitos de Programação em Python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Operações de Entrada/Saída – via interface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314633" y="2221648"/>
            <a:ext cx="4014771" cy="203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57200" lvl="1" indent="-457200">
              <a:lnSpc>
                <a:spcPct val="120000"/>
              </a:lnSpc>
              <a:buClr>
                <a:srgbClr val="374151"/>
              </a:buClr>
              <a:buSzPts val="1200"/>
              <a:buFont typeface="Wingdings" panose="05000000000000000000" pitchFamily="2" charset="2"/>
              <a:buChar char="§"/>
            </a:pPr>
            <a:r>
              <a:rPr lang="pt-BR" sz="2400" b="0" i="0" dirty="0">
                <a:solidFill>
                  <a:srgbClr val="374151"/>
                </a:solidFill>
                <a:effectLst/>
                <a:latin typeface="+mn-lt"/>
              </a:rPr>
              <a:t>Para fazer uso de uma interface para obter dados você pode usar o </a:t>
            </a:r>
            <a:r>
              <a:rPr lang="pt-BR" sz="2400" b="0" i="0" dirty="0" err="1">
                <a:solidFill>
                  <a:srgbClr val="374151"/>
                </a:solidFill>
                <a:effectLst/>
                <a:latin typeface="+mn-lt"/>
              </a:rPr>
              <a:t>tkinter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+mn-lt"/>
              </a:rPr>
              <a:t>. Veja um exemplo ao lado: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3F6866F-3809-27F4-D445-0940DF85C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739" y="1945471"/>
            <a:ext cx="5952428" cy="476041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7EA421D-9810-DF5B-A296-0351F21ED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29" y="4550617"/>
            <a:ext cx="43243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12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4 – Conceitos de Programação em Python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Operadores de atribuição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314633" y="2221648"/>
            <a:ext cx="4014771" cy="203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57200" lvl="1" indent="-457200">
              <a:lnSpc>
                <a:spcPct val="120000"/>
              </a:lnSpc>
              <a:buClr>
                <a:srgbClr val="374151"/>
              </a:buClr>
              <a:buSzPct val="99000"/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chemeClr val="tx1"/>
                </a:solidFill>
                <a:effectLst/>
                <a:latin typeface="+mn-lt"/>
              </a:rPr>
              <a:t>Atribuição simples</a:t>
            </a:r>
          </a:p>
          <a:p>
            <a:pPr marL="457200" lvl="1" indent="-457200">
              <a:lnSpc>
                <a:spcPct val="120000"/>
              </a:lnSpc>
              <a:buClr>
                <a:srgbClr val="374151"/>
              </a:buClr>
              <a:buSzPct val="99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+mn-lt"/>
              </a:rPr>
              <a:t>Atribuição com operação aritméticas</a:t>
            </a:r>
          </a:p>
          <a:p>
            <a:pPr marL="457200" lvl="1" indent="-457200">
              <a:lnSpc>
                <a:spcPct val="120000"/>
              </a:lnSpc>
              <a:buClr>
                <a:srgbClr val="374151"/>
              </a:buClr>
              <a:buSzPct val="990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+mn-lt"/>
              </a:rPr>
              <a:t>Operação módulo</a:t>
            </a:r>
          </a:p>
          <a:p>
            <a:pPr marL="457200" lvl="1" indent="-457200">
              <a:lnSpc>
                <a:spcPct val="120000"/>
              </a:lnSpc>
              <a:buClr>
                <a:srgbClr val="374151"/>
              </a:buClr>
              <a:buSzPts val="1200"/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/>
              </a:solidFill>
              <a:latin typeface="+mn-lt"/>
            </a:endParaRPr>
          </a:p>
          <a:p>
            <a:pPr marL="457200" lvl="1" indent="-457200">
              <a:lnSpc>
                <a:spcPct val="120000"/>
              </a:lnSpc>
              <a:buClr>
                <a:srgbClr val="374151"/>
              </a:buClr>
              <a:buSzPts val="1200"/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429ABCA-425B-BF73-9306-02E684B8A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551" y="2046968"/>
            <a:ext cx="4419600" cy="5334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B709AFB-A70B-7BC5-988C-FB9925950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077" y="2814427"/>
            <a:ext cx="4431073" cy="106534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319BB47-B089-A838-13EE-9566CD2A86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2391"/>
          <a:stretch/>
        </p:blipFill>
        <p:spPr>
          <a:xfrm>
            <a:off x="6862077" y="4078823"/>
            <a:ext cx="4431073" cy="10668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8EEEE190-D002-F1F4-ADE6-16A240B3ACE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3531" b="-1736"/>
          <a:stretch/>
        </p:blipFill>
        <p:spPr>
          <a:xfrm>
            <a:off x="6860510" y="5344676"/>
            <a:ext cx="4431073" cy="57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710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1428</Words>
  <Application>Microsoft Office PowerPoint</Application>
  <PresentationFormat>Widescreen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Agency FB</vt:lpstr>
      <vt:lpstr>Arial</vt:lpstr>
      <vt:lpstr>Calibri</vt:lpstr>
      <vt:lpstr>Calibri Light</vt:lpstr>
      <vt:lpstr>Impact</vt:lpstr>
      <vt:lpstr>Lato</vt:lpstr>
      <vt:lpstr>Wingdings</vt:lpstr>
      <vt:lpstr>Tema do Office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Python</dc:title>
  <dc:creator>Vinicius Santos</dc:creator>
  <cp:lastModifiedBy>Vinicius Dos Santos</cp:lastModifiedBy>
  <cp:revision>42</cp:revision>
  <dcterms:created xsi:type="dcterms:W3CDTF">2023-07-03T22:22:23Z</dcterms:created>
  <dcterms:modified xsi:type="dcterms:W3CDTF">2023-08-03T17:38:19Z</dcterms:modified>
</cp:coreProperties>
</file>