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5" r:id="rId4"/>
    <p:sldId id="283" r:id="rId5"/>
    <p:sldId id="284" r:id="rId6"/>
    <p:sldId id="286" r:id="rId7"/>
    <p:sldId id="285" r:id="rId8"/>
    <p:sldId id="287" r:id="rId9"/>
    <p:sldId id="288" r:id="rId10"/>
    <p:sldId id="282" r:id="rId11"/>
    <p:sldId id="266" r:id="rId12"/>
    <p:sldId id="267" r:id="rId13"/>
    <p:sldId id="268" r:id="rId14"/>
    <p:sldId id="289" r:id="rId15"/>
    <p:sldId id="280" r:id="rId16"/>
    <p:sldId id="269" r:id="rId17"/>
    <p:sldId id="271" r:id="rId18"/>
    <p:sldId id="281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6720649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Em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Python são blocos de código que executam uma tarefa específica e podem ser reutilizados ao serem chamados com argumentos, permitindo modularidade e organização do código.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9C24F0-5B5F-2A96-8865-8C394B84A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27071"/>
            <a:ext cx="5038725" cy="914400"/>
          </a:xfrm>
          <a:prstGeom prst="rect">
            <a:avLst/>
          </a:prstGeom>
        </p:spPr>
      </p:pic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181066E2-8413-8833-2B8C-80627B13B79B}"/>
              </a:ext>
            </a:extLst>
          </p:cNvPr>
          <p:cNvSpPr txBox="1">
            <a:spLocks noGrp="1"/>
          </p:cNvSpPr>
          <p:nvPr/>
        </p:nvSpPr>
        <p:spPr>
          <a:xfrm>
            <a:off x="3063820" y="3852471"/>
            <a:ext cx="3032180" cy="64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Para criar uma função:</a:t>
            </a: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Google Shape;96;p14">
            <a:extLst>
              <a:ext uri="{FF2B5EF4-FFF2-40B4-BE49-F238E27FC236}">
                <a16:creationId xmlns:a16="http://schemas.microsoft.com/office/drawing/2014/main" id="{702F4BBD-908A-F753-3DE4-0635B7D9573E}"/>
              </a:ext>
            </a:extLst>
          </p:cNvPr>
          <p:cNvSpPr txBox="1">
            <a:spLocks noGrp="1"/>
          </p:cNvSpPr>
          <p:nvPr/>
        </p:nvSpPr>
        <p:spPr>
          <a:xfrm>
            <a:off x="1906824" y="5476453"/>
            <a:ext cx="3032180" cy="642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Para criar uma função:</a:t>
            </a: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68A54D7-0A0E-82D6-F0E1-C6A9AC8BC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302" y="5544631"/>
            <a:ext cx="64770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40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6720649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Criando uma função com parâmetros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7F7C91B-EB31-47B6-E136-D3CE6A11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821" y="3233057"/>
            <a:ext cx="6934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11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Funções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7765911" cy="72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Criando uma função com parâmetros (e fazendo cálculos)...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ts val="1200"/>
              <a:buFont typeface="Wingdings" panose="05000000000000000000" pitchFamily="2" charset="2"/>
              <a:buChar char="§"/>
            </a:pP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D8F083-6380-58F0-3628-8A1491E1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303" y="3333652"/>
            <a:ext cx="70294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1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Funções – </a:t>
            </a:r>
            <a:r>
              <a:rPr lang="pt-BR" sz="3000" dirty="0" err="1">
                <a:latin typeface="Impact" panose="020B0806030902050204" pitchFamily="34" charset="0"/>
              </a:rPr>
              <a:t>Built</a:t>
            </a:r>
            <a:r>
              <a:rPr lang="pt-BR" sz="3000" dirty="0">
                <a:latin typeface="Impact" panose="020B0806030902050204" pitchFamily="34" charset="0"/>
              </a:rPr>
              <a:t>-in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975641" cy="72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rgbClr val="374151"/>
                </a:solidFill>
                <a:effectLst/>
                <a:latin typeface="+mn-lt"/>
              </a:rPr>
              <a:t>Vo</a:t>
            </a:r>
            <a:r>
              <a:rPr lang="pt-BR" sz="2400" dirty="0">
                <a:solidFill>
                  <a:srgbClr val="374151"/>
                </a:solidFill>
                <a:latin typeface="+mn-lt"/>
              </a:rPr>
              <a:t>cê já parou pra pensar que quase tudo no Python (ex. print) é uma função?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C4EF6EB-6C67-E33C-B587-F9CA77FC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43" y="3457575"/>
            <a:ext cx="84010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3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Exemplos de Funções – </a:t>
            </a:r>
            <a:r>
              <a:rPr lang="pt-BR" sz="3000" dirty="0" err="1">
                <a:latin typeface="Impact" panose="020B0806030902050204" pitchFamily="34" charset="0"/>
              </a:rPr>
              <a:t>Built</a:t>
            </a:r>
            <a:r>
              <a:rPr lang="pt-BR" sz="3000" dirty="0">
                <a:latin typeface="Impact" panose="020B0806030902050204" pitchFamily="34" charset="0"/>
              </a:rPr>
              <a:t>-in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314633" y="1966556"/>
            <a:ext cx="5116346" cy="473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Funções de entrada e saída:</a:t>
            </a:r>
            <a:endParaRPr lang="pt-BR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print()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: Exibe uma mensagem na saída padrão.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input()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: Lê uma entrada do usuário através do teclado.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Funções de sequências: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Funções numéricas: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abs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Retorna o valor absoluto de um número.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pow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Calcula a potência de um número.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round():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Arredonda um número para o valor mais próximo.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min():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Retorna o menor valor em um conjunto de números.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max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Retorna o maior valor em um conjunto de números.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sum():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Retorna a soma de todos os elementos em um conjunto.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A8D16499-F809-D57C-FC69-C398DD52BCF7}"/>
              </a:ext>
            </a:extLst>
          </p:cNvPr>
          <p:cNvSpPr txBox="1">
            <a:spLocks noGrp="1"/>
          </p:cNvSpPr>
          <p:nvPr/>
        </p:nvSpPr>
        <p:spPr>
          <a:xfrm>
            <a:off x="6296025" y="1024666"/>
            <a:ext cx="5487820" cy="562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Funções de conversão de tipos:</a:t>
            </a:r>
            <a:endParaRPr lang="pt-BR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int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Converte um valor para inteiro.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float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Converte um valor para ponto flutuante.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str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Converte um valor para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list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Converte um valor para uma lista.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tuple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Converte um valor para uma tupla.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dict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Converte um valor para um dicionário.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Funções de sequências: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len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Retorna o tamanho (comprimento) de uma sequência (lista, tupla,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, etc.).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range():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Gera uma sequência de números.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160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000" b="1" i="0" dirty="0">
                <a:solidFill>
                  <a:schemeClr val="tx1"/>
                </a:solidFill>
                <a:effectLst/>
                <a:latin typeface="+mn-lt"/>
              </a:rPr>
              <a:t>Funções matemáticas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endParaRPr lang="pt-BR" sz="20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math.sqrt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Retorna a raiz quadrada de um número (requer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+mn-lt"/>
              </a:rPr>
              <a:t>import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+mn-lt"/>
              </a:rPr>
              <a:t>math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).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math.sin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(),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math.cos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(), </a:t>
            </a:r>
            <a:r>
              <a:rPr lang="pt-BR" sz="1600" b="1" i="0" dirty="0" err="1">
                <a:solidFill>
                  <a:schemeClr val="tx1"/>
                </a:solidFill>
                <a:effectLst/>
                <a:latin typeface="+mn-lt"/>
              </a:rPr>
              <a:t>math.tan</a:t>
            </a:r>
            <a:r>
              <a:rPr lang="pt-BR" sz="1600" b="1" i="0" dirty="0">
                <a:solidFill>
                  <a:schemeClr val="tx1"/>
                </a:solidFill>
                <a:effectLst/>
                <a:latin typeface="+mn-lt"/>
              </a:rPr>
              <a:t>(): 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Funções trigonométricas (requer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+mn-lt"/>
              </a:rPr>
              <a:t>import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1600" b="0" i="0" dirty="0" err="1">
                <a:solidFill>
                  <a:schemeClr val="tx1"/>
                </a:solidFill>
                <a:effectLst/>
                <a:latin typeface="+mn-lt"/>
              </a:rPr>
              <a:t>math</a:t>
            </a:r>
            <a:r>
              <a:rPr lang="pt-BR" sz="1600" b="0" i="0" dirty="0">
                <a:solidFill>
                  <a:schemeClr val="tx1"/>
                </a:solidFill>
                <a:effectLst/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8191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Exercícios - funções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975641" cy="454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uma função chamada "soma" que recebe dois números como parâmetros e retorna a soma desses dois números.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uma função chamada "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verificar_par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" que recebe um número como parâmetro e retorna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True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se o número for par e False caso contrário.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uma função chamada "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contador_vogais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" que recebe uma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como parâmetro e retorna o número de vogais na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uma função chamada "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inverter_string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" que recebe uma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como parâmetro e retorna a mesma 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string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 invertida.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uma função chamada "fatorial" que recebe um número inteiro como parâmetro e retorna o fatorial desse número. O fatorial de um número n é o produto de todos os números inteiros de 1 a n.</a:t>
            </a:r>
            <a:endParaRPr lang="pt-BR" sz="20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5206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Exceções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975641" cy="1366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Em Python, exceções são eventos que ocorrem durante a execução de um programa, interrompendo o fluxo normal de execução. Elas são usadas para lidar com erros e situações excepcionais, permitindo a captura e o tratamento adequado dessas ocorrências.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A54B56-6DE8-EF56-489F-E6E719AE0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75" y="3340359"/>
            <a:ext cx="73533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Exceções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8232441" cy="458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ZeroDivisionError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: Ocorre quando ocorre uma tentativa de divisão por zero.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TypeError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: Ocorre quando uma operação é realizada em um tipo de dado incompatível.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ValueError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: Ocorre quando uma função recebe um argumento de tipo correto, mas com valor inapropriado.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IndexError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: Ocorre quando é feita uma indexação inválida em uma sequência (como uma lista ou uma </a:t>
            </a:r>
            <a:r>
              <a:rPr lang="pt-BR" sz="2000" b="0" i="0" dirty="0" err="1">
                <a:solidFill>
                  <a:schemeClr val="tx1"/>
                </a:solidFill>
                <a:effectLst/>
                <a:latin typeface="Söhne"/>
              </a:rPr>
              <a:t>string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).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KeyError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: Ocorre quando uma chave não é encontrada em um dicionário.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ct val="99000"/>
              <a:buFont typeface="Arial" panose="020B0604020202020204" pitchFamily="34" charset="0"/>
              <a:buChar char="•"/>
            </a:pPr>
            <a:r>
              <a:rPr lang="pt-BR" sz="2000" b="1" i="0" dirty="0" err="1">
                <a:solidFill>
                  <a:schemeClr val="tx1"/>
                </a:solidFill>
                <a:effectLst/>
                <a:latin typeface="Söhne"/>
              </a:rPr>
              <a:t>FileNotFoundError</a:t>
            </a:r>
            <a:r>
              <a:rPr lang="pt-BR" sz="2000" b="0" i="0" dirty="0">
                <a:solidFill>
                  <a:schemeClr val="tx1"/>
                </a:solidFill>
                <a:effectLst/>
                <a:latin typeface="Söhne"/>
              </a:rPr>
              <a:t>: Ocorre quando um arquivo não é encontrado ou não pode ser aberto.</a:t>
            </a:r>
          </a:p>
        </p:txBody>
      </p:sp>
    </p:spTree>
    <p:extLst>
      <p:ext uri="{BB962C8B-B14F-4D97-AF65-F5344CB8AC3E}">
        <p14:creationId xmlns:p14="http://schemas.microsoft.com/office/powerpoint/2010/main" val="291721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Exercícios - Exceções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975641" cy="4548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 programa que solicite ao usuário que digite um número inteiro e, em seguida, exiba o quadrado desse número. Lide com exceções caso o usuário digite algo diferente de um número inteiro.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uma função chamada "</a:t>
            </a:r>
            <a:r>
              <a:rPr lang="pt-BR" sz="2000" i="0" dirty="0" err="1">
                <a:solidFill>
                  <a:schemeClr val="tx1"/>
                </a:solidFill>
                <a:effectLst/>
                <a:latin typeface="+mn-lt"/>
              </a:rPr>
              <a:t>divisao_segura</a:t>
            </a: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" que recebe dois números como parâmetros e realiza a divisão do primeiro pelo segundo. Lide com exceções caso ocorra uma divisão por zero ou se os parâmetros não forem números.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 programa que solicite ao usuário que digite um arquivo para ser aberto. Lide com exceções caso o arquivo não exista ou ocorra algum erro durante a abertura do arquivo.</a:t>
            </a:r>
          </a:p>
          <a:p>
            <a:pPr marL="457200" lvl="1" indent="-457200">
              <a:lnSpc>
                <a:spcPct val="120000"/>
              </a:lnSpc>
              <a:buClr>
                <a:srgbClr val="374151"/>
              </a:buClr>
              <a:buSzPct val="99000"/>
              <a:buFont typeface="+mj-lt"/>
              <a:buAutoNum type="arabicPeriod"/>
            </a:pPr>
            <a:r>
              <a:rPr lang="pt-BR" sz="2000" i="0" dirty="0">
                <a:solidFill>
                  <a:schemeClr val="tx1"/>
                </a:solidFill>
                <a:effectLst/>
                <a:latin typeface="+mn-lt"/>
              </a:rPr>
              <a:t>Escreva um programa que leia dois números do usuário e realize a divisão do primeiro pelo segundo. Lide com exceções caso ocorra uma divisão por zero, se os parâmetros não forem números ou se ocorrer qualquer outro erro durante a execução.</a:t>
            </a:r>
          </a:p>
        </p:txBody>
      </p:sp>
    </p:spTree>
    <p:extLst>
      <p:ext uri="{BB962C8B-B14F-4D97-AF65-F5344CB8AC3E}">
        <p14:creationId xmlns:p14="http://schemas.microsoft.com/office/powerpoint/2010/main" val="6286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09927" y="-114105"/>
            <a:ext cx="4945224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268302"/>
            <a:ext cx="5370646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Tomada</a:t>
            </a: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de </a:t>
            </a: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decisão</a:t>
            </a:r>
            <a:endParaRPr lang="en-US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if,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if-else,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if-</a:t>
            </a: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elif</a:t>
            </a: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-else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Laços</a:t>
            </a:r>
            <a:endParaRPr lang="en-US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for  </a:t>
            </a: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While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Funções</a:t>
            </a:r>
            <a:endParaRPr lang="en-US" sz="22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Parâmetros</a:t>
            </a:r>
            <a:endParaRPr lang="en-US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Intríncecas</a:t>
            </a:r>
            <a:endParaRPr lang="en-US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Escopo</a:t>
            </a:r>
            <a:endParaRPr lang="en-US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en-US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Exceções</a:t>
            </a:r>
            <a:endParaRPr lang="en-US" sz="22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Estruturas condicionais – </a:t>
            </a:r>
            <a:r>
              <a:rPr lang="pt-BR" sz="3000" dirty="0" err="1">
                <a:latin typeface="Impact" panose="020B0806030902050204" pitchFamily="34" charset="0"/>
              </a:rPr>
              <a:t>if</a:t>
            </a:r>
            <a:r>
              <a:rPr lang="pt-BR" sz="3000" dirty="0">
                <a:latin typeface="Impact" panose="020B0806030902050204" pitchFamily="34" charset="0"/>
              </a:rPr>
              <a:t> </a:t>
            </a:r>
            <a:r>
              <a:rPr lang="pt-BR" sz="3000" dirty="0" err="1">
                <a:latin typeface="Impact" panose="020B0806030902050204" pitchFamily="34" charset="0"/>
              </a:rPr>
              <a:t>else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5731837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As estruturas condicionais são construções de programação que permitem executar diferentes blocos de código com base em uma condição ou conjunto de condições.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9DF550-0342-5DB7-F5AC-FB23FFBF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416" y="1973878"/>
            <a:ext cx="5000625" cy="2076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DA85358-D2DA-A892-3B5A-73541E657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9" y="4655920"/>
            <a:ext cx="78581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Estruturas condicionais - aninhamento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5731837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Aninhamento de `</a:t>
            </a:r>
            <a:r>
              <a:rPr lang="pt-BR" sz="4000" b="0" i="0" dirty="0" err="1">
                <a:solidFill>
                  <a:srgbClr val="374151"/>
                </a:solidFill>
                <a:effectLst/>
                <a:latin typeface="Söhne"/>
              </a:rPr>
              <a:t>if-else</a:t>
            </a:r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` é quando uma estrutura condicional `</a:t>
            </a:r>
            <a:r>
              <a:rPr lang="pt-BR" sz="4000" b="0" i="0" dirty="0" err="1">
                <a:solidFill>
                  <a:srgbClr val="374151"/>
                </a:solidFill>
                <a:effectLst/>
                <a:latin typeface="Söhne"/>
              </a:rPr>
              <a:t>if-else</a:t>
            </a:r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` é colocada dentro de outra estrutura condicional `</a:t>
            </a:r>
            <a:r>
              <a:rPr lang="pt-BR" sz="4000" b="0" i="0" dirty="0" err="1">
                <a:solidFill>
                  <a:srgbClr val="374151"/>
                </a:solidFill>
                <a:effectLst/>
                <a:latin typeface="Söhne"/>
              </a:rPr>
              <a:t>if-else</a:t>
            </a:r>
            <a:r>
              <a:rPr lang="pt-BR" sz="4000" b="0" i="0" dirty="0">
                <a:solidFill>
                  <a:srgbClr val="374151"/>
                </a:solidFill>
                <a:effectLst/>
                <a:latin typeface="Söhne"/>
              </a:rPr>
              <a:t>`.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B31441C-0539-D3FC-5AE7-711124ACD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661" y="3429000"/>
            <a:ext cx="6788678" cy="287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6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Estruturas condicionais - aninhamento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611748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Veja o mesmo exemplo usando o “</a:t>
            </a:r>
            <a:r>
              <a:rPr lang="pt-BR" sz="2000" b="0" i="0" dirty="0" err="1">
                <a:solidFill>
                  <a:srgbClr val="374151"/>
                </a:solidFill>
                <a:effectLst/>
                <a:latin typeface="Söhne"/>
              </a:rPr>
              <a:t>elif</a:t>
            </a:r>
            <a:r>
              <a:rPr lang="pt-BR" sz="2000" b="0" i="0" dirty="0">
                <a:solidFill>
                  <a:srgbClr val="374151"/>
                </a:solidFill>
                <a:effectLst/>
                <a:latin typeface="Söhne"/>
              </a:rPr>
              <a:t>”.</a:t>
            </a:r>
            <a:endParaRPr lang="pt-BR" sz="20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5ED95EF-F46C-1412-8B91-C43C1EA74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66" y="3429000"/>
            <a:ext cx="7658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3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Exercícios  - Estruturas condicionais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5CBFDE-15AD-9E0A-AC2F-5FA0565E271A}"/>
              </a:ext>
            </a:extLst>
          </p:cNvPr>
          <p:cNvSpPr txBox="1"/>
          <p:nvPr/>
        </p:nvSpPr>
        <p:spPr>
          <a:xfrm>
            <a:off x="314633" y="1922106"/>
            <a:ext cx="11413947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Söhne"/>
              </a:rPr>
              <a:t>Escreva um programa que verifique se um número é par ou ímpar. O programa deve solicitar ao usuário que insira um número inteiro e, em seguida, imprimir uma mensagem indicando se o número é par ou ímpar.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Söhne"/>
              </a:rPr>
              <a:t>Escreva um programa que determine qual é o maior de dois números. O programa deve solicitar ao usuário que insira dois números e, em seguida, imprimir o maior deles.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Söhne"/>
              </a:rPr>
              <a:t>Escreva um programa que verifique se um número é um ano bissexto. O programa deve solicitar ao usuário que insira um número de ano e, em seguida, imprimir uma mensagem indicando se o ano é bissexto ou não. Lembre-se de que um ano bissexto é divisível por 4, mas não é divisível por 100, a menos que também seja divisível por 400.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2000" b="0" i="0" dirty="0"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Söhne"/>
              </a:rPr>
              <a:t>Escreva um programa que verifique se uma pessoa pode votar nas eleições. O programa deve solicitar ao usuário que insira sua idade e, em seguida, imprimir uma mensagem indicando se a pessoa pode votar ou não. Considere que a idade mínima para votar é 16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425009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Estruturas de repetição – Laços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873005" cy="165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6000" b="0" i="0" dirty="0">
                <a:solidFill>
                  <a:schemeClr val="tx1"/>
                </a:solidFill>
                <a:effectLst/>
                <a:latin typeface="Söhne"/>
              </a:rPr>
              <a:t>Laços de repetição são estruturas que permitem executar um bloco de código várias vezes, baseado em uma condição ou número pré-definido de iterações.</a:t>
            </a: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BDC3F7-598D-F61F-E65C-35B6128F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1" y="4357880"/>
            <a:ext cx="4762500" cy="17811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F239536-8E25-EABB-A8C2-A54510B0A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6448" y="4834129"/>
            <a:ext cx="38481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Estruturas de repetição – Laços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80" y="1973878"/>
            <a:ext cx="6898164" cy="6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6000" b="0" i="0" dirty="0">
                <a:solidFill>
                  <a:schemeClr val="tx1"/>
                </a:solidFill>
                <a:effectLst/>
                <a:latin typeface="Söhne"/>
              </a:rPr>
              <a:t>Imprima os números pares de 0 até 10:</a:t>
            </a: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6F0676-41B4-F29E-1FEC-2E5D00C51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461" y="2683336"/>
            <a:ext cx="4105275" cy="11620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C076045-CFF3-1AB7-74F5-1FC14C3B3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760" y="2721041"/>
            <a:ext cx="5238750" cy="3086100"/>
          </a:xfrm>
          <a:prstGeom prst="rect">
            <a:avLst/>
          </a:prstGeom>
        </p:spPr>
      </p:pic>
      <p:sp>
        <p:nvSpPr>
          <p:cNvPr id="13" name="Google Shape;96;p14">
            <a:extLst>
              <a:ext uri="{FF2B5EF4-FFF2-40B4-BE49-F238E27FC236}">
                <a16:creationId xmlns:a16="http://schemas.microsoft.com/office/drawing/2014/main" id="{B7B5CE4E-9CBF-EBFF-FFDF-5E1A4419DAF8}"/>
              </a:ext>
            </a:extLst>
          </p:cNvPr>
          <p:cNvSpPr txBox="1">
            <a:spLocks noGrp="1"/>
          </p:cNvSpPr>
          <p:nvPr/>
        </p:nvSpPr>
        <p:spPr>
          <a:xfrm>
            <a:off x="6443760" y="1973878"/>
            <a:ext cx="5023562" cy="620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Faça a exponenciação de um número:</a:t>
            </a:r>
          </a:p>
        </p:txBody>
      </p:sp>
    </p:spTree>
    <p:extLst>
      <p:ext uri="{BB962C8B-B14F-4D97-AF65-F5344CB8AC3E}">
        <p14:creationId xmlns:p14="http://schemas.microsoft.com/office/powerpoint/2010/main" val="391143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5 – estruturas de decisão e repetição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Exercícios  - Estruturas de repetição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B5CBFDE-15AD-9E0A-AC2F-5FA0565E271A}"/>
              </a:ext>
            </a:extLst>
          </p:cNvPr>
          <p:cNvSpPr txBox="1"/>
          <p:nvPr/>
        </p:nvSpPr>
        <p:spPr>
          <a:xfrm>
            <a:off x="314633" y="1922106"/>
            <a:ext cx="114139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Escreva um programa que solicite ao usuário que insira um número e calcule o fatorial desse número utilizando um laço </a:t>
            </a:r>
            <a:r>
              <a:rPr lang="pt-BR" sz="2400" dirty="0" err="1"/>
              <a:t>while</a:t>
            </a:r>
            <a:r>
              <a:rPr lang="pt-BR" sz="2400" dirty="0"/>
              <a:t>. O fatorial de um número é o produto de todos os números inteiros positivos de 1 até o número em questão.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Escreva um programa que solicite ao usuário que insira um número e verifique se é um número primo utilizando um laço for. Um número primo é aquele que é divisível apenas por 1 e por ele mesmo.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Escreva um programa que imprima todos os números primos de 1 a 100 utilizando um laço for.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Escreva um programa que solicite ao usuário que insira uma palavra e conte o número de vogais (A, E, I, O, U) presentes na palavra utilizando um laço for. Em seguida, imprima o resultado.</a:t>
            </a:r>
          </a:p>
        </p:txBody>
      </p:sp>
    </p:spTree>
    <p:extLst>
      <p:ext uri="{BB962C8B-B14F-4D97-AF65-F5344CB8AC3E}">
        <p14:creationId xmlns:p14="http://schemas.microsoft.com/office/powerpoint/2010/main" val="3883844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1444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Agency FB</vt:lpstr>
      <vt:lpstr>Arial</vt:lpstr>
      <vt:lpstr>Calibri</vt:lpstr>
      <vt:lpstr>Calibri Light</vt:lpstr>
      <vt:lpstr>Impact</vt:lpstr>
      <vt:lpstr>Lato</vt:lpstr>
      <vt:lpstr>Söhne</vt:lpstr>
      <vt:lpstr>Wingdings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47</cp:revision>
  <dcterms:created xsi:type="dcterms:W3CDTF">2023-07-03T22:22:23Z</dcterms:created>
  <dcterms:modified xsi:type="dcterms:W3CDTF">2023-08-20T12:34:34Z</dcterms:modified>
</cp:coreProperties>
</file>