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Estilo Médio 4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Estilo Claro 3 - Ênfase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DAD91-F4D5-4A22-8439-A64595839443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2B28A-A88D-4DC9-90C0-9E1A7808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58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A8452-B414-6A3F-7ACF-722484C5FF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FC9AED-E5D6-43BB-EF77-734E1C3EE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4BC206-F62E-0113-3F6E-5B8DE399D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197AAF-4796-9A1A-A168-E2CF48911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57D58A-8D4D-7728-45CF-27C06A301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562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1ABC-638E-E631-B17C-F1106EA24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A2015A-FDF1-4915-FF3A-A280E9FA5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C8B86-0A2D-1C6C-023D-855DFFBD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BD38B-D208-BF7F-F7CB-083454D26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187C0-9D2C-6FFB-220B-9437604F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6681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1609D8-9ACA-2252-3280-E85D079A6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09108F-A32E-74C5-28BC-852FE2C08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CE3DC4-8D45-0CC1-F27A-0F4A703EA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6009DD-B8A8-96B1-D056-98544BBFA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AFF701-8BD0-6E38-7B41-6B932E8C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77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D62F6C-BADB-CE71-C2EE-5CFAE5F52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CEDC5-F02D-AFFB-EB88-F414D451B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749391-BEC7-8B60-A463-5914E5EB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606857-B0C5-0025-55B2-B46102411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32C536-5EC7-785E-3603-BB622419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25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05F635-3D26-DD3E-DDA9-9E9C312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33FE0F-09B4-AEE3-E8DB-D57288738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330A3D-4B98-AE99-1DC3-132CED55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7EEDD4-2F4B-97C4-0459-CD7E12A3A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B6355-237E-DF04-3086-092A49BAC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0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657CA-2DE3-E013-A5B3-8159A3D9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4622D3-836F-F356-2E56-2AE610C89E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619433-99C6-9303-445B-0267CFE599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9A72B3-31A1-A11F-DA43-0D006F3D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FF185B4-0DFC-BD52-1036-FC6064711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25EA17-7E20-AC9E-8E3C-B164AD237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7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97C6A-5566-8E3A-749F-A52E9D690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07B749C-FB1F-D376-5FEC-F943862C6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835041B-D2DD-D8C3-3551-76FEF040D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D7DA39A-9ECE-0B9C-0578-70FBC9769D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4896EEC-2CCD-A835-2F14-166B80CFD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6189A5D-F0C4-AA3B-5C2D-26CDF5E6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42DA877-7DE6-C24C-9C75-C03AE684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6A61255-4B51-990A-E5B8-B4ADB13A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0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4869E1-05C6-050B-24F7-D03A3B14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E061A1-E095-181E-7F74-A1918D07D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1114DA-145B-7FEB-E82E-06B43B927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4DAEE9-2478-3ED8-72B9-56DCBEEA8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418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5AAFD6A-0C34-6190-E288-3B742E036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DB6A758-6336-334B-6606-BDDF8B68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0DE51B9-44CB-A521-D7CB-240103C4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038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57093A-DA6F-B682-5D49-1A3207034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4F50A-01D2-0233-5575-FA3F3332A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E442583-D3F8-A6CB-C31D-170B9B264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BF81380-6247-DE61-6869-BAAD8B3E4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B215A5-D606-0E1B-40F6-D00126DD1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8F9B0F-90CD-2C97-12B0-35BD0A15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049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74F81-F937-F74E-6737-99A4EA41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363592-04D8-ADD1-DCA1-B0CD171B9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BE845A9-D796-CF57-2DE2-9712EEFBB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6C3781A-B1BF-A241-6DAD-8B7B8FB7A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69563-B763-492D-A5EF-48B489776C3A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A93E0F-004F-430B-DD79-3ACB3448A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92BA96-02AA-AE65-8D0B-FAFF894A2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42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60A6042-387F-D023-1C6C-F5C01860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F28862-1F51-75BC-A2A1-F7705A354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9C158A-F0DB-4531-480A-C4EC0A647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69563-B763-492D-A5EF-48B489776C3A}" type="datetimeFigureOut">
              <a:rPr lang="pt-BR" smtClean="0"/>
              <a:t>18/07/2023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7BE892-1355-4419-9B07-E71425405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945E9E-10EB-3F65-8D1D-1D2A1CC20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8FA20-7D4D-47DF-80BF-65D931CC33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37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506BDF6-F70C-9E31-5089-DF6ABD544D8A}"/>
              </a:ext>
            </a:extLst>
          </p:cNvPr>
          <p:cNvSpPr/>
          <p:nvPr/>
        </p:nvSpPr>
        <p:spPr>
          <a:xfrm>
            <a:off x="752168" y="1307691"/>
            <a:ext cx="10687664" cy="256621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39381" y="1669166"/>
            <a:ext cx="5004619" cy="184079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pt-BR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0B3EC1-2DF8-EC1F-67D4-DC96C3B4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33" y="493505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pt-BR" sz="2000" dirty="0"/>
              <a:t>Responsáveis:</a:t>
            </a:r>
          </a:p>
          <a:p>
            <a:pPr marL="801688" indent="-354013" algn="l">
              <a:buFont typeface="Arial" panose="020B0604020202020204" pitchFamily="34" charset="0"/>
              <a:buChar char="•"/>
            </a:pPr>
            <a:r>
              <a:rPr lang="pt-BR" sz="2000" dirty="0"/>
              <a:t>Luciano Trevisan – luciano.t@sp.senai.br</a:t>
            </a:r>
          </a:p>
          <a:p>
            <a:pPr marL="801688" indent="-354013" algn="l" defTabSz="628650">
              <a:buFont typeface="Arial" panose="020B0604020202020204" pitchFamily="34" charset="0"/>
              <a:buChar char="•"/>
            </a:pPr>
            <a:r>
              <a:rPr lang="pt-BR" sz="2000" dirty="0"/>
              <a:t>Vinicius dos Santos – viniciussantos@sp.senai.br</a:t>
            </a:r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290" y="1669166"/>
            <a:ext cx="1848465" cy="184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0722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Módulos populares no Python - </a:t>
            </a:r>
            <a:r>
              <a:rPr lang="pt-BR" sz="3000" dirty="0" err="1">
                <a:latin typeface="Impact" panose="020B0806030902050204" pitchFamily="34" charset="0"/>
              </a:rPr>
              <a:t>Datetime</a:t>
            </a:r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508788" y="1887319"/>
            <a:ext cx="10940846" cy="60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Veja um exemplo do módulo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d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atetime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pt-BR" sz="7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E15EC76-E08E-2DC4-D0A4-07D85E9F47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7406"/>
          <a:stretch/>
        </p:blipFill>
        <p:spPr>
          <a:xfrm>
            <a:off x="508788" y="2665754"/>
            <a:ext cx="5210877" cy="14097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B6267AC-41E5-6F95-62D0-F0A980ED1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948" y="2407565"/>
            <a:ext cx="497205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110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Módulos populares no Python - 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508788" y="1887319"/>
            <a:ext cx="10940846" cy="60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Veja um exemplo do módulo OS:</a:t>
            </a:r>
            <a:endParaRPr lang="pt-BR" sz="7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E5F6230-B366-7AC6-890B-EA060EFA8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9" y="2488286"/>
            <a:ext cx="7019925" cy="14382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4BF96560-CFEE-87D1-E799-B0C7EEC1E8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979" y="4183516"/>
            <a:ext cx="78867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6897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Módulos populares no Python - 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508788" y="1887319"/>
            <a:ext cx="10940846" cy="60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Veja um exemplo do módulo OS:</a:t>
            </a:r>
            <a:endParaRPr lang="pt-BR" sz="7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DA3C372-B1AA-2988-C033-AC55D64E5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" y="2693315"/>
            <a:ext cx="76009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117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Módulos populares no Python - </a:t>
            </a:r>
            <a:r>
              <a:rPr lang="pt-BR" sz="3000" dirty="0" err="1">
                <a:latin typeface="Impact" panose="020B0806030902050204" pitchFamily="34" charset="0"/>
              </a:rPr>
              <a:t>Requests</a:t>
            </a:r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508788" y="1887319"/>
            <a:ext cx="10940846" cy="60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Veja um exemplo do módulo </a:t>
            </a:r>
            <a:r>
              <a:rPr lang="pt-BR" sz="2400" dirty="0" err="1">
                <a:solidFill>
                  <a:srgbClr val="374151"/>
                </a:solidFill>
                <a:latin typeface="Söhne"/>
              </a:rPr>
              <a:t>R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equests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pt-BR" sz="7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366298-EA8A-B33C-0817-D1619E0E4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" y="2568057"/>
            <a:ext cx="5587212" cy="180179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1C541AD-131B-FFF5-C6CC-D9EA8E153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" y="4605934"/>
            <a:ext cx="7254281" cy="207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92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Módulos populares no Python - CSV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508788" y="1887319"/>
            <a:ext cx="10940846" cy="60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Veja um exemplo do módulo 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CSV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pt-BR" sz="7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385AE11-1E9D-1380-9209-C0AE66463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33" y="3155611"/>
            <a:ext cx="5372100" cy="20955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6D606D65-FF31-DD50-AB83-91A3290F6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727" y="2187802"/>
            <a:ext cx="6110795" cy="404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8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Instalação de pacotes via PIP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508788" y="1887319"/>
            <a:ext cx="10940846" cy="60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Instale o pacote Pandas:</a:t>
            </a:r>
            <a:endParaRPr lang="pt-BR" sz="7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05E9B5-BFDA-BC67-85DA-095CE8215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9" y="2640782"/>
            <a:ext cx="2600325" cy="5619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D7DC791-E649-0184-4475-FD521748C2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9259" y="2640782"/>
            <a:ext cx="6810375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56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O pacote pandas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508788" y="1887319"/>
            <a:ext cx="10940846" cy="60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Funcionalidades do pacote Pandas:</a:t>
            </a:r>
            <a:endParaRPr lang="pt-BR" sz="7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945DFE5-613E-3ECD-E747-30DF3260A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3" y="3006878"/>
            <a:ext cx="3829050" cy="7715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A38C95D-9D88-79A4-2586-D7CE1801F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3" y="4132739"/>
            <a:ext cx="2238375" cy="51435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F47E596-74C9-83D3-2B65-EBDCA186BD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43" y="5001425"/>
            <a:ext cx="3114675" cy="847725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B262966-DECE-AF4A-C7C9-A86567B56B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7714" y="3406862"/>
            <a:ext cx="5838825" cy="866775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E0F2C29-DBD1-5F61-C5A2-EA8CA0C7C0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7714" y="4428251"/>
            <a:ext cx="63912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606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09927" y="-114105"/>
            <a:ext cx="4945224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6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043" y="1593970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Cronograma</a:t>
            </a:r>
          </a:p>
        </p:txBody>
      </p:sp>
      <p:sp>
        <p:nvSpPr>
          <p:cNvPr id="10" name="Google Shape;96;p14">
            <a:extLst>
              <a:ext uri="{FF2B5EF4-FFF2-40B4-BE49-F238E27FC236}">
                <a16:creationId xmlns:a16="http://schemas.microsoft.com/office/drawing/2014/main" id="{55E446FA-4F20-A09D-2707-9A1655AB1513}"/>
              </a:ext>
            </a:extLst>
          </p:cNvPr>
          <p:cNvSpPr txBox="1">
            <a:spLocks noGrp="1"/>
          </p:cNvSpPr>
          <p:nvPr/>
        </p:nvSpPr>
        <p:spPr>
          <a:xfrm>
            <a:off x="635043" y="2268302"/>
            <a:ext cx="5370646" cy="41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Definição de módulos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Definição de pacotes</a:t>
            </a:r>
          </a:p>
          <a:p>
            <a:pPr marL="342900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r>
              <a:rPr lang="pt-BR" sz="2000" dirty="0">
                <a:solidFill>
                  <a:srgbClr val="374151"/>
                </a:solidFill>
                <a:latin typeface="+mn-lt"/>
                <a:ea typeface="Arial"/>
                <a:cs typeface="Calibri" panose="020F0502020204030204" pitchFamily="34" charset="0"/>
                <a:sym typeface="Arial"/>
              </a:rPr>
              <a:t>Instalação e utilização de novos pacotes</a:t>
            </a:r>
          </a:p>
          <a:p>
            <a:pPr marL="0" indent="0" algn="just">
              <a:lnSpc>
                <a:spcPct val="100000"/>
              </a:lnSpc>
              <a:buClr>
                <a:srgbClr val="374151"/>
              </a:buClr>
              <a:buSzPts val="1200"/>
              <a:buNone/>
            </a:pPr>
            <a:endParaRPr lang="pt-BR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indent="0" algn="just">
              <a:lnSpc>
                <a:spcPct val="100000"/>
              </a:lnSpc>
              <a:buClr>
                <a:srgbClr val="374151"/>
              </a:buClr>
              <a:buSzPts val="1200"/>
              <a:buNone/>
            </a:pPr>
            <a:endParaRPr lang="pt-BR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0" indent="0" algn="just">
              <a:lnSpc>
                <a:spcPct val="100000"/>
              </a:lnSpc>
              <a:buClr>
                <a:srgbClr val="374151"/>
              </a:buClr>
              <a:buSzPts val="1200"/>
              <a:buNone/>
            </a:pPr>
            <a:endParaRPr lang="pt-BR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  <a:p>
            <a:pPr marL="800100" lvl="1" indent="-342900" algn="just">
              <a:lnSpc>
                <a:spcPct val="100000"/>
              </a:lnSpc>
              <a:buClr>
                <a:srgbClr val="374151"/>
              </a:buClr>
              <a:buSzPts val="1200"/>
            </a:pPr>
            <a:endParaRPr lang="pt-BR" sz="2000" dirty="0">
              <a:solidFill>
                <a:srgbClr val="374151"/>
              </a:solidFill>
              <a:latin typeface="+mn-lt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1" name="Imagem 10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FC75110-AE4F-E078-4F87-5472ECE1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85543"/>
            <a:ext cx="5370647" cy="3161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Módulos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612979" y="1973878"/>
            <a:ext cx="10940846" cy="133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8800" b="0" i="0" dirty="0">
                <a:solidFill>
                  <a:srgbClr val="374151"/>
                </a:solidFill>
                <a:effectLst/>
                <a:latin typeface="Söhne"/>
              </a:rPr>
              <a:t>Módulos em Python são arquivos que contêm funções, classes e variáveis reutilizáveis, permitindo a organização e reutilização de código em programas. Os módulos permitem adicionar funcionalidades específicas ao programa principal de forma modular.</a:t>
            </a:r>
            <a:endParaRPr lang="pt-BR" sz="24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3638AAE-9991-5335-DBF2-B652A192B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453" y="3851356"/>
            <a:ext cx="3581400" cy="18002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70E1B3A-E689-1C1A-0B66-B3E7EEBAB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850" y="3513218"/>
            <a:ext cx="6657975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82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Módulos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536779" y="1684371"/>
            <a:ext cx="10940846" cy="1331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Como construir módulos e importar usando “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from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”:</a:t>
            </a:r>
            <a:endParaRPr lang="pt-BR" sz="7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A0080DE-584A-EF87-0002-36A13A4C4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9" y="2451830"/>
            <a:ext cx="5133975" cy="1800225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5DEA9B7-F2E0-9FA5-7C51-9DB3A8D0B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332" y="4267485"/>
            <a:ext cx="795337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Módulos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536779" y="1684372"/>
            <a:ext cx="10940846" cy="70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Veja algumas convenções para nomear os módulos:</a:t>
            </a:r>
          </a:p>
        </p:txBody>
      </p:sp>
      <p:sp>
        <p:nvSpPr>
          <p:cNvPr id="4" name="Google Shape;96;p14">
            <a:extLst>
              <a:ext uri="{FF2B5EF4-FFF2-40B4-BE49-F238E27FC236}">
                <a16:creationId xmlns:a16="http://schemas.microsoft.com/office/drawing/2014/main" id="{D51E578F-8F0B-796D-6D37-27F632F430BC}"/>
              </a:ext>
            </a:extLst>
          </p:cNvPr>
          <p:cNvSpPr txBox="1">
            <a:spLocks noGrp="1"/>
          </p:cNvSpPr>
          <p:nvPr/>
        </p:nvSpPr>
        <p:spPr>
          <a:xfrm>
            <a:off x="625577" y="2390776"/>
            <a:ext cx="10940846" cy="44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lvl="1" indent="-342900">
              <a:lnSpc>
                <a:spcPct val="120000"/>
              </a:lnSpc>
              <a:buClr>
                <a:srgbClr val="374151"/>
              </a:buClr>
              <a:buSzPts val="1200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Nomes em letras minúsculas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Os nomes de módulos e pacotes devem ser escritos em letras minúsculas, separados por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underscores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(_), se necessário. Por exemplo: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meu_modulo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meu_pacote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342900" lvl="1" indent="-342900">
              <a:lnSpc>
                <a:spcPct val="120000"/>
              </a:lnSpc>
              <a:buClr>
                <a:srgbClr val="374151"/>
              </a:buClr>
              <a:buSzPts val="1200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Nomes descritivos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Os nomes de módulos e pacotes devem ser descritivos e indicar claramente o propósito ou funcionalidade do código contido neles. Evite nomes genéricos e ambíguos.</a:t>
            </a:r>
          </a:p>
          <a:p>
            <a:pPr marL="342900" lvl="1" indent="-342900">
              <a:lnSpc>
                <a:spcPct val="120000"/>
              </a:lnSpc>
              <a:buClr>
                <a:srgbClr val="374151"/>
              </a:buClr>
              <a:buSzPts val="1200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Evite nomes de palavras-chave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Evite usar palavras-chave reservadas do Python como nomes de módulos e pacotes. Isso pode levar a conflitos e erros de importação. Por exemplo, evite nomes como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import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def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class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149899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Módulos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536779" y="1684372"/>
            <a:ext cx="10940846" cy="706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Veja algumas convenções para nomear os módulos:</a:t>
            </a:r>
          </a:p>
        </p:txBody>
      </p:sp>
      <p:sp>
        <p:nvSpPr>
          <p:cNvPr id="4" name="Google Shape;96;p14">
            <a:extLst>
              <a:ext uri="{FF2B5EF4-FFF2-40B4-BE49-F238E27FC236}">
                <a16:creationId xmlns:a16="http://schemas.microsoft.com/office/drawing/2014/main" id="{D51E578F-8F0B-796D-6D37-27F632F430BC}"/>
              </a:ext>
            </a:extLst>
          </p:cNvPr>
          <p:cNvSpPr txBox="1">
            <a:spLocks noGrp="1"/>
          </p:cNvSpPr>
          <p:nvPr/>
        </p:nvSpPr>
        <p:spPr>
          <a:xfrm>
            <a:off x="625577" y="2390776"/>
            <a:ext cx="10940846" cy="4467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342900" lvl="1" indent="-342900">
              <a:lnSpc>
                <a:spcPct val="120000"/>
              </a:lnSpc>
              <a:buClr>
                <a:srgbClr val="374151"/>
              </a:buClr>
              <a:buSzPts val="1200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Evite hifens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Evite o uso de hifens (-) nos nomes de módulos e pacotes, pois isso pode causar erros de importação. Use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underscores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 (_) em vez disso.</a:t>
            </a:r>
          </a:p>
          <a:p>
            <a:pPr marL="342900" lvl="1" indent="-342900">
              <a:lnSpc>
                <a:spcPct val="120000"/>
              </a:lnSpc>
              <a:buClr>
                <a:srgbClr val="374151"/>
              </a:buClr>
              <a:buSzPts val="1200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Evite nomes muito longos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Embora seja importante ter nomes descritivos, evite nomes de módulos e pacotes muito longos, pois isso pode dificultar a legibilidade e digitação.</a:t>
            </a:r>
          </a:p>
          <a:p>
            <a:pPr marL="342900" lvl="1" indent="-342900">
              <a:lnSpc>
                <a:spcPct val="120000"/>
              </a:lnSpc>
              <a:buClr>
                <a:srgbClr val="374151"/>
              </a:buClr>
              <a:buSzPts val="1200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Evite caracteres especiais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Evite o uso de caracteres especiais, como espaços, símbolos ou acentos, nos nomes de módulos e pacotes. Mantenha-os simples e compostos apenas por letras minúsculas, números e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underscores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342900" lvl="1" indent="-342900">
              <a:lnSpc>
                <a:spcPct val="120000"/>
              </a:lnSpc>
              <a:buClr>
                <a:srgbClr val="374151"/>
              </a:buClr>
              <a:buSzPts val="1200"/>
            </a:pPr>
            <a:r>
              <a:rPr lang="pt-BR" sz="2400" b="1" i="0" dirty="0">
                <a:solidFill>
                  <a:srgbClr val="374151"/>
                </a:solidFill>
                <a:effectLst/>
                <a:latin typeface="Söhne"/>
              </a:rPr>
              <a:t>Evite conflitos de nomes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 Ao nomear módulos e pacotes, evite nomes que possam entrar em conflito com outros módulos ou pacotes existentes na biblioteca padrão do Python ou em pacotes de terceiros.</a:t>
            </a:r>
          </a:p>
        </p:txBody>
      </p:sp>
    </p:spTree>
    <p:extLst>
      <p:ext uri="{BB962C8B-B14F-4D97-AF65-F5344CB8AC3E}">
        <p14:creationId xmlns:p14="http://schemas.microsoft.com/office/powerpoint/2010/main" val="346742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Módulos populares no Python - </a:t>
            </a:r>
            <a:r>
              <a:rPr lang="pt-BR" sz="3000" dirty="0" err="1">
                <a:latin typeface="Impact" panose="020B0806030902050204" pitchFamily="34" charset="0"/>
              </a:rPr>
              <a:t>Math</a:t>
            </a:r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508788" y="1887319"/>
            <a:ext cx="10940846" cy="60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Veja um exemplo do módulo </a:t>
            </a:r>
            <a:r>
              <a:rPr lang="pt-BR" sz="2400" b="0" i="0" dirty="0" err="1">
                <a:solidFill>
                  <a:srgbClr val="374151"/>
                </a:solidFill>
                <a:effectLst/>
                <a:latin typeface="Söhne"/>
              </a:rPr>
              <a:t>Math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  <a:endParaRPr lang="pt-BR" sz="7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EB5B08-55C7-2286-AA4E-BE786CBDF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43" y="2665754"/>
            <a:ext cx="3762375" cy="14097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E42D02D7-B9C9-8448-5765-F48B26F9F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784" y="2538412"/>
            <a:ext cx="6038850" cy="17811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BE3CD49-91CD-251F-AB2A-29C1EFFC6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88" y="4862804"/>
            <a:ext cx="5305425" cy="121920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68D40008-2587-E536-8C17-77D35A678F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5175" y="4813381"/>
            <a:ext cx="349567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04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Módulos populares no Python – Random</a:t>
            </a:r>
          </a:p>
          <a:p>
            <a:pPr algn="l"/>
            <a:endParaRPr lang="pt-BR" sz="3000" dirty="0">
              <a:latin typeface="Impact" panose="020B0806030902050204" pitchFamily="34" charset="0"/>
            </a:endParaRP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508788" y="1887319"/>
            <a:ext cx="10940846" cy="60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Veja um exemplo do módulo </a:t>
            </a:r>
            <a:r>
              <a:rPr lang="pt-BR" sz="2400" dirty="0">
                <a:solidFill>
                  <a:srgbClr val="374151"/>
                </a:solidFill>
                <a:latin typeface="Söhne"/>
              </a:rPr>
              <a:t>R</a:t>
            </a: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andom:</a:t>
            </a:r>
            <a:endParaRPr lang="pt-BR" sz="7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38E460-14DE-BAB5-2FB0-002A48AB2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79" y="2665754"/>
            <a:ext cx="8362950" cy="134302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92ECB52B-E7EE-66DC-91E3-16CDEC67E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43" y="4523987"/>
            <a:ext cx="804862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2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C7E4827F-63E3-4723-AE52-5FC208488194}"/>
              </a:ext>
            </a:extLst>
          </p:cNvPr>
          <p:cNvSpPr/>
          <p:nvPr/>
        </p:nvSpPr>
        <p:spPr>
          <a:xfrm>
            <a:off x="0" y="0"/>
            <a:ext cx="12192000" cy="94239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8" name="Picture 4" descr="Python Logo PNG Transparent &amp; SVG Vector - Freebie Supply">
            <a:extLst>
              <a:ext uri="{FF2B5EF4-FFF2-40B4-BE49-F238E27FC236}">
                <a16:creationId xmlns:a16="http://schemas.microsoft.com/office/drawing/2014/main" id="{3B289B8D-364B-74D1-45E3-AFDD5E77A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633" y="152115"/>
            <a:ext cx="640820" cy="63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17D1277-471B-1742-A941-817B1C2B3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5461" y="152115"/>
            <a:ext cx="10021078" cy="610169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pt-BR" sz="4000" dirty="0">
                <a:latin typeface="Agency FB" panose="020B0503020202020204" pitchFamily="34" charset="0"/>
              </a:rPr>
              <a:t>Programação em Python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D2632FB-9F7C-2D91-3E1F-9E5DAF6CDC32}"/>
              </a:ext>
            </a:extLst>
          </p:cNvPr>
          <p:cNvSpPr txBox="1">
            <a:spLocks/>
          </p:cNvSpPr>
          <p:nvPr/>
        </p:nvSpPr>
        <p:spPr>
          <a:xfrm>
            <a:off x="7115175" y="-114105"/>
            <a:ext cx="4939975" cy="76256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pt-BR" sz="1800" dirty="0">
                <a:latin typeface="+mn-lt"/>
              </a:rPr>
              <a:t>Módulo 7 – Estruturas de dados</a:t>
            </a:r>
          </a:p>
        </p:txBody>
      </p:sp>
      <p:sp>
        <p:nvSpPr>
          <p:cNvPr id="8" name="Subtítulo 7">
            <a:extLst>
              <a:ext uri="{FF2B5EF4-FFF2-40B4-BE49-F238E27FC236}">
                <a16:creationId xmlns:a16="http://schemas.microsoft.com/office/drawing/2014/main" id="{8AD55DFB-BDB7-4FC5-6EEB-3E741D361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979" y="1206419"/>
            <a:ext cx="10471496" cy="503432"/>
          </a:xfrm>
        </p:spPr>
        <p:txBody>
          <a:bodyPr>
            <a:normAutofit/>
          </a:bodyPr>
          <a:lstStyle/>
          <a:p>
            <a:pPr algn="l"/>
            <a:r>
              <a:rPr lang="pt-BR" sz="3000" dirty="0">
                <a:latin typeface="Impact" panose="020B0806030902050204" pitchFamily="34" charset="0"/>
              </a:rPr>
              <a:t>Módulos populares no Python - Random</a:t>
            </a:r>
          </a:p>
        </p:txBody>
      </p:sp>
      <p:sp>
        <p:nvSpPr>
          <p:cNvPr id="9" name="Google Shape;96;p14">
            <a:extLst>
              <a:ext uri="{FF2B5EF4-FFF2-40B4-BE49-F238E27FC236}">
                <a16:creationId xmlns:a16="http://schemas.microsoft.com/office/drawing/2014/main" id="{F63B1492-90F2-714D-F299-23ED6D90EE61}"/>
              </a:ext>
            </a:extLst>
          </p:cNvPr>
          <p:cNvSpPr txBox="1">
            <a:spLocks noGrp="1"/>
          </p:cNvSpPr>
          <p:nvPr/>
        </p:nvSpPr>
        <p:spPr>
          <a:xfrm>
            <a:off x="508788" y="1887319"/>
            <a:ext cx="10940846" cy="600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1" indent="0">
              <a:lnSpc>
                <a:spcPct val="120000"/>
              </a:lnSpc>
              <a:buClr>
                <a:srgbClr val="374151"/>
              </a:buClr>
              <a:buSzPts val="1200"/>
              <a:buNone/>
            </a:pPr>
            <a:r>
              <a:rPr lang="pt-BR" sz="2400" b="0" i="0" dirty="0">
                <a:solidFill>
                  <a:srgbClr val="374151"/>
                </a:solidFill>
                <a:effectLst/>
                <a:latin typeface="Söhne"/>
              </a:rPr>
              <a:t>Veja um exemplo do módulo Random:</a:t>
            </a:r>
            <a:endParaRPr lang="pt-BR" sz="700" b="0" i="0" dirty="0">
              <a:solidFill>
                <a:srgbClr val="374151"/>
              </a:solidFill>
              <a:effectLst/>
              <a:latin typeface="+mn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0CE80F4-7E96-B666-C06D-4DAC85F3B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788" y="2569490"/>
            <a:ext cx="7219950" cy="18002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D4014CE-C36F-867C-FD74-02D549569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88" y="4647131"/>
            <a:ext cx="76009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081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2931</TotalTime>
  <Words>606</Words>
  <Application>Microsoft Office PowerPoint</Application>
  <PresentationFormat>Widescreen</PresentationFormat>
  <Paragraphs>75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Agency FB</vt:lpstr>
      <vt:lpstr>Arial</vt:lpstr>
      <vt:lpstr>Calibri</vt:lpstr>
      <vt:lpstr>Calibri Light</vt:lpstr>
      <vt:lpstr>Impact</vt:lpstr>
      <vt:lpstr>Lato</vt:lpstr>
      <vt:lpstr>Söhne</vt:lpstr>
      <vt:lpstr>Tema do Office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  <vt:lpstr>Programação em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em Python</dc:title>
  <dc:creator>Vinicius Santos</dc:creator>
  <cp:lastModifiedBy>Vinicius Santos</cp:lastModifiedBy>
  <cp:revision>46</cp:revision>
  <dcterms:created xsi:type="dcterms:W3CDTF">2023-07-03T22:22:23Z</dcterms:created>
  <dcterms:modified xsi:type="dcterms:W3CDTF">2023-07-18T20:37:10Z</dcterms:modified>
</cp:coreProperties>
</file>