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E171933-4619-4E11-9A3F-F7608DF75F80}" styleName="Estilo Médio 1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Estilo Claro 3 - Ênfas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DAD91-F4D5-4A22-8439-A64595839443}" type="datetimeFigureOut">
              <a:rPr lang="pt-BR" smtClean="0"/>
              <a:t>08/08/2023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2B28A-A88D-4DC9-90C0-9E1A7808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589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3A8452-B414-6A3F-7ACF-722484C5F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FC9AED-E5D6-43BB-EF77-734E1C3EE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4BC206-F62E-0113-3F6E-5B8DE399D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9563-B763-492D-A5EF-48B489776C3A}" type="datetimeFigureOut">
              <a:rPr lang="pt-BR" smtClean="0"/>
              <a:t>08/08/2023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197AAF-4796-9A1A-A168-E2CF48911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57D58A-8D4D-7728-45CF-27C06A301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562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11ABC-638E-E631-B17C-F1106EA24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0A2015A-FDF1-4915-FF3A-A280E9FA5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2C8B86-0A2D-1C6C-023D-855DFFBD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9563-B763-492D-A5EF-48B489776C3A}" type="datetimeFigureOut">
              <a:rPr lang="pt-BR" smtClean="0"/>
              <a:t>08/08/2023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3BD38B-D208-BF7F-F7CB-083454D26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1187C0-9D2C-6FFB-220B-9437604FC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6681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71609D8-9ACA-2252-3280-E85D079A65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909108F-A32E-74C5-28BC-852FE2C08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CE3DC4-8D45-0CC1-F27A-0F4A703EA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9563-B763-492D-A5EF-48B489776C3A}" type="datetimeFigureOut">
              <a:rPr lang="pt-BR" smtClean="0"/>
              <a:t>08/08/2023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6009DD-B8A8-96B1-D056-98544BBFA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AFF701-8BD0-6E38-7B41-6B932E8CC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377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62F6C-BADB-CE71-C2EE-5CFAE5F52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DCEDC5-F02D-AFFB-EB88-F414D451B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749391-BEC7-8B60-A463-5914E5EB6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9563-B763-492D-A5EF-48B489776C3A}" type="datetimeFigureOut">
              <a:rPr lang="pt-BR" smtClean="0"/>
              <a:t>08/08/2023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606857-B0C5-0025-55B2-B46102411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32C536-5EC7-785E-3603-BB622419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25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05F635-3D26-DD3E-DDA9-9E9C31298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33FE0F-09B4-AEE3-E8DB-D57288738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330A3D-4B98-AE99-1DC3-132CED55C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9563-B763-492D-A5EF-48B489776C3A}" type="datetimeFigureOut">
              <a:rPr lang="pt-BR" smtClean="0"/>
              <a:t>08/08/2023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7EEDD4-2F4B-97C4-0459-CD7E12A3A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EB6355-237E-DF04-3086-092A49BAC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404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657CA-2DE3-E013-A5B3-8159A3D99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4622D3-836F-F356-2E56-2AE610C89E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E619433-99C6-9303-445B-0267CFE59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9A72B3-31A1-A11F-DA43-0D006F3D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9563-B763-492D-A5EF-48B489776C3A}" type="datetimeFigureOut">
              <a:rPr lang="pt-BR" smtClean="0"/>
              <a:t>08/08/2023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F185B4-0DFC-BD52-1036-FC6064711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25EA17-7E20-AC9E-8E3C-B164AD237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72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597C6A-5566-8E3A-749F-A52E9D690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7B749C-FB1F-D376-5FEC-F943862C6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835041B-D2DD-D8C3-3551-76FEF040D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D7DA39A-9ECE-0B9C-0578-70FBC9769D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4896EEC-2CCD-A835-2F14-166B80CFD7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6189A5D-F0C4-AA3B-5C2D-26CDF5E67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9563-B763-492D-A5EF-48B489776C3A}" type="datetimeFigureOut">
              <a:rPr lang="pt-BR" smtClean="0"/>
              <a:t>08/08/2023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42DA877-7DE6-C24C-9C75-C03AE68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6A61255-4B51-990A-E5B8-B4ADB13A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3308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4869E1-05C6-050B-24F7-D03A3B145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8E061A1-E095-181E-7F74-A1918D07D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9563-B763-492D-A5EF-48B489776C3A}" type="datetimeFigureOut">
              <a:rPr lang="pt-BR" smtClean="0"/>
              <a:t>08/08/2023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01114DA-145B-7FEB-E82E-06B43B927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24DAEE9-2478-3ED8-72B9-56DCBEEA8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4180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5AAFD6A-0C34-6190-E288-3B742E036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9563-B763-492D-A5EF-48B489776C3A}" type="datetimeFigureOut">
              <a:rPr lang="pt-BR" smtClean="0"/>
              <a:t>08/08/2023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DB6A758-6336-334B-6606-BDDF8B688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0DE51B9-44CB-A521-D7CB-240103C4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0381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57093A-DA6F-B682-5D49-1A3207034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B4F50A-01D2-0233-5575-FA3F3332A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E442583-D3F8-A6CB-C31D-170B9B264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F81380-6247-DE61-6869-BAAD8B3E4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9563-B763-492D-A5EF-48B489776C3A}" type="datetimeFigureOut">
              <a:rPr lang="pt-BR" smtClean="0"/>
              <a:t>08/08/2023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B215A5-D606-0E1B-40F6-D00126DD1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8F9B0F-90CD-2C97-12B0-35BD0A15E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0492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74F81-F937-F74E-6737-99A4EA41E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0363592-04D8-ADD1-DCA1-B0CD171B9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BE845A9-D796-CF57-2DE2-9712EEFBB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C3781A-B1BF-A241-6DAD-8B7B8FB7A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9563-B763-492D-A5EF-48B489776C3A}" type="datetimeFigureOut">
              <a:rPr lang="pt-BR" smtClean="0"/>
              <a:t>08/08/2023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A93E0F-004F-430B-DD79-3ACB3448A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92BA96-02AA-AE65-8D0B-FAFF894A2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142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60A6042-387F-D023-1C6C-F5C01860E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F28862-1F51-75BC-A2A1-F7705A354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9C158A-F0DB-4531-480A-C4EC0A647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69563-B763-492D-A5EF-48B489776C3A}" type="datetimeFigureOut">
              <a:rPr lang="pt-BR" smtClean="0"/>
              <a:t>08/08/2023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7BE892-1355-4419-9B07-E71425405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945E9E-10EB-3F65-8D1D-1D2A1CC20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0537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6506BDF6-F70C-9E31-5089-DF6ABD544D8A}"/>
              </a:ext>
            </a:extLst>
          </p:cNvPr>
          <p:cNvSpPr/>
          <p:nvPr/>
        </p:nvSpPr>
        <p:spPr>
          <a:xfrm>
            <a:off x="752168" y="1307691"/>
            <a:ext cx="10687664" cy="25662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9381" y="1669166"/>
            <a:ext cx="5004619" cy="184079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pt-BR" dirty="0" err="1">
                <a:latin typeface="Agency FB" panose="020B0503020202020204" pitchFamily="34" charset="0"/>
              </a:rPr>
              <a:t>Git</a:t>
            </a:r>
            <a:r>
              <a:rPr lang="pt-BR" dirty="0">
                <a:latin typeface="Agency FB" panose="020B0503020202020204" pitchFamily="34" charset="0"/>
              </a:rPr>
              <a:t> e </a:t>
            </a:r>
            <a:r>
              <a:rPr lang="pt-BR" dirty="0" err="1">
                <a:latin typeface="Agency FB" panose="020B0503020202020204" pitchFamily="34" charset="0"/>
              </a:rPr>
              <a:t>Github</a:t>
            </a:r>
            <a:br>
              <a:rPr lang="pt-BR" dirty="0">
                <a:latin typeface="Agency FB" panose="020B0503020202020204" pitchFamily="34" charset="0"/>
              </a:rPr>
            </a:br>
            <a:r>
              <a:rPr lang="pt-BR" sz="2800" dirty="0">
                <a:latin typeface="Agency FB" panose="020B0503020202020204" pitchFamily="34" charset="0"/>
              </a:rPr>
              <a:t>Material Complementar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0B3EC1-2DF8-EC1F-67D4-DC96C3B4E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633" y="493505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pt-BR" sz="2000" dirty="0"/>
              <a:t>Responsáveis:</a:t>
            </a:r>
          </a:p>
          <a:p>
            <a:pPr marL="801688" indent="-354013" algn="l">
              <a:buFont typeface="Arial" panose="020B0604020202020204" pitchFamily="34" charset="0"/>
              <a:buChar char="•"/>
            </a:pPr>
            <a:r>
              <a:rPr lang="pt-BR" sz="2000" dirty="0"/>
              <a:t>Luciano Trevisan – luciano.t@sp.senai.br</a:t>
            </a:r>
          </a:p>
          <a:p>
            <a:pPr marL="801688" indent="-354013" algn="l" defTabSz="628650">
              <a:buFont typeface="Arial" panose="020B0604020202020204" pitchFamily="34" charset="0"/>
              <a:buChar char="•"/>
            </a:pPr>
            <a:r>
              <a:rPr lang="pt-BR" sz="2000" dirty="0"/>
              <a:t>Vinicius dos Santos – viniciussantos@sp.senai.br</a:t>
            </a:r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290" y="1669166"/>
            <a:ext cx="1848465" cy="184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722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7115175" y="-114105"/>
            <a:ext cx="4939975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7 – Estruturas de dados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8AD55DFB-BDB7-4FC5-6EEB-3E741D361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979" y="1206419"/>
            <a:ext cx="10471496" cy="503432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Passo 06 – Verifique o </a:t>
            </a:r>
            <a:r>
              <a:rPr lang="pt-BR" sz="3000" dirty="0" err="1">
                <a:latin typeface="Impact" panose="020B0806030902050204" pitchFamily="34" charset="0"/>
              </a:rPr>
              <a:t>Github</a:t>
            </a:r>
            <a:endParaRPr lang="pt-BR" sz="3000" dirty="0">
              <a:latin typeface="Impact" panose="020B0806030902050204" pitchFamily="34" charset="0"/>
            </a:endParaRPr>
          </a:p>
        </p:txBody>
      </p:sp>
      <p:sp>
        <p:nvSpPr>
          <p:cNvPr id="9" name="Google Shape;96;p14">
            <a:extLst>
              <a:ext uri="{FF2B5EF4-FFF2-40B4-BE49-F238E27FC236}">
                <a16:creationId xmlns:a16="http://schemas.microsoft.com/office/drawing/2014/main" id="{F63B1492-90F2-714D-F299-23ED6D90EE61}"/>
              </a:ext>
            </a:extLst>
          </p:cNvPr>
          <p:cNvSpPr txBox="1">
            <a:spLocks noGrp="1"/>
          </p:cNvSpPr>
          <p:nvPr/>
        </p:nvSpPr>
        <p:spPr>
          <a:xfrm>
            <a:off x="612979" y="1973877"/>
            <a:ext cx="2951315" cy="4622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2400" i="0" dirty="0">
                <a:solidFill>
                  <a:schemeClr val="tx1"/>
                </a:solidFill>
                <a:effectLst/>
                <a:latin typeface="+mn-lt"/>
              </a:rPr>
              <a:t>Seus arquivos já devem estar no repositório nesse momento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CFD7254-8536-72F6-4FD7-08F57DB91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2007" y="2167163"/>
            <a:ext cx="8273143" cy="442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013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7109927" y="-114105"/>
            <a:ext cx="4945224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6 – Estruturas de dados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8AD55DFB-BDB7-4FC5-6EEB-3E741D361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043" y="1593970"/>
            <a:ext cx="10471496" cy="503432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Cronograma</a:t>
            </a:r>
          </a:p>
        </p:txBody>
      </p:sp>
      <p:sp>
        <p:nvSpPr>
          <p:cNvPr id="10" name="Google Shape;96;p14">
            <a:extLst>
              <a:ext uri="{FF2B5EF4-FFF2-40B4-BE49-F238E27FC236}">
                <a16:creationId xmlns:a16="http://schemas.microsoft.com/office/drawing/2014/main" id="{55E446FA-4F20-A09D-2707-9A1655AB1513}"/>
              </a:ext>
            </a:extLst>
          </p:cNvPr>
          <p:cNvSpPr txBox="1">
            <a:spLocks noGrp="1"/>
          </p:cNvSpPr>
          <p:nvPr/>
        </p:nvSpPr>
        <p:spPr>
          <a:xfrm>
            <a:off x="635043" y="2268302"/>
            <a:ext cx="5370646" cy="412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342900" indent="-342900" algn="just">
              <a:lnSpc>
                <a:spcPct val="100000"/>
              </a:lnSpc>
              <a:buClr>
                <a:srgbClr val="374151"/>
              </a:buClr>
              <a:buSzPts val="1200"/>
            </a:pPr>
            <a:r>
              <a:rPr lang="pt-BR" sz="2000" dirty="0">
                <a:solidFill>
                  <a:srgbClr val="37415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O que é o </a:t>
            </a:r>
            <a:r>
              <a:rPr lang="pt-BR" sz="2000" dirty="0" err="1">
                <a:solidFill>
                  <a:srgbClr val="37415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git</a:t>
            </a:r>
            <a:r>
              <a:rPr lang="pt-BR" sz="2000" dirty="0">
                <a:solidFill>
                  <a:srgbClr val="37415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 e </a:t>
            </a:r>
            <a:r>
              <a:rPr lang="pt-BR" sz="2000" dirty="0" err="1">
                <a:solidFill>
                  <a:srgbClr val="37415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github</a:t>
            </a:r>
            <a:endParaRPr lang="pt-BR" sz="2000" dirty="0">
              <a:solidFill>
                <a:srgbClr val="374151"/>
              </a:solidFill>
              <a:latin typeface="+mn-lt"/>
              <a:ea typeface="Arial"/>
              <a:cs typeface="Calibri" panose="020F0502020204030204" pitchFamily="34" charset="0"/>
              <a:sym typeface="Arial"/>
            </a:endParaRPr>
          </a:p>
          <a:p>
            <a:pPr marL="342900" indent="-342900" algn="just">
              <a:lnSpc>
                <a:spcPct val="100000"/>
              </a:lnSpc>
              <a:buClr>
                <a:srgbClr val="374151"/>
              </a:buClr>
              <a:buSzPts val="1200"/>
            </a:pPr>
            <a:r>
              <a:rPr lang="pt-BR" sz="2000" dirty="0">
                <a:solidFill>
                  <a:srgbClr val="37415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Criação de uma conta no </a:t>
            </a:r>
            <a:r>
              <a:rPr lang="pt-BR" sz="2000" dirty="0" err="1">
                <a:solidFill>
                  <a:srgbClr val="37415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github</a:t>
            </a:r>
            <a:endParaRPr lang="pt-BR" sz="2000" dirty="0">
              <a:solidFill>
                <a:srgbClr val="374151"/>
              </a:solidFill>
              <a:latin typeface="+mn-lt"/>
              <a:ea typeface="Arial"/>
              <a:cs typeface="Calibri" panose="020F0502020204030204" pitchFamily="34" charset="0"/>
              <a:sym typeface="Arial"/>
            </a:endParaRPr>
          </a:p>
          <a:p>
            <a:pPr marL="342900" indent="-342900" algn="just">
              <a:lnSpc>
                <a:spcPct val="100000"/>
              </a:lnSpc>
              <a:buClr>
                <a:srgbClr val="374151"/>
              </a:buClr>
              <a:buSzPts val="1200"/>
            </a:pPr>
            <a:r>
              <a:rPr lang="pt-BR" sz="2000" dirty="0">
                <a:solidFill>
                  <a:srgbClr val="37415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Criando um projeto teste usando o </a:t>
            </a:r>
            <a:r>
              <a:rPr lang="pt-BR" sz="2000" dirty="0" err="1">
                <a:solidFill>
                  <a:srgbClr val="37415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Pycharm</a:t>
            </a:r>
            <a:endParaRPr lang="pt-BR" sz="2000" dirty="0">
              <a:solidFill>
                <a:srgbClr val="374151"/>
              </a:solidFill>
              <a:latin typeface="+mn-lt"/>
              <a:ea typeface="Arial"/>
              <a:cs typeface="Calibri" panose="020F0502020204030204" pitchFamily="34" charset="0"/>
              <a:sym typeface="Arial"/>
            </a:endParaRPr>
          </a:p>
          <a:p>
            <a:pPr marL="342900" indent="-342900" algn="just">
              <a:lnSpc>
                <a:spcPct val="100000"/>
              </a:lnSpc>
              <a:buClr>
                <a:srgbClr val="374151"/>
              </a:buClr>
              <a:buSzPts val="1200"/>
            </a:pPr>
            <a:r>
              <a:rPr lang="pt-BR" sz="2000" dirty="0">
                <a:solidFill>
                  <a:srgbClr val="37415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Conectando seu projeto ao repositório</a:t>
            </a:r>
          </a:p>
          <a:p>
            <a:pPr marL="342900" indent="-342900" algn="just">
              <a:lnSpc>
                <a:spcPct val="100000"/>
              </a:lnSpc>
              <a:buClr>
                <a:srgbClr val="374151"/>
              </a:buClr>
              <a:buSzPts val="1200"/>
            </a:pPr>
            <a:r>
              <a:rPr lang="pt-BR" sz="2000" dirty="0" err="1">
                <a:solidFill>
                  <a:srgbClr val="37415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Commit</a:t>
            </a:r>
            <a:r>
              <a:rPr lang="pt-BR" sz="2000" dirty="0">
                <a:solidFill>
                  <a:srgbClr val="37415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 e </a:t>
            </a:r>
            <a:r>
              <a:rPr lang="pt-BR" sz="2000" dirty="0" err="1">
                <a:solidFill>
                  <a:srgbClr val="37415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push</a:t>
            </a:r>
            <a:endParaRPr lang="pt-BR" sz="2000" dirty="0">
              <a:solidFill>
                <a:srgbClr val="374151"/>
              </a:solidFill>
              <a:latin typeface="+mn-lt"/>
              <a:ea typeface="Arial"/>
              <a:cs typeface="Calibri" panose="020F0502020204030204" pitchFamily="34" charset="0"/>
              <a:sym typeface="Arial"/>
            </a:endParaRPr>
          </a:p>
          <a:p>
            <a:pPr marL="0" indent="0" algn="just">
              <a:lnSpc>
                <a:spcPct val="100000"/>
              </a:lnSpc>
              <a:buClr>
                <a:srgbClr val="374151"/>
              </a:buClr>
              <a:buSzPts val="1200"/>
              <a:buNone/>
            </a:pPr>
            <a:endParaRPr lang="pt-BR" sz="2000" dirty="0">
              <a:solidFill>
                <a:srgbClr val="374151"/>
              </a:solidFill>
              <a:latin typeface="+mn-lt"/>
              <a:ea typeface="Arial"/>
              <a:cs typeface="Calibri" panose="020F0502020204030204" pitchFamily="34" charset="0"/>
              <a:sym typeface="Arial"/>
            </a:endParaRPr>
          </a:p>
          <a:p>
            <a:pPr marL="0" indent="0" algn="just">
              <a:lnSpc>
                <a:spcPct val="100000"/>
              </a:lnSpc>
              <a:buClr>
                <a:srgbClr val="374151"/>
              </a:buClr>
              <a:buSzPts val="1200"/>
              <a:buNone/>
            </a:pPr>
            <a:endParaRPr lang="pt-BR" sz="2000" dirty="0">
              <a:solidFill>
                <a:srgbClr val="374151"/>
              </a:solidFill>
              <a:latin typeface="+mn-lt"/>
              <a:ea typeface="Arial"/>
              <a:cs typeface="Calibri" panose="020F0502020204030204" pitchFamily="34" charset="0"/>
              <a:sym typeface="Arial"/>
            </a:endParaRPr>
          </a:p>
          <a:p>
            <a:pPr marL="0" indent="0" algn="just">
              <a:lnSpc>
                <a:spcPct val="100000"/>
              </a:lnSpc>
              <a:buClr>
                <a:srgbClr val="374151"/>
              </a:buClr>
              <a:buSzPts val="1200"/>
              <a:buNone/>
            </a:pPr>
            <a:endParaRPr lang="pt-BR" sz="2000" dirty="0">
              <a:solidFill>
                <a:srgbClr val="374151"/>
              </a:solidFill>
              <a:latin typeface="+mn-lt"/>
              <a:ea typeface="Arial"/>
              <a:cs typeface="Calibri" panose="020F0502020204030204" pitchFamily="34" charset="0"/>
              <a:sym typeface="Arial"/>
            </a:endParaRPr>
          </a:p>
          <a:p>
            <a:pPr marL="800100" lvl="1" indent="-342900" algn="just">
              <a:lnSpc>
                <a:spcPct val="100000"/>
              </a:lnSpc>
              <a:buClr>
                <a:srgbClr val="374151"/>
              </a:buClr>
              <a:buSzPts val="1200"/>
            </a:pPr>
            <a:endParaRPr lang="pt-BR" sz="2000" dirty="0">
              <a:solidFill>
                <a:srgbClr val="374151"/>
              </a:solidFill>
              <a:latin typeface="+mn-lt"/>
              <a:ea typeface="Arial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1" name="Imagem 10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CFC75110-AE4F-E078-4F87-5472ECE17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85543"/>
            <a:ext cx="5370647" cy="316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111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7115175" y="-114105"/>
            <a:ext cx="4939975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7 – Estruturas de dados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8AD55DFB-BDB7-4FC5-6EEB-3E741D361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979" y="1206419"/>
            <a:ext cx="10471496" cy="503432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O que é o </a:t>
            </a:r>
            <a:r>
              <a:rPr lang="pt-BR" sz="3000" dirty="0" err="1">
                <a:latin typeface="Impact" panose="020B0806030902050204" pitchFamily="34" charset="0"/>
              </a:rPr>
              <a:t>git</a:t>
            </a:r>
            <a:r>
              <a:rPr lang="pt-BR" sz="3000" dirty="0">
                <a:latin typeface="Impact" panose="020B0806030902050204" pitchFamily="34" charset="0"/>
              </a:rPr>
              <a:t> e o </a:t>
            </a:r>
            <a:r>
              <a:rPr lang="pt-BR" sz="3000" dirty="0" err="1">
                <a:latin typeface="Impact" panose="020B0806030902050204" pitchFamily="34" charset="0"/>
              </a:rPr>
              <a:t>github</a:t>
            </a:r>
            <a:r>
              <a:rPr lang="pt-BR" sz="3000" dirty="0">
                <a:latin typeface="Impact" panose="020B0806030902050204" pitchFamily="34" charset="0"/>
              </a:rPr>
              <a:t>?</a:t>
            </a:r>
          </a:p>
        </p:txBody>
      </p:sp>
      <p:sp>
        <p:nvSpPr>
          <p:cNvPr id="9" name="Google Shape;96;p14">
            <a:extLst>
              <a:ext uri="{FF2B5EF4-FFF2-40B4-BE49-F238E27FC236}">
                <a16:creationId xmlns:a16="http://schemas.microsoft.com/office/drawing/2014/main" id="{F63B1492-90F2-714D-F299-23ED6D90EE61}"/>
              </a:ext>
            </a:extLst>
          </p:cNvPr>
          <p:cNvSpPr txBox="1">
            <a:spLocks noGrp="1"/>
          </p:cNvSpPr>
          <p:nvPr/>
        </p:nvSpPr>
        <p:spPr>
          <a:xfrm>
            <a:off x="612979" y="1973878"/>
            <a:ext cx="6105062" cy="1805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9600" b="1" i="0" dirty="0" err="1">
                <a:solidFill>
                  <a:srgbClr val="374151"/>
                </a:solidFill>
                <a:effectLst/>
                <a:latin typeface="Söhne"/>
              </a:rPr>
              <a:t>Git</a:t>
            </a:r>
            <a:r>
              <a:rPr lang="pt-BR" sz="9600" b="0" i="0" dirty="0">
                <a:solidFill>
                  <a:srgbClr val="374151"/>
                </a:solidFill>
                <a:effectLst/>
                <a:latin typeface="Söhne"/>
              </a:rPr>
              <a:t> é um sistema de controle de versão que monitora alterações em arquivos, permitindo colaboração eficiente em projetos; ele mantém um histórico detalhado das modificações.</a:t>
            </a:r>
            <a:endParaRPr lang="pt-BR" sz="2400" b="0" i="0" dirty="0">
              <a:solidFill>
                <a:srgbClr val="374151"/>
              </a:solidFill>
              <a:effectLst/>
              <a:latin typeface="+mn-lt"/>
            </a:endParaRPr>
          </a:p>
        </p:txBody>
      </p:sp>
      <p:pic>
        <p:nvPicPr>
          <p:cNvPr id="1026" name="Picture 2" descr="Git - Logo Downloads">
            <a:extLst>
              <a:ext uri="{FF2B5EF4-FFF2-40B4-BE49-F238E27FC236}">
                <a16:creationId xmlns:a16="http://schemas.microsoft.com/office/drawing/2014/main" id="{3F44B63C-DDBA-94E0-1FB0-95593B594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988" y="1832786"/>
            <a:ext cx="1946112" cy="194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96;p14">
            <a:extLst>
              <a:ext uri="{FF2B5EF4-FFF2-40B4-BE49-F238E27FC236}">
                <a16:creationId xmlns:a16="http://schemas.microsoft.com/office/drawing/2014/main" id="{9D3647F1-9211-2C4A-9DE8-62FAE202CA79}"/>
              </a:ext>
            </a:extLst>
          </p:cNvPr>
          <p:cNvSpPr txBox="1">
            <a:spLocks noGrp="1"/>
          </p:cNvSpPr>
          <p:nvPr/>
        </p:nvSpPr>
        <p:spPr>
          <a:xfrm>
            <a:off x="612979" y="4390507"/>
            <a:ext cx="6105062" cy="1805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9600" b="0" i="0" dirty="0">
                <a:solidFill>
                  <a:srgbClr val="374151"/>
                </a:solidFill>
                <a:effectLst/>
                <a:latin typeface="Söhne"/>
              </a:rPr>
              <a:t>O </a:t>
            </a:r>
            <a:r>
              <a:rPr lang="pt-BR" sz="9600" b="1" i="0" dirty="0">
                <a:solidFill>
                  <a:srgbClr val="374151"/>
                </a:solidFill>
                <a:effectLst/>
                <a:latin typeface="Söhne"/>
              </a:rPr>
              <a:t>GitHub</a:t>
            </a:r>
            <a:r>
              <a:rPr lang="pt-BR" sz="9600" b="0" i="0" dirty="0">
                <a:solidFill>
                  <a:srgbClr val="374151"/>
                </a:solidFill>
                <a:effectLst/>
                <a:latin typeface="Söhne"/>
              </a:rPr>
              <a:t> é uma plataforma de hospedagem e colaboração para projetos de desenvolvimento de software usando o controle de versão </a:t>
            </a:r>
            <a:r>
              <a:rPr lang="pt-BR" sz="9600" b="0" i="0" dirty="0" err="1">
                <a:solidFill>
                  <a:srgbClr val="374151"/>
                </a:solidFill>
                <a:effectLst/>
                <a:latin typeface="Söhne"/>
              </a:rPr>
              <a:t>Git</a:t>
            </a:r>
            <a:r>
              <a:rPr lang="pt-BR" sz="96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pt-BR" sz="2400" b="0" i="0" dirty="0">
              <a:solidFill>
                <a:srgbClr val="374151"/>
              </a:solidFill>
              <a:effectLst/>
              <a:latin typeface="+mn-lt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D286539-586E-197C-92B0-DA607F536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9173" y="4299856"/>
            <a:ext cx="1643743" cy="1643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0822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7115175" y="-114105"/>
            <a:ext cx="4939975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7 – Estruturas de dados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8AD55DFB-BDB7-4FC5-6EEB-3E741D361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979" y="1206419"/>
            <a:ext cx="10471496" cy="503432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Sobre o </a:t>
            </a:r>
            <a:r>
              <a:rPr lang="pt-BR" sz="3000" dirty="0" err="1">
                <a:latin typeface="Impact" panose="020B0806030902050204" pitchFamily="34" charset="0"/>
              </a:rPr>
              <a:t>github</a:t>
            </a:r>
            <a:endParaRPr lang="pt-BR" sz="3000" dirty="0">
              <a:latin typeface="Impact" panose="020B0806030902050204" pitchFamily="34" charset="0"/>
            </a:endParaRPr>
          </a:p>
        </p:txBody>
      </p:sp>
      <p:sp>
        <p:nvSpPr>
          <p:cNvPr id="9" name="Google Shape;96;p14">
            <a:extLst>
              <a:ext uri="{FF2B5EF4-FFF2-40B4-BE49-F238E27FC236}">
                <a16:creationId xmlns:a16="http://schemas.microsoft.com/office/drawing/2014/main" id="{F63B1492-90F2-714D-F299-23ED6D90EE61}"/>
              </a:ext>
            </a:extLst>
          </p:cNvPr>
          <p:cNvSpPr txBox="1">
            <a:spLocks noGrp="1"/>
          </p:cNvSpPr>
          <p:nvPr/>
        </p:nvSpPr>
        <p:spPr>
          <a:xfrm>
            <a:off x="612979" y="1973877"/>
            <a:ext cx="6105062" cy="4622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2400" b="0" i="0" dirty="0">
                <a:solidFill>
                  <a:schemeClr val="tx1"/>
                </a:solidFill>
                <a:effectLst/>
                <a:latin typeface="+mn-lt"/>
              </a:rPr>
              <a:t>Quem criou?</a:t>
            </a:r>
          </a:p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2400" dirty="0">
                <a:solidFill>
                  <a:schemeClr val="tx1"/>
                </a:solidFill>
                <a:latin typeface="+mn-lt"/>
              </a:rPr>
              <a:t>R: Linus Torvalds (sim, o criador do Linux)</a:t>
            </a:r>
          </a:p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endParaRPr lang="pt-BR" sz="2400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2400" dirty="0">
                <a:solidFill>
                  <a:schemeClr val="tx1"/>
                </a:solidFill>
                <a:latin typeface="+mn-lt"/>
              </a:rPr>
              <a:t>É grátis?</a:t>
            </a:r>
          </a:p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2400" dirty="0">
                <a:solidFill>
                  <a:schemeClr val="tx1"/>
                </a:solidFill>
                <a:latin typeface="+mn-lt"/>
              </a:rPr>
              <a:t>R: sim</a:t>
            </a:r>
          </a:p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endParaRPr lang="pt-BR" sz="2400" dirty="0">
              <a:solidFill>
                <a:schemeClr val="tx1"/>
              </a:solidFill>
              <a:latin typeface="+mn-lt"/>
            </a:endParaRPr>
          </a:p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2400" dirty="0">
                <a:solidFill>
                  <a:schemeClr val="tx1"/>
                </a:solidFill>
                <a:latin typeface="+mn-lt"/>
              </a:rPr>
              <a:t>É obrigatório usar?</a:t>
            </a:r>
          </a:p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2400" dirty="0">
                <a:solidFill>
                  <a:schemeClr val="tx1"/>
                </a:solidFill>
                <a:latin typeface="+mn-lt"/>
              </a:rPr>
              <a:t>R: não</a:t>
            </a:r>
          </a:p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endParaRPr lang="pt-BR" sz="2400" dirty="0">
              <a:solidFill>
                <a:schemeClr val="tx1"/>
              </a:solidFill>
              <a:latin typeface="+mn-lt"/>
            </a:endParaRPr>
          </a:p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2400" dirty="0">
                <a:solidFill>
                  <a:schemeClr val="tx1"/>
                </a:solidFill>
                <a:latin typeface="+mn-lt"/>
              </a:rPr>
              <a:t>Como podemos usar em nosso projeto?</a:t>
            </a:r>
          </a:p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2400" dirty="0">
                <a:solidFill>
                  <a:schemeClr val="tx1"/>
                </a:solidFill>
                <a:latin typeface="+mn-lt"/>
              </a:rPr>
              <a:t>R: para registrar a evolução do nosso projeto e reverter alterações (se necessário)</a:t>
            </a:r>
          </a:p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endParaRPr lang="pt-BR" sz="2400" b="0" i="0" dirty="0"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2050" name="Picture 2" descr="Linus Torvalds | Biography, Linux, &amp; Facts | Britannica">
            <a:extLst>
              <a:ext uri="{FF2B5EF4-FFF2-40B4-BE49-F238E27FC236}">
                <a16:creationId xmlns:a16="http://schemas.microsoft.com/office/drawing/2014/main" id="{A04ED405-30BD-62D5-3B0E-A6D9D3F76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918" y="1094507"/>
            <a:ext cx="3070861" cy="230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5EE3626-3A8E-AEB8-E9CF-956D0823D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2052" y="1094507"/>
            <a:ext cx="2552096" cy="563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823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7115175" y="-114105"/>
            <a:ext cx="4939975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7 – Estruturas de dados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8AD55DFB-BDB7-4FC5-6EEB-3E741D361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979" y="1206419"/>
            <a:ext cx="10471496" cy="503432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Passo 01 – Criação da conta</a:t>
            </a:r>
          </a:p>
        </p:txBody>
      </p:sp>
      <p:sp>
        <p:nvSpPr>
          <p:cNvPr id="9" name="Google Shape;96;p14">
            <a:extLst>
              <a:ext uri="{FF2B5EF4-FFF2-40B4-BE49-F238E27FC236}">
                <a16:creationId xmlns:a16="http://schemas.microsoft.com/office/drawing/2014/main" id="{F63B1492-90F2-714D-F299-23ED6D90EE61}"/>
              </a:ext>
            </a:extLst>
          </p:cNvPr>
          <p:cNvSpPr txBox="1">
            <a:spLocks noGrp="1"/>
          </p:cNvSpPr>
          <p:nvPr/>
        </p:nvSpPr>
        <p:spPr>
          <a:xfrm>
            <a:off x="612979" y="1973877"/>
            <a:ext cx="6105062" cy="4622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2400" b="0" i="0" dirty="0">
                <a:solidFill>
                  <a:schemeClr val="tx1"/>
                </a:solidFill>
                <a:effectLst/>
                <a:latin typeface="+mn-lt"/>
              </a:rPr>
              <a:t>Acesse o site do </a:t>
            </a:r>
            <a:r>
              <a:rPr lang="pt-BR" sz="2400" dirty="0" err="1">
                <a:solidFill>
                  <a:schemeClr val="tx1"/>
                </a:solidFill>
                <a:latin typeface="+mn-lt"/>
              </a:rPr>
              <a:t>G</a:t>
            </a:r>
            <a:r>
              <a:rPr lang="pt-BR" sz="2400" b="0" i="0" dirty="0" err="1">
                <a:solidFill>
                  <a:schemeClr val="tx1"/>
                </a:solidFill>
                <a:effectLst/>
                <a:latin typeface="+mn-lt"/>
              </a:rPr>
              <a:t>ithub</a:t>
            </a:r>
            <a:r>
              <a:rPr lang="pt-BR" sz="2400" b="0" i="0" dirty="0">
                <a:solidFill>
                  <a:schemeClr val="tx1"/>
                </a:solidFill>
                <a:effectLst/>
                <a:latin typeface="+mn-lt"/>
              </a:rPr>
              <a:t> e crie uma conta.</a:t>
            </a:r>
          </a:p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endParaRPr lang="pt-BR" sz="2400" dirty="0">
              <a:solidFill>
                <a:schemeClr val="tx1"/>
              </a:solidFill>
              <a:latin typeface="+mn-lt"/>
            </a:endParaRPr>
          </a:p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2400" b="0" i="0" dirty="0">
                <a:solidFill>
                  <a:schemeClr val="tx1"/>
                </a:solidFill>
                <a:effectLst/>
                <a:latin typeface="+mn-lt"/>
                <a:hlinkClick r:id="rId3"/>
              </a:rPr>
              <a:t>https://github.com/</a:t>
            </a:r>
            <a:endParaRPr lang="pt-BR" sz="2400" dirty="0">
              <a:solidFill>
                <a:schemeClr val="tx1"/>
              </a:solidFill>
              <a:latin typeface="+mn-lt"/>
            </a:endParaRPr>
          </a:p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endParaRPr lang="pt-BR" sz="2400" dirty="0">
              <a:solidFill>
                <a:schemeClr val="tx1"/>
              </a:solidFill>
              <a:latin typeface="+mn-lt"/>
            </a:endParaRPr>
          </a:p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2400" dirty="0">
                <a:solidFill>
                  <a:schemeClr val="tx1"/>
                </a:solidFill>
                <a:latin typeface="+mn-lt"/>
              </a:rPr>
              <a:t>OU </a:t>
            </a:r>
          </a:p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endParaRPr lang="pt-BR" sz="2400" dirty="0">
              <a:solidFill>
                <a:schemeClr val="tx1"/>
              </a:solidFill>
              <a:latin typeface="+mn-lt"/>
            </a:endParaRPr>
          </a:p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2400" b="0" i="0" dirty="0">
                <a:solidFill>
                  <a:schemeClr val="tx1"/>
                </a:solidFill>
                <a:effectLst/>
                <a:latin typeface="+mn-lt"/>
              </a:rPr>
              <a:t>Se você já tem uma conta...</a:t>
            </a:r>
            <a:endParaRPr lang="pt-BR" sz="2400" dirty="0">
              <a:solidFill>
                <a:schemeClr val="tx1"/>
              </a:solidFill>
              <a:latin typeface="+mn-lt"/>
            </a:endParaRPr>
          </a:p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2400" b="1" i="0" dirty="0">
                <a:solidFill>
                  <a:schemeClr val="tx1"/>
                </a:solidFill>
                <a:effectLst/>
                <a:latin typeface="+mn-lt"/>
              </a:rPr>
              <a:t>Faça </a:t>
            </a:r>
            <a:r>
              <a:rPr lang="pt-BR" sz="2400" b="1" i="0" dirty="0" err="1">
                <a:solidFill>
                  <a:schemeClr val="tx1"/>
                </a:solidFill>
                <a:effectLst/>
                <a:latin typeface="+mn-lt"/>
              </a:rPr>
              <a:t>logon</a:t>
            </a:r>
            <a:endParaRPr lang="pt-BR" sz="2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AA7DBB3-5C44-A5F2-265C-406E868236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306" y="2929813"/>
            <a:ext cx="6610592" cy="353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070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7115175" y="-114105"/>
            <a:ext cx="4939975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7 – Estruturas de dados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8AD55DFB-BDB7-4FC5-6EEB-3E741D361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979" y="1206419"/>
            <a:ext cx="10471496" cy="503432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Passo 02 – Crie um repositório</a:t>
            </a:r>
          </a:p>
        </p:txBody>
      </p:sp>
      <p:sp>
        <p:nvSpPr>
          <p:cNvPr id="9" name="Google Shape;96;p14">
            <a:extLst>
              <a:ext uri="{FF2B5EF4-FFF2-40B4-BE49-F238E27FC236}">
                <a16:creationId xmlns:a16="http://schemas.microsoft.com/office/drawing/2014/main" id="{F63B1492-90F2-714D-F299-23ED6D90EE61}"/>
              </a:ext>
            </a:extLst>
          </p:cNvPr>
          <p:cNvSpPr txBox="1">
            <a:spLocks noGrp="1"/>
          </p:cNvSpPr>
          <p:nvPr/>
        </p:nvSpPr>
        <p:spPr>
          <a:xfrm>
            <a:off x="612979" y="1973877"/>
            <a:ext cx="6105062" cy="4622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2400" i="0" dirty="0">
                <a:solidFill>
                  <a:schemeClr val="tx1"/>
                </a:solidFill>
                <a:effectLst/>
                <a:latin typeface="+mn-lt"/>
              </a:rPr>
              <a:t>Dê um nome ao seu repositório e clique em “criar repositório”.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EE441B8-B3F2-8C9B-0218-809042831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155" y="2864734"/>
            <a:ext cx="7769289" cy="3573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614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7115175" y="-114105"/>
            <a:ext cx="4939975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7 – Estruturas de dados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8AD55DFB-BDB7-4FC5-6EEB-3E741D361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979" y="1206419"/>
            <a:ext cx="10471496" cy="503432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Passo 03 – Copie a URL do repositório</a:t>
            </a:r>
          </a:p>
        </p:txBody>
      </p:sp>
      <p:sp>
        <p:nvSpPr>
          <p:cNvPr id="9" name="Google Shape;96;p14">
            <a:extLst>
              <a:ext uri="{FF2B5EF4-FFF2-40B4-BE49-F238E27FC236}">
                <a16:creationId xmlns:a16="http://schemas.microsoft.com/office/drawing/2014/main" id="{F63B1492-90F2-714D-F299-23ED6D90EE61}"/>
              </a:ext>
            </a:extLst>
          </p:cNvPr>
          <p:cNvSpPr txBox="1">
            <a:spLocks noGrp="1"/>
          </p:cNvSpPr>
          <p:nvPr/>
        </p:nvSpPr>
        <p:spPr>
          <a:xfrm>
            <a:off x="612979" y="1973877"/>
            <a:ext cx="6105062" cy="4622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2400" i="0" dirty="0">
                <a:solidFill>
                  <a:schemeClr val="tx1"/>
                </a:solidFill>
                <a:effectLst/>
                <a:latin typeface="+mn-lt"/>
              </a:rPr>
              <a:t>Copie a URL que o GITHUB oferece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60DB39C-19B4-307F-4176-0106BD32B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792" y="2629998"/>
            <a:ext cx="7554686" cy="384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53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7115175" y="-114105"/>
            <a:ext cx="4939975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7 – Estruturas de dados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8AD55DFB-BDB7-4FC5-6EEB-3E741D361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979" y="1206419"/>
            <a:ext cx="10471496" cy="503432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Passo 04 – Configure o projeto no </a:t>
            </a:r>
            <a:r>
              <a:rPr lang="pt-BR" sz="3000" dirty="0" err="1">
                <a:latin typeface="Impact" panose="020B0806030902050204" pitchFamily="34" charset="0"/>
              </a:rPr>
              <a:t>Pycharm</a:t>
            </a:r>
            <a:endParaRPr lang="pt-BR" sz="3000" dirty="0">
              <a:latin typeface="Impact" panose="020B0806030902050204" pitchFamily="34" charset="0"/>
            </a:endParaRPr>
          </a:p>
        </p:txBody>
      </p:sp>
      <p:sp>
        <p:nvSpPr>
          <p:cNvPr id="9" name="Google Shape;96;p14">
            <a:extLst>
              <a:ext uri="{FF2B5EF4-FFF2-40B4-BE49-F238E27FC236}">
                <a16:creationId xmlns:a16="http://schemas.microsoft.com/office/drawing/2014/main" id="{F63B1492-90F2-714D-F299-23ED6D90EE61}"/>
              </a:ext>
            </a:extLst>
          </p:cNvPr>
          <p:cNvSpPr txBox="1">
            <a:spLocks noGrp="1"/>
          </p:cNvSpPr>
          <p:nvPr/>
        </p:nvSpPr>
        <p:spPr>
          <a:xfrm>
            <a:off x="612979" y="1973877"/>
            <a:ext cx="6105062" cy="4622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2400" i="0" dirty="0">
                <a:solidFill>
                  <a:schemeClr val="tx1"/>
                </a:solidFill>
                <a:effectLst/>
                <a:latin typeface="+mn-lt"/>
              </a:rPr>
              <a:t>Faça o clone pelo sistem</a:t>
            </a:r>
            <a:r>
              <a:rPr lang="pt-BR" sz="2400" dirty="0">
                <a:solidFill>
                  <a:schemeClr val="tx1"/>
                </a:solidFill>
                <a:latin typeface="+mn-lt"/>
              </a:rPr>
              <a:t>a </a:t>
            </a:r>
            <a:r>
              <a:rPr lang="pt-BR" sz="2400" dirty="0" err="1">
                <a:solidFill>
                  <a:schemeClr val="tx1"/>
                </a:solidFill>
                <a:latin typeface="+mn-lt"/>
              </a:rPr>
              <a:t>versionador</a:t>
            </a:r>
            <a:r>
              <a:rPr lang="pt-BR" sz="2400" dirty="0">
                <a:solidFill>
                  <a:schemeClr val="tx1"/>
                </a:solidFill>
                <a:latin typeface="+mn-lt"/>
              </a:rPr>
              <a:t> →</a:t>
            </a:r>
            <a:endParaRPr lang="pt-BR" sz="2400" i="0" dirty="0"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6297338-DF1C-8EA0-53F2-42D50902C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727" y="1873346"/>
            <a:ext cx="5895259" cy="482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595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7115175" y="-114105"/>
            <a:ext cx="4939975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7 – Estruturas de dados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8AD55DFB-BDB7-4FC5-6EEB-3E741D361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979" y="1206419"/>
            <a:ext cx="10471496" cy="503432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Passo 05 – Adicione os dados do primeiro </a:t>
            </a:r>
            <a:r>
              <a:rPr lang="pt-BR" sz="3000" dirty="0" err="1">
                <a:latin typeface="Impact" panose="020B0806030902050204" pitchFamily="34" charset="0"/>
              </a:rPr>
              <a:t>commit</a:t>
            </a:r>
            <a:endParaRPr lang="pt-BR" sz="3000" dirty="0">
              <a:latin typeface="Impact" panose="020B0806030902050204" pitchFamily="34" charset="0"/>
            </a:endParaRPr>
          </a:p>
        </p:txBody>
      </p:sp>
      <p:sp>
        <p:nvSpPr>
          <p:cNvPr id="9" name="Google Shape;96;p14">
            <a:extLst>
              <a:ext uri="{FF2B5EF4-FFF2-40B4-BE49-F238E27FC236}">
                <a16:creationId xmlns:a16="http://schemas.microsoft.com/office/drawing/2014/main" id="{F63B1492-90F2-714D-F299-23ED6D90EE61}"/>
              </a:ext>
            </a:extLst>
          </p:cNvPr>
          <p:cNvSpPr txBox="1">
            <a:spLocks noGrp="1"/>
          </p:cNvSpPr>
          <p:nvPr/>
        </p:nvSpPr>
        <p:spPr>
          <a:xfrm>
            <a:off x="612979" y="1973877"/>
            <a:ext cx="6105062" cy="4622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2400" i="0" dirty="0">
                <a:solidFill>
                  <a:schemeClr val="tx1"/>
                </a:solidFill>
                <a:effectLst/>
                <a:latin typeface="+mn-lt"/>
              </a:rPr>
              <a:t>Selecione os arquivos que você </a:t>
            </a:r>
            <a:r>
              <a:rPr lang="pt-BR" sz="2400" i="0" dirty="0" err="1">
                <a:solidFill>
                  <a:schemeClr val="tx1"/>
                </a:solidFill>
                <a:effectLst/>
                <a:latin typeface="+mn-lt"/>
              </a:rPr>
              <a:t>comitar</a:t>
            </a:r>
            <a:r>
              <a:rPr lang="pt-BR" sz="2400" i="0" dirty="0">
                <a:solidFill>
                  <a:schemeClr val="tx1"/>
                </a:solidFill>
                <a:effectLst/>
                <a:latin typeface="+mn-lt"/>
              </a:rPr>
              <a:t> e clique em “</a:t>
            </a:r>
            <a:r>
              <a:rPr lang="pt-BR" sz="2400" i="0" dirty="0" err="1">
                <a:solidFill>
                  <a:schemeClr val="tx1"/>
                </a:solidFill>
                <a:effectLst/>
                <a:latin typeface="+mn-lt"/>
              </a:rPr>
              <a:t>commit</a:t>
            </a:r>
            <a:r>
              <a:rPr lang="pt-BR" sz="240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pt-BR" sz="2400" i="0" dirty="0" err="1">
                <a:solidFill>
                  <a:schemeClr val="tx1"/>
                </a:solidFill>
                <a:effectLst/>
                <a:latin typeface="+mn-lt"/>
              </a:rPr>
              <a:t>and</a:t>
            </a:r>
            <a:r>
              <a:rPr lang="pt-BR" sz="2400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pt-BR" sz="2400" i="0" dirty="0" err="1">
                <a:solidFill>
                  <a:schemeClr val="tx1"/>
                </a:solidFill>
                <a:effectLst/>
                <a:latin typeface="+mn-lt"/>
              </a:rPr>
              <a:t>push</a:t>
            </a:r>
            <a:r>
              <a:rPr lang="pt-BR" sz="2400" i="0" dirty="0">
                <a:solidFill>
                  <a:schemeClr val="tx1"/>
                </a:solidFill>
                <a:effectLst/>
                <a:latin typeface="+mn-lt"/>
              </a:rPr>
              <a:t>”.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54F522B-914F-02FC-0F4E-8524E4C99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7172" y="1820379"/>
            <a:ext cx="3349367" cy="488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0405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2985</TotalTime>
  <Words>373</Words>
  <Application>Microsoft Office PowerPoint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8" baseType="lpstr">
      <vt:lpstr>Agency FB</vt:lpstr>
      <vt:lpstr>Arial</vt:lpstr>
      <vt:lpstr>Calibri</vt:lpstr>
      <vt:lpstr>Calibri Light</vt:lpstr>
      <vt:lpstr>Impact</vt:lpstr>
      <vt:lpstr>Lato</vt:lpstr>
      <vt:lpstr>Söhne</vt:lpstr>
      <vt:lpstr>Tema do Office</vt:lpstr>
      <vt:lpstr>Git e Github Material Complementar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em Python</dc:title>
  <dc:creator>Vinicius Santos</dc:creator>
  <cp:lastModifiedBy>Vinicius Dos Santos</cp:lastModifiedBy>
  <cp:revision>48</cp:revision>
  <dcterms:created xsi:type="dcterms:W3CDTF">2023-07-03T22:22:23Z</dcterms:created>
  <dcterms:modified xsi:type="dcterms:W3CDTF">2023-08-08T18:41:44Z</dcterms:modified>
</cp:coreProperties>
</file>