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0f23a9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0f23a9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9a7e31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19a7e31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9a7e31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9a7e31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0f23a90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0f23a90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0f23a90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0f23a90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19a7e31e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19a7e31e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ab3738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1ab3738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1ab3738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1ab3738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1ab3738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1ab3738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19a7e31e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19a7e31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04b6c6f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04b6c6f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0f23a90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0f23a90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32191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232191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2321917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2321917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2321917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2321917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23219179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2321917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19a7e31e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19a7e31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1ab3738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1ab3738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23219179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23219179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2321917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2321917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4b6c6f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04b6c6f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4b6c6f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4b6c6f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04b6c6f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04b6c6f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04b6c6f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04b6c6f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0af8d37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0af8d37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199f516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199f516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f23a90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0f23a90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anaconda.com/anaconda/install/windows/" TargetMode="External"/><Relationship Id="rId4" Type="http://schemas.openxmlformats.org/officeDocument/2006/relationships/hyperlink" Target="https://docs.anaconda.com/anaconda/install/mac-os/" TargetMode="External"/><Relationship Id="rId11" Type="http://schemas.openxmlformats.org/officeDocument/2006/relationships/hyperlink" Target="https://en.wikipedia.org/wiki/Predictive_analytics" TargetMode="External"/><Relationship Id="rId10" Type="http://schemas.openxmlformats.org/officeDocument/2006/relationships/hyperlink" Target="https://en.wikipedia.org/wiki/Machine_learning" TargetMode="External"/><Relationship Id="rId12" Type="http://schemas.openxmlformats.org/officeDocument/2006/relationships/hyperlink" Target="https://en.wikipedia.org/wiki/Package_management" TargetMode="External"/><Relationship Id="rId9" Type="http://schemas.openxmlformats.org/officeDocument/2006/relationships/hyperlink" Target="https://en.wikipedia.org/wiki/Data_science" TargetMode="External"/><Relationship Id="rId5" Type="http://schemas.openxmlformats.org/officeDocument/2006/relationships/hyperlink" Target="https://docs.anaconda.com/anaconda/install/linux/" TargetMode="External"/><Relationship Id="rId6" Type="http://schemas.openxmlformats.org/officeDocument/2006/relationships/hyperlink" Target="https://en.wikipedia.org/wiki/Python_(programming_language)" TargetMode="External"/><Relationship Id="rId7" Type="http://schemas.openxmlformats.org/officeDocument/2006/relationships/hyperlink" Target="https://en.wikipedia.org/wiki/R_(programming_language)" TargetMode="External"/><Relationship Id="rId8" Type="http://schemas.openxmlformats.org/officeDocument/2006/relationships/hyperlink" Target="https://en.wikipedia.org/wiki/Scientific_comput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hyperlink" Target="http://www.nature.com/nbt/journal/v34/n5/full/nbt.3519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jpg"/><Relationship Id="rId4" Type="http://schemas.openxmlformats.org/officeDocument/2006/relationships/hyperlink" Target="https://haroldpimentel.wordpress.com/2014/05/08/what-the-fpkm-a-review-rna-seq-expression-unit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47425" y="139075"/>
            <a:ext cx="483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5088"/>
              <a:t>ntroduction to Gene Expression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41400" y="2571750"/>
            <a:ext cx="292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92825"/>
            <a:ext cx="45148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60900"/>
            <a:ext cx="37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the data? 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66125" y="633600"/>
            <a:ext cx="72864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https://www.ncbi.nlm.nih.gov/geo/query/acc.cgi?acc=GSE132945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5" y="1641025"/>
            <a:ext cx="4843174" cy="30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274" y="1121325"/>
            <a:ext cx="37528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8463" y="3207688"/>
            <a:ext cx="610552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3068500" y="4611550"/>
            <a:ext cx="2207100" cy="345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16350" y="67750"/>
            <a:ext cx="36663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Raw FASTA/FASTq file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00" y="67750"/>
            <a:ext cx="5626151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37223"/>
            <a:ext cx="629645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0" y="152308"/>
            <a:ext cx="8985849" cy="469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5" y="650350"/>
            <a:ext cx="8566425" cy="43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type="title"/>
          </p:nvPr>
        </p:nvSpPr>
        <p:spPr>
          <a:xfrm>
            <a:off x="129400" y="47875"/>
            <a:ext cx="694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reference genome/transcriptome</a:t>
            </a:r>
            <a:r>
              <a:rPr lang="en"/>
              <a:t>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0" y="69875"/>
            <a:ext cx="5754648" cy="216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650" y="69875"/>
            <a:ext cx="6418100" cy="32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335540"/>
            <a:ext cx="9144001" cy="258781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597800" y="1718850"/>
            <a:ext cx="5560200" cy="23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7700" y="2893425"/>
            <a:ext cx="8942100" cy="23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581235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conda install -c anaconda wget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packages needed 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ximport = Exporting the GFF file for processing by kallisto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GenomicFeatures = Basic package needed for lot of genomic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AnnotationDbi = Basic package for all annotation packages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DESeq2 = DEG processing package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pheatmap = For making heatmaps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Tximport 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if (!requireNamespace("BiocManager", quietly = TRUE))</a:t>
            </a:r>
            <a:endParaRPr sz="16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    install.packages("BiocManager")</a:t>
            </a:r>
            <a:endParaRPr sz="16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BiocManager::install("tximport")</a:t>
            </a:r>
            <a:endParaRPr sz="16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https://bioconductor.org/packages/release/bioc/html/tximport.html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GenomicFeatures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if (!requireNamespace("BiocManager", quietly = TRUE))</a:t>
            </a:r>
            <a:endParaRPr sz="140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    install.packages("BiocManager")</a:t>
            </a:r>
            <a:endParaRPr sz="140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BiocManager::install("GenomicFeatures")</a:t>
            </a:r>
            <a:endParaRPr sz="140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https://bioconductor.org/packages/release/bioc/html/GenomicFeatures.html</a:t>
            </a:r>
            <a:endParaRPr sz="140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AnnotationDbi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if (!requireNamespace("BiocManager", quietly = TRUE))</a:t>
            </a:r>
            <a:endParaRPr sz="14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    install.packages("BiocManager")</a:t>
            </a:r>
            <a:endParaRPr sz="14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BiocManager::install("AnnotationDbi")</a:t>
            </a:r>
            <a:endParaRPr sz="14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https://bioconductor.org/packages/release/bioc/html/AnnotationDbi.html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220550" y="99950"/>
            <a:ext cx="166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709750"/>
            <a:ext cx="8520600" cy="17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if (!requireNamespace("BiocManager", quietly = TRUE))</a:t>
            </a:r>
            <a:endParaRPr sz="8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    install.packages("BiocManager")</a:t>
            </a:r>
            <a:endParaRPr sz="8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E3E3E3"/>
                </a:highlight>
                <a:latin typeface="Courier New"/>
                <a:ea typeface="Courier New"/>
                <a:cs typeface="Courier New"/>
                <a:sym typeface="Courier New"/>
              </a:rPr>
              <a:t>BiocManager::install("DESeq2")</a:t>
            </a:r>
            <a:endParaRPr sz="850">
              <a:solidFill>
                <a:schemeClr val="dk1"/>
              </a:solidFill>
              <a:highlight>
                <a:srgbClr val="E3E3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rPr lang="en"/>
              <a:t>https://bioconductor.org/packages/release/bioc/html/DESeq2.html</a:t>
            </a:r>
            <a:endParaRPr/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220550" y="252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pheatmap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220550" y="3286125"/>
            <a:ext cx="85206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install.packages("pheatmap")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Objective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biologist the basic understanding of RNA sequencing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biologist the basic ability to analyze the RNA sequencing data (Focused on model organism mice)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Identification of the differentially expressed genes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directions for usage of RNAseq data analysis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178075"/>
            <a:ext cx="40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data.. 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76" y="1015276"/>
            <a:ext cx="4557650" cy="19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6914425" y="3138200"/>
            <a:ext cx="14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PTEN deletion 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4443000" y="3138200"/>
            <a:ext cx="14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PTEN present   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39075" y="1074275"/>
            <a:ext cx="38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role of PTEN in lens development? </a:t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332050" y="1901150"/>
            <a:ext cx="309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Knock Out PTEN in mice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Observe the phenotype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the Differentially Expressed Genes (DEGs)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 the cell signaling pathway leading to this effect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Verify using wet lab analysis 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4297100" y="3840650"/>
            <a:ext cx="41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DEGs when compared Le-Cre vs PTEN KO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01000" y="1308750"/>
            <a:ext cx="38877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perform the RNA sequencing analysis on your own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have provided step by step method for analysis ...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5696925" y="3587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https://businesstech.co.za/news/business/104803/end-of-year-bonuses-may-bring-out-the-worst-in-people/</a:t>
            </a:r>
            <a:endParaRPr sz="600"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450" y="1139375"/>
            <a:ext cx="3496100" cy="23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install 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4042"/>
                </a:solidFill>
                <a:highlight>
                  <a:srgbClr val="FFFFFF"/>
                </a:highlight>
              </a:rPr>
              <a:t>Operating system: Windows 8 or newer, 64-bit macOS 10.13+, or Linux, including Ubuntu, RedHat, CentOS 6+, and others</a:t>
            </a:r>
            <a:endParaRPr sz="1200">
              <a:solidFill>
                <a:srgbClr val="414042"/>
              </a:solidFill>
              <a:highlight>
                <a:srgbClr val="FFFFFF"/>
              </a:highlight>
            </a:endParaRPr>
          </a:p>
          <a:p>
            <a:pPr indent="-299085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414042"/>
              </a:buClr>
              <a:buSzPct val="100000"/>
              <a:buChar char="●"/>
            </a:pPr>
            <a:r>
              <a:rPr lang="en" sz="1200">
                <a:solidFill>
                  <a:srgbClr val="414042"/>
                </a:solidFill>
                <a:highlight>
                  <a:srgbClr val="FFFFFF"/>
                </a:highlight>
              </a:rPr>
              <a:t>Minimum 5 GB disk space to download and install.</a:t>
            </a:r>
            <a:endParaRPr sz="1200">
              <a:solidFill>
                <a:srgbClr val="41404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4042"/>
                </a:solidFill>
                <a:highlight>
                  <a:srgbClr val="FFFFFF"/>
                </a:highlight>
              </a:rPr>
              <a:t>For Windows </a:t>
            </a:r>
            <a:endParaRPr sz="1200">
              <a:solidFill>
                <a:srgbClr val="41404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https://docs.anaconda.com/anaconda/install/windows/</a:t>
            </a:r>
            <a:endParaRPr sz="1200">
              <a:solidFill>
                <a:srgbClr val="41404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4042"/>
                </a:solidFill>
                <a:highlight>
                  <a:srgbClr val="FFFFFF"/>
                </a:highlight>
              </a:rPr>
              <a:t>For macOS</a:t>
            </a:r>
            <a:endParaRPr sz="1200">
              <a:solidFill>
                <a:srgbClr val="41404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https://docs.anaconda.com/anaconda/install/mac-os/</a:t>
            </a:r>
            <a:r>
              <a:rPr lang="en" sz="1200">
                <a:solidFill>
                  <a:srgbClr val="414042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41404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4042"/>
                </a:solidFill>
                <a:highlight>
                  <a:srgbClr val="FFFFFF"/>
                </a:highlight>
              </a:rPr>
              <a:t>For Linux</a:t>
            </a:r>
            <a:endParaRPr sz="1200">
              <a:solidFill>
                <a:srgbClr val="41404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https://docs.anaconda.com/anaconda/install/linux/</a:t>
            </a:r>
            <a:r>
              <a:rPr lang="en" sz="1200">
                <a:solidFill>
                  <a:srgbClr val="414042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414042"/>
              </a:solidFill>
              <a:highlight>
                <a:srgbClr val="FFFFFF"/>
              </a:highlight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5390875" y="2161575"/>
            <a:ext cx="300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Anaconda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Distribution of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programming languages for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scientific computing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applications, large-scale data processing,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predictive analytics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etc.),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To simplify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package management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and deployment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Runs in terminal /Command prompt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5358325" y="1255450"/>
            <a:ext cx="36525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“RNA-seq quantification program that is 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two orders of magnitude faster than previous approaches and achieves similar accuracy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Kallisto pseudoaligns reads to a reference, producing a list of transcripts that are compatible with each read while avoiding alignment of individual bases. We use kallisto to analyze 30 million unaligned paired-end RNA-seq reads in &lt;10 min on a standard laptop computer. This removes a major computational bottleneck in RNA-seq analysis.”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74" y="179825"/>
            <a:ext cx="4529600" cy="46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4888675" y="4433825"/>
            <a:ext cx="4198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Nicolas L Bray, Harold Pimentel, Páll Melsted and Lior Pachter, </a:t>
            </a:r>
            <a:r>
              <a:rPr lang="en" sz="105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Near-optimal probabilistic RNA-seq quantification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, Nature Biotechnology </a:t>
            </a: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</a:rPr>
              <a:t>34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, 525–527 (2016), doi:10.1038/nbt.3519</a:t>
            </a:r>
            <a:endParaRPr/>
          </a:p>
        </p:txBody>
      </p:sp>
      <p:sp>
        <p:nvSpPr>
          <p:cNvPr id="234" name="Google Shape;234;p35"/>
          <p:cNvSpPr txBox="1"/>
          <p:nvPr/>
        </p:nvSpPr>
        <p:spPr>
          <a:xfrm>
            <a:off x="5487775" y="657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https://pachterlab.github.io/kallisto/</a:t>
            </a:r>
            <a:endParaRPr/>
          </a:p>
        </p:txBody>
      </p:sp>
      <p:sp>
        <p:nvSpPr>
          <p:cNvPr id="235" name="Google Shape;235;p35"/>
          <p:cNvSpPr txBox="1"/>
          <p:nvPr>
            <p:ph type="title"/>
          </p:nvPr>
        </p:nvSpPr>
        <p:spPr>
          <a:xfrm>
            <a:off x="3216725" y="41350"/>
            <a:ext cx="175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Kallisto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5367650" y="171575"/>
            <a:ext cx="33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Kallisto installation 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5367650" y="787875"/>
            <a:ext cx="35352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Step 4: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conda install -c biobuilds kallisto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Enter Y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89325" y="3717900"/>
            <a:ext cx="37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Step 3: 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conda install -c bioconda fastqc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Enter Y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6"/>
          <p:cNvSpPr txBox="1"/>
          <p:nvPr>
            <p:ph type="title"/>
          </p:nvPr>
        </p:nvSpPr>
        <p:spPr>
          <a:xfrm>
            <a:off x="34400" y="45550"/>
            <a:ext cx="41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environment for RNA seq 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136075" y="1024900"/>
            <a:ext cx="41259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Step 1: </a:t>
            </a:r>
            <a:endParaRPr sz="10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Open Terminal / Command Prompt</a:t>
            </a:r>
            <a:endParaRPr sz="10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Conda create --name RNA_seq</a:t>
            </a:r>
            <a:endParaRPr sz="10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Step 2:</a:t>
            </a:r>
            <a:endParaRPr sz="10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For windows : activate RNA_seq</a:t>
            </a:r>
            <a:endParaRPr sz="10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For LINUX, macOS: source activate RNA_seq</a:t>
            </a:r>
            <a:endParaRPr sz="10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6"/>
          <p:cNvSpPr txBox="1"/>
          <p:nvPr>
            <p:ph type="title"/>
          </p:nvPr>
        </p:nvSpPr>
        <p:spPr>
          <a:xfrm>
            <a:off x="136075" y="2969150"/>
            <a:ext cx="33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FASTqc installation </a:t>
            </a:r>
            <a:endParaRPr/>
          </a:p>
        </p:txBody>
      </p:sp>
      <p:sp>
        <p:nvSpPr>
          <p:cNvPr id="246" name="Google Shape;246;p36"/>
          <p:cNvSpPr txBox="1"/>
          <p:nvPr>
            <p:ph type="title"/>
          </p:nvPr>
        </p:nvSpPr>
        <p:spPr>
          <a:xfrm>
            <a:off x="4414300" y="2075350"/>
            <a:ext cx="42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all the packages and version installed  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5367650" y="2995200"/>
            <a:ext cx="35352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Step 5: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conda list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4459950" y="3717900"/>
            <a:ext cx="33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environment  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5108200" y="4254425"/>
            <a:ext cx="35352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Windows: deactivate 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macOS,LINUX : source deactivate 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174975" y="5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control ….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214025" y="4428900"/>
            <a:ext cx="500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Usage: f</a:t>
            </a:r>
            <a:r>
              <a:rPr lang="en" sz="1100">
                <a:solidFill>
                  <a:schemeClr val="dk1"/>
                </a:solidFill>
              </a:rPr>
              <a:t>astqc file 1 file 2 file 3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Example: fastqc LeCre_rep1_Mus_musculus_RNA-Seq.fastq.gz</a:t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5944325" y="40627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https://www.dreamstime.com/stock-illustration-quality-control-cartoon-inspector-checks-along-production-line-image91164438</a:t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174975" y="627063"/>
            <a:ext cx="53322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needed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Le-cre control mice raw file (3)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Pten KO raw file (3)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Mouse reference transcriptome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Comprehensive gene annotation file(GTF)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folder in Desktop named PTEN_KO_DEG_Analysis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all the files in this folder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terminal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For windows : activate RNA_seq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For LINUX, macOS: source activate RNA_seq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d Desktop/</a:t>
            </a:r>
            <a:r>
              <a:rPr lang="en">
                <a:solidFill>
                  <a:schemeClr val="dk1"/>
                </a:solidFill>
              </a:rPr>
              <a:t>PTEN_KO_DEG_Analysis</a:t>
            </a:r>
            <a:endParaRPr/>
          </a:p>
        </p:txBody>
      </p:sp>
      <p:sp>
        <p:nvSpPr>
          <p:cNvPr id="258" name="Google Shape;258;p37"/>
          <p:cNvSpPr txBox="1"/>
          <p:nvPr/>
        </p:nvSpPr>
        <p:spPr>
          <a:xfrm>
            <a:off x="214025" y="3914775"/>
            <a:ext cx="29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Quality of raw reads using FASTqc </a:t>
            </a:r>
            <a:endParaRPr b="1"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725" y="779475"/>
            <a:ext cx="3961874" cy="259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the reference transcriptome 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Kallisto indexing of mouse transcriptome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Builds a kallisto index</a:t>
            </a:r>
            <a:endParaRPr sz="1600">
              <a:solidFill>
                <a:srgbClr val="222222"/>
              </a:solidFill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Usage: kallisto index [arguments] FASTA-files</a:t>
            </a:r>
            <a:endParaRPr sz="1600">
              <a:solidFill>
                <a:srgbClr val="222222"/>
              </a:solidFill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Required argument:</a:t>
            </a:r>
            <a:endParaRPr sz="1600">
              <a:solidFill>
                <a:srgbClr val="222222"/>
              </a:solidFill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-i, --index=STRING          Filename for the kallisto index to be constructed </a:t>
            </a:r>
            <a:endParaRPr sz="1600">
              <a:solidFill>
                <a:srgbClr val="222222"/>
              </a:solidFill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9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kallisto index -i Mouse_transcriptome /home/Desktop/Pten/Mouse_transcript.fa.gz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57800" y="93450"/>
            <a:ext cx="89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Aligning the reads of our interest with reference transcriptome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311700" y="666150"/>
            <a:ext cx="85206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Open terminal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333333"/>
                </a:solidFill>
              </a:rPr>
              <a:t>Step 1: For windows : </a:t>
            </a:r>
            <a:r>
              <a:rPr b="1" lang="en" sz="1500">
                <a:solidFill>
                  <a:srgbClr val="333333"/>
                </a:solidFill>
              </a:rPr>
              <a:t>activate RNA_seq</a:t>
            </a:r>
            <a:endParaRPr b="1"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333333"/>
                </a:solidFill>
              </a:rPr>
              <a:t>For LINUX, macOS: </a:t>
            </a:r>
            <a:r>
              <a:rPr b="1" lang="en" sz="1500">
                <a:solidFill>
                  <a:srgbClr val="333333"/>
                </a:solidFill>
              </a:rPr>
              <a:t>source activate RNA_seq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Step 2: </a:t>
            </a:r>
            <a:r>
              <a:rPr b="1" lang="en" sz="1400">
                <a:solidFill>
                  <a:schemeClr val="dk1"/>
                </a:solidFill>
              </a:rPr>
              <a:t>cd Desktop/PTEN_KO_DEG_Analysis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             mkdir Kallisto_out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Step 3: </a:t>
            </a:r>
            <a:r>
              <a:rPr b="1" lang="en" sz="1400">
                <a:solidFill>
                  <a:schemeClr val="dk1"/>
                </a:solidFill>
              </a:rPr>
              <a:t>ls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Check for the presence of all of the needed files 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Le-cre control mice raw file (3)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Pten KO raw file (3)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Mouse reference transcriptome 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Comprehensive gene annotation file(GTF)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137325" y="3346525"/>
            <a:ext cx="8520600" cy="163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89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</a:rPr>
              <a:t>Step 4: </a:t>
            </a:r>
            <a:r>
              <a:rPr b="1" lang="en" sz="1300">
                <a:solidFill>
                  <a:srgbClr val="333333"/>
                </a:solidFill>
              </a:rPr>
              <a:t>kallisto quant -i index -o output --single -l 100 -s 2 file1.fastq.gz </a:t>
            </a:r>
            <a:endParaRPr b="1" sz="13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200">
                <a:solidFill>
                  <a:schemeClr val="dk1"/>
                </a:solidFill>
              </a:rPr>
              <a:t>kallisto quant -i ~/Desktop/PTEN_KO_DEG_Analysis/Mouse_transcriptome -o ~/Desktop/PTEN_KO_DEG_Analysis/Kallisto_out/L1 --single -l 100 -s 2  ~/Desktop/PTEN_KO_DEG_Analysi/L1.fq.gz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11325" y="74600"/>
            <a:ext cx="29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things easy  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83800" y="799350"/>
            <a:ext cx="58083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kallisto quant -i ~/Desktop/PTEN_KO_DEG_Analysis/Mouse_transcriptome -o ~/Desktop/PTEN_KO_DEG_Analysis/Kallisto_out/L1 --single -l 100 -s 2  ~/Desktop/PTEN_KO_DEG_Analysi/L1.fq.gz </a:t>
            </a:r>
            <a:r>
              <a:rPr lang="en" sz="1200">
                <a:solidFill>
                  <a:srgbClr val="FF0000"/>
                </a:solidFill>
              </a:rPr>
              <a:t>&amp;&amp;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kallisto quant -i ~/Desktop/PTEN_KO_DEG_Analysis/Mouse_transcriptome -o ~/Desktop/PTEN_KO_DEG_Analysis/Kallisto_out/</a:t>
            </a:r>
            <a:r>
              <a:rPr lang="en" sz="1200">
                <a:solidFill>
                  <a:srgbClr val="FF0000"/>
                </a:solidFill>
              </a:rPr>
              <a:t>L2</a:t>
            </a:r>
            <a:r>
              <a:rPr lang="en" sz="1200">
                <a:solidFill>
                  <a:schemeClr val="dk1"/>
                </a:solidFill>
              </a:rPr>
              <a:t> --single -l 100 -s 2  ~/Desktop/PTEN_KO_DEG_Analysi/</a:t>
            </a:r>
            <a:r>
              <a:rPr lang="en" sz="1200">
                <a:solidFill>
                  <a:srgbClr val="FF0000"/>
                </a:solidFill>
              </a:rPr>
              <a:t>L2</a:t>
            </a:r>
            <a:r>
              <a:rPr lang="en" sz="1200">
                <a:solidFill>
                  <a:schemeClr val="dk1"/>
                </a:solidFill>
              </a:rPr>
              <a:t>.fq.gz</a:t>
            </a:r>
            <a:endParaRPr/>
          </a:p>
        </p:txBody>
      </p:sp>
      <p:sp>
        <p:nvSpPr>
          <p:cNvPr id="279" name="Google Shape;279;p40"/>
          <p:cNvSpPr txBox="1"/>
          <p:nvPr/>
        </p:nvSpPr>
        <p:spPr>
          <a:xfrm>
            <a:off x="6597450" y="4131150"/>
            <a:ext cx="237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https://techcrunch.com/2016/04/21/the-automation-revolution-and-the-rise-of-the-creative-economy/</a:t>
            </a:r>
            <a:endParaRPr sz="800"/>
          </a:p>
        </p:txBody>
      </p:sp>
      <p:cxnSp>
        <p:nvCxnSpPr>
          <p:cNvPr id="280" name="Google Shape;280;p40"/>
          <p:cNvCxnSpPr/>
          <p:nvPr/>
        </p:nvCxnSpPr>
        <p:spPr>
          <a:xfrm flipH="1">
            <a:off x="3449375" y="676575"/>
            <a:ext cx="589800" cy="64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0"/>
          <p:cNvSpPr txBox="1"/>
          <p:nvPr/>
        </p:nvSpPr>
        <p:spPr>
          <a:xfrm>
            <a:off x="3236250" y="107800"/>
            <a:ext cx="401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command will only run if the first ends with non zero  </a:t>
            </a:r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025" y="1564500"/>
            <a:ext cx="3569625" cy="2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188250" y="2296775"/>
            <a:ext cx="44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same way you can add all the remaining five sequence file </a:t>
            </a:r>
            <a:endParaRPr/>
          </a:p>
        </p:txBody>
      </p:sp>
      <p:sp>
        <p:nvSpPr>
          <p:cNvPr id="284" name="Google Shape;284;p40"/>
          <p:cNvSpPr txBox="1"/>
          <p:nvPr/>
        </p:nvSpPr>
        <p:spPr>
          <a:xfrm>
            <a:off x="188250" y="2860175"/>
            <a:ext cx="10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</a:t>
            </a:r>
            <a:endParaRPr b="1"/>
          </a:p>
        </p:txBody>
      </p:sp>
      <p:sp>
        <p:nvSpPr>
          <p:cNvPr id="285" name="Google Shape;285;p40"/>
          <p:cNvSpPr txBox="1"/>
          <p:nvPr/>
        </p:nvSpPr>
        <p:spPr>
          <a:xfrm>
            <a:off x="36425" y="3412800"/>
            <a:ext cx="5562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</a:rPr>
              <a:t>abundances.h5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 is a HDF5 binary file containing run info, abundance estimates, bootstrap estimates, and transcript length information length.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</a:rPr>
              <a:t>abundances.tsv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 is a plaintext file of the abundance estimates. It does not contains bootstrap estimates. The first line contains a header for each column, including </a:t>
            </a:r>
            <a:r>
              <a:rPr lang="en" sz="105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estimated counts, TPM, effective length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</a:rPr>
              <a:t>run_info.json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 is a json file containing information about the run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is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Formal introduction to RNA </a:t>
            </a:r>
            <a:r>
              <a:rPr lang="en"/>
              <a:t>sequencing</a:t>
            </a:r>
            <a:r>
              <a:rPr lang="en"/>
              <a:t> analysis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course is not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a advance coding course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for downstream app</a:t>
            </a:r>
            <a:r>
              <a:rPr lang="en"/>
              <a:t>lications of RNA sequencing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you do need to success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R, microsoft excel usage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understating of central dogma in Biology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Practice, Practice, Practice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you don’t need to succeed?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coding </a:t>
            </a:r>
            <a:r>
              <a:rPr lang="en"/>
              <a:t>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R usage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understanding of sequencing methods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58925" y="1157775"/>
            <a:ext cx="41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 dogma and sequencing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Downloading RAW FASTA file from GEO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Downloading</a:t>
            </a:r>
            <a:r>
              <a:rPr lang="en"/>
              <a:t> reference transcriptome  from GENECODE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basics (installation of DESeq2, pheatmap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0" y="1246725"/>
            <a:ext cx="41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the count files in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DEGs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gene of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 Ontology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72525" y="112975"/>
            <a:ext cx="26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61225" y="4596625"/>
            <a:ext cx="450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https://rwu.pressbooks.pub/bio103/chapter/the-central-dogma-genes-to-traits/</a:t>
            </a:r>
            <a:endParaRPr sz="9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5" y="812750"/>
            <a:ext cx="5037825" cy="33563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749000" y="4524975"/>
            <a:ext cx="300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666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Silva KSF (2019) Genetic Counseling, Polymorphisms and Breast Cancer. J Fam Med Dis Prev 5:098. doi.org/10.23937/2469-5793/1510098</a:t>
            </a:r>
            <a:endParaRPr sz="1100"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30850" y="112975"/>
            <a:ext cx="26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dogma</a:t>
            </a:r>
            <a:r>
              <a:rPr lang="en"/>
              <a:t>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200" y="1295550"/>
            <a:ext cx="37338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900" y="696250"/>
            <a:ext cx="3201800" cy="35669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710975" y="4516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https://geneviatechnologies.com/bioinformatics-analyses/rna-seq-data-analysis/</a:t>
            </a:r>
            <a:endParaRPr sz="900"/>
          </a:p>
        </p:txBody>
      </p:sp>
      <p:sp>
        <p:nvSpPr>
          <p:cNvPr id="97" name="Google Shape;97;p19"/>
          <p:cNvSpPr txBox="1"/>
          <p:nvPr/>
        </p:nvSpPr>
        <p:spPr>
          <a:xfrm>
            <a:off x="152400" y="4655200"/>
            <a:ext cx="406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https://www.rna-seqblog.com/introduction-to-rna-sequencing-and-analysis/</a:t>
            </a:r>
            <a:endParaRPr sz="9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96250"/>
            <a:ext cx="2834810" cy="38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116400" y="60875"/>
            <a:ext cx="36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sequencing</a:t>
            </a:r>
            <a:r>
              <a:rPr lang="en"/>
              <a:t> </a:t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6087850" y="60875"/>
            <a:ext cx="167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182300" y="1245150"/>
            <a:ext cx="7982100" cy="37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632950" y="0"/>
            <a:ext cx="3605700" cy="12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processing pipeline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Genome: </a:t>
            </a:r>
            <a:r>
              <a:rPr b="1" lang="en" sz="1600">
                <a:solidFill>
                  <a:srgbClr val="4A989C"/>
                </a:solidFill>
              </a:rPr>
              <a:t>GRCm38 from genecode</a:t>
            </a:r>
            <a:endParaRPr b="1" sz="1600">
              <a:solidFill>
                <a:srgbClr val="4A98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Annotation: </a:t>
            </a:r>
            <a:r>
              <a:rPr b="1" lang="en" sz="1600">
                <a:solidFill>
                  <a:srgbClr val="6AA84F"/>
                </a:solidFill>
              </a:rPr>
              <a:t>Ensembl</a:t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71825" y="1417000"/>
            <a:ext cx="1919700" cy="86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RNA-Seq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>
                <a:solidFill>
                  <a:srgbClr val="222222"/>
                </a:solidFill>
              </a:rPr>
              <a:t>Illumina TruSeq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50bp SE reads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230475" y="2660450"/>
            <a:ext cx="2180400" cy="86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Quality assessment</a:t>
            </a:r>
            <a:endParaRPr b="1"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FastQC(just for information)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366275" y="3780650"/>
            <a:ext cx="1919700" cy="86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Quality Trimming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 Galore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Cutadapt (just for Information) 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187425" y="1417000"/>
            <a:ext cx="2117400" cy="939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Reference Transcriptome indexing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4186400" y="2949625"/>
            <a:ext cx="2117400" cy="86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DEG testing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 in R 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4121275" y="4215125"/>
            <a:ext cx="2117400" cy="77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Gene ontology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Metascape in 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20"/>
          <p:cNvCxnSpPr>
            <a:stCxn id="107" idx="2"/>
            <a:endCxn id="108" idx="0"/>
          </p:cNvCxnSpPr>
          <p:nvPr/>
        </p:nvCxnSpPr>
        <p:spPr>
          <a:xfrm flipH="1">
            <a:off x="1320575" y="2286100"/>
            <a:ext cx="11100" cy="3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0"/>
          <p:cNvCxnSpPr>
            <a:stCxn id="108" idx="2"/>
            <a:endCxn id="109" idx="0"/>
          </p:cNvCxnSpPr>
          <p:nvPr/>
        </p:nvCxnSpPr>
        <p:spPr>
          <a:xfrm>
            <a:off x="1320675" y="3529550"/>
            <a:ext cx="540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>
            <a:stCxn id="109" idx="3"/>
            <a:endCxn id="110" idx="1"/>
          </p:cNvCxnSpPr>
          <p:nvPr/>
        </p:nvCxnSpPr>
        <p:spPr>
          <a:xfrm flipH="1" rot="10800000">
            <a:off x="2285975" y="1886900"/>
            <a:ext cx="901500" cy="2328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2915025" y="1886950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5579725" y="2601050"/>
            <a:ext cx="90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/>
          <p:nvPr/>
        </p:nvCxnSpPr>
        <p:spPr>
          <a:xfrm>
            <a:off x="5179975" y="3845175"/>
            <a:ext cx="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0"/>
          <p:cNvSpPr/>
          <p:nvPr/>
        </p:nvSpPr>
        <p:spPr>
          <a:xfrm>
            <a:off x="5693025" y="1452400"/>
            <a:ext cx="2117400" cy="86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Alignment</a:t>
            </a:r>
            <a:r>
              <a:rPr b="1" lang="en"/>
              <a:t> with Reference Transcript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0"/>
          <p:cNvCxnSpPr/>
          <p:nvPr/>
        </p:nvCxnSpPr>
        <p:spPr>
          <a:xfrm>
            <a:off x="5397150" y="1886950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 flipH="1" rot="10800000">
            <a:off x="4954700" y="2604325"/>
            <a:ext cx="13932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4967700" y="2519675"/>
            <a:ext cx="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/>
          <p:nvPr/>
        </p:nvCxnSpPr>
        <p:spPr>
          <a:xfrm>
            <a:off x="6347900" y="2519675"/>
            <a:ext cx="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75" y="696675"/>
            <a:ext cx="6800126" cy="29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098" y="964852"/>
            <a:ext cx="5602500" cy="41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type="title"/>
          </p:nvPr>
        </p:nvSpPr>
        <p:spPr>
          <a:xfrm>
            <a:off x="24100" y="5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data of our interest...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