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f91ff5e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f91ff5e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f4d33c2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f4d33c2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f4d33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1f4d33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ba1ef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ba1ef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ba1efb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ba1efb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6c4b13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26c4b13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ba1efb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1ba1efb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ba1efb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1ba1efb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ba1c28a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1ba1c28a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ba1c28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1ba1c28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ba1c28a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ba1c28a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f91ff5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f91ff5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1ba1c28a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1ba1c28a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ba1c28a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ba1c28a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ba1c28a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ba1c28a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1ba1c28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1ba1c28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f4d33c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f4d33c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f4d33c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1f4d33c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f4d33c2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1f4d33c2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f4d33c2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1f4d33c2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f4d33c2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1f4d33c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ncbi.nlm.nih.gov/pmc/articles/PMC6171491/#" TargetMode="External"/><Relationship Id="rId4" Type="http://schemas.openxmlformats.org/officeDocument/2006/relationships/hyperlink" Target="https://dx.doi.org/10.1093%2Fbib%2Fbbx008" TargetMode="External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47425" y="139075"/>
            <a:ext cx="483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sz="5088"/>
              <a:t>ntroduction to Gene Expression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41400" y="2571750"/>
            <a:ext cx="2924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2825"/>
            <a:ext cx="45148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10350" y="734400"/>
            <a:ext cx="77328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b="1" lang="en" sz="1600">
                <a:solidFill>
                  <a:schemeClr val="dk1"/>
                </a:solidFill>
              </a:rPr>
              <a:t>Take the column name from object txi and make it row 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row.names(sampleTable) &lt;- colnames(txi$counts)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b="1" lang="en" sz="1600">
                <a:solidFill>
                  <a:schemeClr val="dk1"/>
                </a:solidFill>
              </a:rPr>
              <a:t>head commands just shows the first few lines of the result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head(txi$counts) </a:t>
            </a:r>
            <a:endParaRPr sz="2000"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91825" y="0"/>
            <a:ext cx="6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files for DEGs testing 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2" y="2809452"/>
            <a:ext cx="2305804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802" y="2711527"/>
            <a:ext cx="7357950" cy="1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5" y="1749449"/>
            <a:ext cx="8717475" cy="28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169650" y="0"/>
            <a:ext cx="88047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10. Starts the differential equation test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dds &lt;- DESeqDataSetFromTximport(txi, sampleTable, ~condition)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#changing the object type from txi object to desq object since it will be enriched with much more information by linking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# all the data from two tables # ~condition guides the deseq to do differential expression testing between the condition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r>
              <a:rPr lang="en"/>
              <a:t>...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56457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11. Define factor levels here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dds$condition &lt;- factor(dds$condition, levels = c("Control","Pten_KO")) 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#### set factor so the orientation or order is constant 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12.</a:t>
            </a:r>
            <a:r>
              <a:rPr b="1" lang="en" sz="1290"/>
              <a:t>Extracts the ensemble id with 18 character and discards remaining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 row.names(dds) &lt;- substr(row.names(dds), 1,18) 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13. Helps to identify the dds matrix of comparison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as.data.frame(colData(dds)) 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290"/>
              <a:t>14. A</a:t>
            </a:r>
            <a:r>
              <a:rPr b="1" lang="en" sz="1290"/>
              <a:t>ctual differential expression testing</a:t>
            </a:r>
            <a:r>
              <a:rPr b="1" lang="en" sz="1290"/>
              <a:t> </a:t>
            </a:r>
            <a:endParaRPr b="1"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90"/>
              <a:t>dds &lt;- DESeq(dds) </a:t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/>
          </a:p>
        </p:txBody>
      </p:sp>
      <p:sp>
        <p:nvSpPr>
          <p:cNvPr id="162" name="Google Shape;162;p24"/>
          <p:cNvSpPr txBox="1"/>
          <p:nvPr/>
        </p:nvSpPr>
        <p:spPr>
          <a:xfrm>
            <a:off x="6048500" y="25717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https://slideplayer.com/slide/7869541/</a:t>
            </a:r>
            <a:endParaRPr sz="9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125" y="154450"/>
            <a:ext cx="3075499" cy="230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6263450" y="3148875"/>
            <a:ext cx="2646000" cy="5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ENSMUSG00000016918.15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6377900" y="4117300"/>
            <a:ext cx="2417100" cy="5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ENSMUSG00000016918</a:t>
            </a:r>
            <a:endParaRPr/>
          </a:p>
        </p:txBody>
      </p:sp>
      <p:cxnSp>
        <p:nvCxnSpPr>
          <p:cNvPr id="166" name="Google Shape;166;p24"/>
          <p:cNvCxnSpPr>
            <a:stCxn id="164" idx="2"/>
            <a:endCxn id="165" idx="0"/>
          </p:cNvCxnSpPr>
          <p:nvPr/>
        </p:nvCxnSpPr>
        <p:spPr>
          <a:xfrm>
            <a:off x="7586450" y="3651975"/>
            <a:ext cx="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8800" y="104950"/>
            <a:ext cx="392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of the data 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311700" y="836150"/>
            <a:ext cx="4059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</a:rPr>
              <a:t>Normalization : Process of creating a set schema </a:t>
            </a:r>
            <a:endParaRPr sz="13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</a:rPr>
              <a:t>Why? </a:t>
            </a:r>
            <a:endParaRPr sz="13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</a:rPr>
              <a:t>To store non-redundant and consistent data.</a:t>
            </a:r>
            <a:endParaRPr sz="13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</a:rPr>
              <a:t>Reduce redundancy and inconsistency</a:t>
            </a:r>
            <a:endParaRPr sz="1350">
              <a:solidFill>
                <a:srgbClr val="0000FF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020075" y="4671650"/>
            <a:ext cx="501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Evans </a:t>
            </a:r>
            <a:r>
              <a:rPr i="1" lang="en" sz="1200">
                <a:solidFill>
                  <a:schemeClr val="dk1"/>
                </a:solidFill>
              </a:rPr>
              <a:t>et al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Brief Bioinform.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2018 Sep; 19(5): 776–792.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Published online 2017 Feb 27. doi: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10.1093/bib/bbx008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925" y="426000"/>
            <a:ext cx="4160524" cy="43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01150" y="2218350"/>
            <a:ext cx="480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Normalization in RNA-seq </a:t>
            </a:r>
            <a:endParaRPr b="1" sz="2000"/>
          </a:p>
        </p:txBody>
      </p:sp>
      <p:sp>
        <p:nvSpPr>
          <p:cNvPr id="176" name="Google Shape;176;p25"/>
          <p:cNvSpPr txBox="1"/>
          <p:nvPr/>
        </p:nvSpPr>
        <p:spPr>
          <a:xfrm>
            <a:off x="101150" y="2571750"/>
            <a:ext cx="491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eeded to account for factors that affect the number of reads mapped to a gene, like length , GC-content and sequencing depth.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Length and GC-content are within-sample effects, meaning that they affect the comparison of read counts between different genes in a sample.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Sequencing depth, on the other hand, is a between-sample effect that alters the comparison of read counts between the same gene in different samples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perform the normalization?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63350" y="2296775"/>
            <a:ext cx="59940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Norm_counts &lt;- counts(dds,normalized=T)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Norm_counts&lt;-cbind(Norm_counts,new_1) #merges the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write.csv(Norm_counts,file="Normalized_count_matrix.csv")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Your first normalized count matrix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46200" y="1211700"/>
            <a:ext cx="39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DESEq2 for the normalization process.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37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</a:t>
            </a:r>
            <a:r>
              <a:rPr lang="en"/>
              <a:t>Final</a:t>
            </a:r>
            <a:r>
              <a:rPr lang="en"/>
              <a:t> DEG list 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27036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DEGtesting1&lt;- results(dds,name="condition_Control_vs_Pten_KO"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DEGtesting1&lt;-results(dds, contrast = c("condition","Pten_KO","Control"))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write.csv(DEGtesting1, file="./Control_vs_Pten_KO.csv")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302" y="70038"/>
            <a:ext cx="4922275" cy="5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data 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7376100" cy="27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counttable&lt;-counts(dds,normalized=TRUE)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y&lt;-counttable[c("ENSMUSG0000002</a:t>
            </a:r>
            <a:r>
              <a:rPr lang="en" sz="3000"/>
              <a:t>2723",</a:t>
            </a:r>
            <a:r>
              <a:rPr lang="en" sz="3000"/>
              <a:t>"ENSMUSG00000025952", "ENSMUSG00000066975",</a:t>
            </a:r>
            <a:r>
              <a:rPr lang="en" sz="3000"/>
              <a:t> "ENSMUSG00000019866", "ENSMUSG00000029343",  "ENSMUSG00000042240", "ENSMUSG00000000724",  "ENSMUSG00000033501","ENSMUSG00000029352"),]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 pheatmap(y,cluster_cols = FALSE,scale = "row",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         cutree_rows = 2, cutree_cols = 2,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         main = "Crystalline genes", gaps_col = c(3,6,9,12))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1008050" y="4105075"/>
            <a:ext cx="44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ensembl ID much informative at all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gene names of the associated ensembl ID 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6950"/>
            <a:ext cx="7792524" cy="388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2350" y="-29400"/>
            <a:ext cx="119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564" y="0"/>
            <a:ext cx="54906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2725" y="607250"/>
            <a:ext cx="3000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1: Open file named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Control_vs_Pten_KO.csv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62725" y="1524825"/>
            <a:ext cx="3386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2: Select the column with ensembl ID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3: Copy it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4: Paste it in the biotools </a:t>
            </a:r>
            <a:r>
              <a:rPr lang="en">
                <a:solidFill>
                  <a:schemeClr val="dk2"/>
                </a:solidFill>
              </a:rPr>
              <a:t>window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5: Hit Convert ID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6: Select all (Ctrl+a or Cmd +a)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 7: Copy it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Step 8: Paste the output in new excel sheet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2" name="Google Shape;212;p30"/>
          <p:cNvCxnSpPr/>
          <p:nvPr/>
        </p:nvCxnSpPr>
        <p:spPr>
          <a:xfrm>
            <a:off x="3418875" y="2678025"/>
            <a:ext cx="2095200" cy="110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99175" y="74600"/>
            <a:ext cx="42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for visualization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293475" y="952100"/>
            <a:ext cx="7989600" cy="1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all the ensemble ID with gene 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Arrange the data in descending order for Log2fold change column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 a filter at padjust value with &lt;0.05 (genes considered significant only when p &lt;0.05)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Keep a filter in Log2fold change with &gt;0.5 </a:t>
            </a:r>
            <a:r>
              <a:rPr lang="en"/>
              <a:t>(genes considered significant only when Log2fold &gt; 0.05)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85150" y="3053800"/>
            <a:ext cx="64107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total number of significant DEG in the dataset?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total number of significant upregulated genes </a:t>
            </a:r>
            <a:r>
              <a:rPr lang="en"/>
              <a:t>in the dataset?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: Log2Foldchange in positive for upregulation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total number of </a:t>
            </a:r>
            <a:r>
              <a:rPr lang="en"/>
              <a:t>downregulated</a:t>
            </a:r>
            <a:r>
              <a:rPr lang="en"/>
              <a:t> genes in the dataset?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82300" y="1245150"/>
            <a:ext cx="7982100" cy="37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32950" y="0"/>
            <a:ext cx="3605700" cy="12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processing pipeline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Genome: </a:t>
            </a:r>
            <a:r>
              <a:rPr b="1" lang="en" sz="1600">
                <a:solidFill>
                  <a:srgbClr val="4A989C"/>
                </a:solidFill>
              </a:rPr>
              <a:t>GRCm38 from genecode</a:t>
            </a:r>
            <a:endParaRPr b="1" sz="1600">
              <a:solidFill>
                <a:srgbClr val="4A989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Annotation: </a:t>
            </a:r>
            <a:r>
              <a:rPr b="1" lang="en" sz="1600">
                <a:solidFill>
                  <a:srgbClr val="6AA84F"/>
                </a:solidFill>
              </a:rPr>
              <a:t>Ensembl</a:t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71825" y="1417000"/>
            <a:ext cx="1919700" cy="8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RNA-Seq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>
                <a:solidFill>
                  <a:srgbClr val="222222"/>
                </a:solidFill>
              </a:rPr>
              <a:t>Illumina TruSeq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50bp SE reads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30475" y="2660450"/>
            <a:ext cx="2180400" cy="86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Quality assessment</a:t>
            </a:r>
            <a:endParaRPr b="1"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FastQC(just for information)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66275" y="3780650"/>
            <a:ext cx="1919700" cy="86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Quality Trimming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Galore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Cutadapt (just for Information)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187425" y="1417000"/>
            <a:ext cx="2117400" cy="939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Reference Transcriptome indexing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186400" y="2949625"/>
            <a:ext cx="2117400" cy="86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DEG testing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in R 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121275" y="4215125"/>
            <a:ext cx="2117400" cy="77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Gene ontology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Metascape in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4"/>
          <p:cNvCxnSpPr>
            <a:stCxn id="63" idx="2"/>
            <a:endCxn id="64" idx="0"/>
          </p:cNvCxnSpPr>
          <p:nvPr/>
        </p:nvCxnSpPr>
        <p:spPr>
          <a:xfrm flipH="1">
            <a:off x="1320575" y="2286100"/>
            <a:ext cx="1110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2"/>
            <a:endCxn id="65" idx="0"/>
          </p:cNvCxnSpPr>
          <p:nvPr/>
        </p:nvCxnSpPr>
        <p:spPr>
          <a:xfrm>
            <a:off x="1320675" y="3529550"/>
            <a:ext cx="54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5" idx="3"/>
            <a:endCxn id="66" idx="1"/>
          </p:cNvCxnSpPr>
          <p:nvPr/>
        </p:nvCxnSpPr>
        <p:spPr>
          <a:xfrm flipH="1" rot="10800000">
            <a:off x="2285975" y="1886900"/>
            <a:ext cx="901500" cy="2328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915025" y="188695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579725" y="2601050"/>
            <a:ext cx="900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179975" y="3845175"/>
            <a:ext cx="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/>
          <p:nvPr/>
        </p:nvSpPr>
        <p:spPr>
          <a:xfrm>
            <a:off x="5693025" y="1452400"/>
            <a:ext cx="2117400" cy="86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Alignment</a:t>
            </a:r>
            <a:r>
              <a:rPr b="1" lang="en"/>
              <a:t> with Reference Transcript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5397150" y="1886950"/>
            <a:ext cx="27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4954700" y="2604325"/>
            <a:ext cx="13932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4967700" y="2519675"/>
            <a:ext cx="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347900" y="2519675"/>
            <a:ext cx="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>
            <p:ph type="title"/>
          </p:nvPr>
        </p:nvSpPr>
        <p:spPr>
          <a:xfrm>
            <a:off x="6584725" y="3097825"/>
            <a:ext cx="2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 programming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information can we get from the DEG? 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152475"/>
            <a:ext cx="58278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select top 200 DEGs.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what is the general pattern of gene expression?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4753500" y="4511950"/>
            <a:ext cx="43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https://metascape.org/gp/index.html#/main/step1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450" y="2047025"/>
            <a:ext cx="5206892" cy="199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145575" y="2016100"/>
            <a:ext cx="307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Paste the gene name in the 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submit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Mus musculus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option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Express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2075" y="2729425"/>
            <a:ext cx="3539200" cy="1864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2"/>
          <p:cNvCxnSpPr/>
          <p:nvPr/>
        </p:nvCxnSpPr>
        <p:spPr>
          <a:xfrm>
            <a:off x="2744825" y="2216500"/>
            <a:ext cx="3516000" cy="91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227950" y="86925"/>
            <a:ext cx="44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able to see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58175" y="835400"/>
            <a:ext cx="46683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of the </a:t>
            </a:r>
            <a:r>
              <a:rPr lang="en"/>
              <a:t>common</a:t>
            </a:r>
            <a:r>
              <a:rPr lang="en"/>
              <a:t> pathways that are altered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you think PTEN is regulating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you show your prediction is true?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26600" l="-568" r="4293" t="0"/>
          <a:stretch/>
        </p:blipFill>
        <p:spPr>
          <a:xfrm>
            <a:off x="227950" y="2340300"/>
            <a:ext cx="8756898" cy="275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06475" y="3076825"/>
            <a:ext cx="901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library(tximport) #exporting the GFF file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library(GenomicFeatures) # basic package needed for lot of genomic analysis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library(AnnotationDbi) # basic package for all annotation packages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library(DESeq2) #DEG processing package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library(pheatmap) #making heatmap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06475" y="8502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studio 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34600" y="1541300"/>
            <a:ext cx="484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Setting working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setwd(“~Desktop/</a:t>
            </a:r>
            <a:r>
              <a:rPr lang="en" sz="1200">
                <a:solidFill>
                  <a:schemeClr val="dk1"/>
                </a:solidFill>
              </a:rPr>
              <a:t>PTEN_KO_DEG_Analysis/R_analysis”)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267200" y="447700"/>
            <a:ext cx="665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Desktop make a folder </a:t>
            </a:r>
            <a:r>
              <a:rPr lang="en" sz="1200">
                <a:solidFill>
                  <a:schemeClr val="dk1"/>
                </a:solidFill>
              </a:rPr>
              <a:t>PTEN_KO_DEG_Analysis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new folder named R_analysis 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34600" y="1066800"/>
            <a:ext cx="55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Copy only the .tsv file for all six reads inside the folder  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34600" y="2309063"/>
            <a:ext cx="48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3:Loading the following packages in 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9200" y="-99350"/>
            <a:ext cx="6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files for DEGs testing 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416750"/>
            <a:ext cx="8493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884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6"/>
              <a:buAutoNum type="arabicPeriod"/>
            </a:pPr>
            <a:r>
              <a:rPr b="1" lang="en" sz="1815">
                <a:solidFill>
                  <a:schemeClr val="dk1"/>
                </a:solidFill>
              </a:rPr>
              <a:t>Compiling</a:t>
            </a:r>
            <a:r>
              <a:rPr b="1" lang="en" sz="1815">
                <a:solidFill>
                  <a:schemeClr val="dk1"/>
                </a:solidFill>
              </a:rPr>
              <a:t> data from all the 6 reads in one variable </a:t>
            </a:r>
            <a:r>
              <a:rPr lang="en" sz="1815">
                <a:solidFill>
                  <a:schemeClr val="dk1"/>
                </a:solidFill>
              </a:rPr>
              <a:t> </a:t>
            </a:r>
            <a:endParaRPr sz="18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815">
                <a:solidFill>
                  <a:schemeClr val="dk1"/>
                </a:solidFill>
              </a:rPr>
              <a:t> 	</a:t>
            </a:r>
            <a:r>
              <a:rPr lang="en" sz="1815">
                <a:solidFill>
                  <a:schemeClr val="dk1"/>
                </a:solidFill>
              </a:rPr>
              <a:t>samples &lt;- c("L1.tsv","L2.tsv", "L3.tsv","P1.tsv","P2.tsv","P3.tsv")</a:t>
            </a:r>
            <a:endParaRPr sz="18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70">
              <a:solidFill>
                <a:schemeClr val="dk1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025" y="1066223"/>
            <a:ext cx="7254351" cy="40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5118150" y="1066225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722475" y="3410300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0" y="701400"/>
            <a:ext cx="33573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2.</a:t>
            </a:r>
            <a:r>
              <a:rPr b="1" lang="en" sz="1400">
                <a:solidFill>
                  <a:schemeClr val="dk1"/>
                </a:solidFill>
              </a:rPr>
              <a:t>Matching the data file with the sample name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names(samples) &lt;- c("Control_1","Control_2","Control_3","Pten_KO_1","Pten_KO_2","Pten_KO_3")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Making dataframe defining the factor level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sampleTable &lt;- data.frame(condition = factor(c("Control","Control","Control","Pten_KO","Pten_KO","Pten_KO")))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19897" t="0"/>
          <a:stretch/>
        </p:blipFill>
        <p:spPr>
          <a:xfrm>
            <a:off x="3634525" y="2713800"/>
            <a:ext cx="50815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213" y="701388"/>
            <a:ext cx="50006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117175" y="128700"/>
            <a:ext cx="6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files for DEGs testing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35700" y="572700"/>
            <a:ext cx="76695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365">
                <a:solidFill>
                  <a:schemeClr val="dk1"/>
                </a:solidFill>
              </a:rPr>
              <a:t>4.</a:t>
            </a:r>
            <a:r>
              <a:rPr b="1" lang="en" sz="1365">
                <a:solidFill>
                  <a:schemeClr val="dk1"/>
                </a:solidFill>
              </a:rPr>
              <a:t>Extracting genomic feature format file and making TxDB object </a:t>
            </a:r>
            <a:endParaRPr b="1" sz="13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3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65">
                <a:solidFill>
                  <a:schemeClr val="dk1"/>
                </a:solidFill>
              </a:rPr>
              <a:t>TxDB &lt;- makeTxDbFromGFF("./gencode.vM25.annotation.gff3.gz") </a:t>
            </a:r>
            <a:endParaRPr sz="13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3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5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555"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91825" y="0"/>
            <a:ext cx="6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files for DEGs testing 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25" y="1672200"/>
            <a:ext cx="81915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59675" y="572700"/>
            <a:ext cx="85206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65">
                <a:solidFill>
                  <a:schemeClr val="dk1"/>
                </a:solidFill>
              </a:rPr>
              <a:t>5. </a:t>
            </a:r>
            <a:r>
              <a:rPr b="1" lang="en" sz="1365">
                <a:solidFill>
                  <a:schemeClr val="dk1"/>
                </a:solidFill>
              </a:rPr>
              <a:t>Took all the transcript name from the table filtering all the exons introns and other junk  </a:t>
            </a:r>
            <a:endParaRPr b="1" sz="13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65">
                <a:solidFill>
                  <a:schemeClr val="dk1"/>
                </a:solidFill>
              </a:rPr>
              <a:t>pk &lt;- keys(TxDB, keytype = "TXNAME")</a:t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91825" y="0"/>
            <a:ext cx="6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files for DEGs testing 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88" y="1188825"/>
            <a:ext cx="7297174" cy="37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4788750" y="1332275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70450" y="3549675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72350" y="572700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6. </a:t>
            </a:r>
            <a:r>
              <a:rPr b="1" lang="en" sz="1400">
                <a:solidFill>
                  <a:schemeClr val="dk1"/>
                </a:solidFill>
              </a:rPr>
              <a:t>Taking pk list for transcript, selecting corresponding genes from TxDb and creating the table with all the transcript and relating the genes associated with it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tx2gene1&lt;- select(TxDB, pk, "GENEID", "TXNAME") 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91825" y="0"/>
            <a:ext cx="6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the data files for DEGs testing 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750" y="2343350"/>
            <a:ext cx="32575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28838"/>
            <a:ext cx="5666302" cy="28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89975" y="3625675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0" y="91700"/>
            <a:ext cx="901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7. Using samples to summarize the information on gene level using tx2gene argument.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#The ignoreAfterbar command is essential for taking only the transcript id before the first bar or first separator.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txi &lt;- tximport(samples, type = "kallisto", tx2gene =  tx2gene1,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ignoreAfterBar = TRUE)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33199" t="0"/>
          <a:stretch/>
        </p:blipFill>
        <p:spPr>
          <a:xfrm>
            <a:off x="5171975" y="806875"/>
            <a:ext cx="3632799" cy="20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25" y="1420403"/>
            <a:ext cx="6474927" cy="33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-23875" y="4031075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955325" y="724925"/>
            <a:ext cx="2951700" cy="87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