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76"/>
  </p:notesMasterIdLst>
  <p:sldIdLst>
    <p:sldId id="256" r:id="rId2"/>
    <p:sldId id="257" r:id="rId3"/>
    <p:sldId id="329" r:id="rId4"/>
    <p:sldId id="259" r:id="rId5"/>
    <p:sldId id="258" r:id="rId6"/>
    <p:sldId id="260" r:id="rId7"/>
    <p:sldId id="330" r:id="rId8"/>
    <p:sldId id="307" r:id="rId9"/>
    <p:sldId id="261" r:id="rId10"/>
    <p:sldId id="262" r:id="rId11"/>
    <p:sldId id="263" r:id="rId12"/>
    <p:sldId id="266" r:id="rId13"/>
    <p:sldId id="264" r:id="rId14"/>
    <p:sldId id="267" r:id="rId15"/>
    <p:sldId id="268" r:id="rId16"/>
    <p:sldId id="269" r:id="rId17"/>
    <p:sldId id="270" r:id="rId18"/>
    <p:sldId id="271" r:id="rId19"/>
    <p:sldId id="272" r:id="rId20"/>
    <p:sldId id="273" r:id="rId21"/>
    <p:sldId id="274" r:id="rId22"/>
    <p:sldId id="275" r:id="rId23"/>
    <p:sldId id="277" r:id="rId24"/>
    <p:sldId id="278" r:id="rId25"/>
    <p:sldId id="308" r:id="rId26"/>
    <p:sldId id="279" r:id="rId27"/>
    <p:sldId id="280" r:id="rId28"/>
    <p:sldId id="281" r:id="rId29"/>
    <p:sldId id="283" r:id="rId30"/>
    <p:sldId id="284" r:id="rId31"/>
    <p:sldId id="282" r:id="rId32"/>
    <p:sldId id="285" r:id="rId33"/>
    <p:sldId id="286" r:id="rId34"/>
    <p:sldId id="291" r:id="rId35"/>
    <p:sldId id="288" r:id="rId36"/>
    <p:sldId id="289" r:id="rId37"/>
    <p:sldId id="290" r:id="rId38"/>
    <p:sldId id="292" r:id="rId39"/>
    <p:sldId id="293" r:id="rId40"/>
    <p:sldId id="294" r:id="rId41"/>
    <p:sldId id="296" r:id="rId42"/>
    <p:sldId id="295" r:id="rId43"/>
    <p:sldId id="297" r:id="rId44"/>
    <p:sldId id="298" r:id="rId45"/>
    <p:sldId id="299" r:id="rId46"/>
    <p:sldId id="332" r:id="rId47"/>
    <p:sldId id="301" r:id="rId48"/>
    <p:sldId id="303" r:id="rId49"/>
    <p:sldId id="305" r:id="rId50"/>
    <p:sldId id="300" r:id="rId51"/>
    <p:sldId id="333" r:id="rId52"/>
    <p:sldId id="302" r:id="rId53"/>
    <p:sldId id="304" r:id="rId54"/>
    <p:sldId id="306" r:id="rId55"/>
    <p:sldId id="309" r:id="rId56"/>
    <p:sldId id="331" r:id="rId57"/>
    <p:sldId id="310" r:id="rId58"/>
    <p:sldId id="311" r:id="rId59"/>
    <p:sldId id="312" r:id="rId60"/>
    <p:sldId id="313" r:id="rId61"/>
    <p:sldId id="315" r:id="rId62"/>
    <p:sldId id="314" r:id="rId63"/>
    <p:sldId id="316" r:id="rId64"/>
    <p:sldId id="317" r:id="rId65"/>
    <p:sldId id="318" r:id="rId66"/>
    <p:sldId id="319" r:id="rId67"/>
    <p:sldId id="320" r:id="rId68"/>
    <p:sldId id="321" r:id="rId69"/>
    <p:sldId id="324" r:id="rId70"/>
    <p:sldId id="322" r:id="rId71"/>
    <p:sldId id="325" r:id="rId72"/>
    <p:sldId id="326" r:id="rId73"/>
    <p:sldId id="327" r:id="rId74"/>
    <p:sldId id="328"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4148" autoAdjust="0"/>
  </p:normalViewPr>
  <p:slideViewPr>
    <p:cSldViewPr snapToGrid="0">
      <p:cViewPr varScale="1">
        <p:scale>
          <a:sx n="96" d="100"/>
          <a:sy n="96" d="100"/>
        </p:scale>
        <p:origin x="115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A8FA8F-0A48-4B2E-A827-72B7A26BB821}" type="datetimeFigureOut">
              <a:rPr lang="en-US" smtClean="0"/>
              <a:t>5/24/2021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003A0-0DE8-4D79-A520-07181E4613BF}" type="slidenum">
              <a:rPr lang="en-US" smtClean="0"/>
              <a:t>‹#›</a:t>
            </a:fld>
            <a:endParaRPr lang="en-US"/>
          </a:p>
        </p:txBody>
      </p:sp>
    </p:spTree>
    <p:extLst>
      <p:ext uri="{BB962C8B-B14F-4D97-AF65-F5344CB8AC3E}">
        <p14:creationId xmlns:p14="http://schemas.microsoft.com/office/powerpoint/2010/main" val="1067754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our goals for this course. It’s intended to be an introduction to how loops and functions work. We wish for you to be able to start building your own functions and loops whenever you need them, to facilitate your work as you advance in the world of computational biology.</a:t>
            </a:r>
            <a:br>
              <a:rPr lang="en-US" dirty="0"/>
            </a:br>
            <a:br>
              <a:rPr lang="en-US" dirty="0"/>
            </a:br>
            <a:r>
              <a:rPr lang="en-US" dirty="0"/>
              <a:t>First, we will study the use of loops and conditional statements. Why should we use them, how are they structured and how can we stop them or put conditions on their execution..</a:t>
            </a:r>
          </a:p>
          <a:p>
            <a:r>
              <a:rPr lang="en-US" dirty="0"/>
              <a:t>The second day, we will study how to create functions on our own, and how to integrate loops within functions.</a:t>
            </a:r>
          </a:p>
        </p:txBody>
      </p:sp>
      <p:sp>
        <p:nvSpPr>
          <p:cNvPr id="4" name="Slide Number Placeholder 3"/>
          <p:cNvSpPr>
            <a:spLocks noGrp="1"/>
          </p:cNvSpPr>
          <p:nvPr>
            <p:ph type="sldNum" sz="quarter" idx="5"/>
          </p:nvPr>
        </p:nvSpPr>
        <p:spPr/>
        <p:txBody>
          <a:bodyPr/>
          <a:lstStyle/>
          <a:p>
            <a:fld id="{F35003A0-0DE8-4D79-A520-07181E4613BF}" type="slidenum">
              <a:rPr lang="en-US" smtClean="0"/>
              <a:t>2</a:t>
            </a:fld>
            <a:endParaRPr lang="en-US"/>
          </a:p>
        </p:txBody>
      </p:sp>
    </p:spTree>
    <p:extLst>
      <p:ext uri="{BB962C8B-B14F-4D97-AF65-F5344CB8AC3E}">
        <p14:creationId xmlns:p14="http://schemas.microsoft.com/office/powerpoint/2010/main" val="50831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003A0-0DE8-4D79-A520-07181E4613BF}" type="slidenum">
              <a:rPr lang="en-US" smtClean="0"/>
              <a:t>13</a:t>
            </a:fld>
            <a:endParaRPr lang="en-US"/>
          </a:p>
        </p:txBody>
      </p:sp>
    </p:spTree>
    <p:extLst>
      <p:ext uri="{BB962C8B-B14F-4D97-AF65-F5344CB8AC3E}">
        <p14:creationId xmlns:p14="http://schemas.microsoft.com/office/powerpoint/2010/main" val="1917623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003A0-0DE8-4D79-A520-07181E4613BF}" type="slidenum">
              <a:rPr lang="en-US" smtClean="0"/>
              <a:t>14</a:t>
            </a:fld>
            <a:endParaRPr lang="en-US"/>
          </a:p>
        </p:txBody>
      </p:sp>
    </p:spTree>
    <p:extLst>
      <p:ext uri="{BB962C8B-B14F-4D97-AF65-F5344CB8AC3E}">
        <p14:creationId xmlns:p14="http://schemas.microsoft.com/office/powerpoint/2010/main" val="3478356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003A0-0DE8-4D79-A520-07181E4613BF}" type="slidenum">
              <a:rPr lang="en-US" smtClean="0"/>
              <a:t>15</a:t>
            </a:fld>
            <a:endParaRPr lang="en-US"/>
          </a:p>
        </p:txBody>
      </p:sp>
    </p:spTree>
    <p:extLst>
      <p:ext uri="{BB962C8B-B14F-4D97-AF65-F5344CB8AC3E}">
        <p14:creationId xmlns:p14="http://schemas.microsoft.com/office/powerpoint/2010/main" val="2083992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003A0-0DE8-4D79-A520-07181E4613BF}" type="slidenum">
              <a:rPr lang="en-US" smtClean="0"/>
              <a:t>16</a:t>
            </a:fld>
            <a:endParaRPr lang="en-US"/>
          </a:p>
        </p:txBody>
      </p:sp>
    </p:spTree>
    <p:extLst>
      <p:ext uri="{BB962C8B-B14F-4D97-AF65-F5344CB8AC3E}">
        <p14:creationId xmlns:p14="http://schemas.microsoft.com/office/powerpoint/2010/main" val="937491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003A0-0DE8-4D79-A520-07181E4613BF}" type="slidenum">
              <a:rPr lang="en-US" smtClean="0"/>
              <a:t>17</a:t>
            </a:fld>
            <a:endParaRPr lang="en-US"/>
          </a:p>
        </p:txBody>
      </p:sp>
    </p:spTree>
    <p:extLst>
      <p:ext uri="{BB962C8B-B14F-4D97-AF65-F5344CB8AC3E}">
        <p14:creationId xmlns:p14="http://schemas.microsoft.com/office/powerpoint/2010/main" val="1357011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003A0-0DE8-4D79-A520-07181E4613BF}" type="slidenum">
              <a:rPr lang="en-US" smtClean="0"/>
              <a:t>18</a:t>
            </a:fld>
            <a:endParaRPr lang="en-US"/>
          </a:p>
        </p:txBody>
      </p:sp>
    </p:spTree>
    <p:extLst>
      <p:ext uri="{BB962C8B-B14F-4D97-AF65-F5344CB8AC3E}">
        <p14:creationId xmlns:p14="http://schemas.microsoft.com/office/powerpoint/2010/main" val="40188028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003A0-0DE8-4D79-A520-07181E4613BF}" type="slidenum">
              <a:rPr lang="en-US" smtClean="0"/>
              <a:t>19</a:t>
            </a:fld>
            <a:endParaRPr lang="en-US"/>
          </a:p>
        </p:txBody>
      </p:sp>
    </p:spTree>
    <p:extLst>
      <p:ext uri="{BB962C8B-B14F-4D97-AF65-F5344CB8AC3E}">
        <p14:creationId xmlns:p14="http://schemas.microsoft.com/office/powerpoint/2010/main" val="21998749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003A0-0DE8-4D79-A520-07181E4613BF}" type="slidenum">
              <a:rPr lang="en-US" smtClean="0"/>
              <a:t>20</a:t>
            </a:fld>
            <a:endParaRPr lang="en-US"/>
          </a:p>
        </p:txBody>
      </p:sp>
    </p:spTree>
    <p:extLst>
      <p:ext uri="{BB962C8B-B14F-4D97-AF65-F5344CB8AC3E}">
        <p14:creationId xmlns:p14="http://schemas.microsoft.com/office/powerpoint/2010/main" val="42502746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003A0-0DE8-4D79-A520-07181E4613BF}" type="slidenum">
              <a:rPr lang="en-US" smtClean="0"/>
              <a:t>21</a:t>
            </a:fld>
            <a:endParaRPr lang="en-US"/>
          </a:p>
        </p:txBody>
      </p:sp>
    </p:spTree>
    <p:extLst>
      <p:ext uri="{BB962C8B-B14F-4D97-AF65-F5344CB8AC3E}">
        <p14:creationId xmlns:p14="http://schemas.microsoft.com/office/powerpoint/2010/main" val="3115945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003A0-0DE8-4D79-A520-07181E4613BF}" type="slidenum">
              <a:rPr lang="en-US" smtClean="0"/>
              <a:t>22</a:t>
            </a:fld>
            <a:endParaRPr lang="en-US"/>
          </a:p>
        </p:txBody>
      </p:sp>
    </p:spTree>
    <p:extLst>
      <p:ext uri="{BB962C8B-B14F-4D97-AF65-F5344CB8AC3E}">
        <p14:creationId xmlns:p14="http://schemas.microsoft.com/office/powerpoint/2010/main" val="1771708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our goals for this course. It’s intended to be an introduction to how loops and functions work. We wish for you to be able to start building your own functions and loops whenever you need them, to facilitate your work as you advance in the world of computational biology.</a:t>
            </a:r>
            <a:br>
              <a:rPr lang="en-US" dirty="0"/>
            </a:br>
            <a:br>
              <a:rPr lang="en-US" dirty="0"/>
            </a:br>
            <a:r>
              <a:rPr lang="en-US" dirty="0"/>
              <a:t>First, we will study the use of loops and conditional statements. Why should we use them, how are they structured and how can we stop them or put conditions on their execution..</a:t>
            </a:r>
          </a:p>
          <a:p>
            <a:r>
              <a:rPr lang="en-US" dirty="0"/>
              <a:t>The second day, we will study how to create functions on our own, and how to integrate loops within functions.</a:t>
            </a:r>
          </a:p>
        </p:txBody>
      </p:sp>
      <p:sp>
        <p:nvSpPr>
          <p:cNvPr id="4" name="Slide Number Placeholder 3"/>
          <p:cNvSpPr>
            <a:spLocks noGrp="1"/>
          </p:cNvSpPr>
          <p:nvPr>
            <p:ph type="sldNum" sz="quarter" idx="5"/>
          </p:nvPr>
        </p:nvSpPr>
        <p:spPr/>
        <p:txBody>
          <a:bodyPr/>
          <a:lstStyle/>
          <a:p>
            <a:fld id="{F35003A0-0DE8-4D79-A520-07181E4613BF}" type="slidenum">
              <a:rPr lang="en-US" smtClean="0"/>
              <a:t>3</a:t>
            </a:fld>
            <a:endParaRPr lang="en-US"/>
          </a:p>
        </p:txBody>
      </p:sp>
    </p:spTree>
    <p:extLst>
      <p:ext uri="{BB962C8B-B14F-4D97-AF65-F5344CB8AC3E}">
        <p14:creationId xmlns:p14="http://schemas.microsoft.com/office/powerpoint/2010/main" val="184527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003A0-0DE8-4D79-A520-07181E4613BF}" type="slidenum">
              <a:rPr lang="en-US" smtClean="0"/>
              <a:t>23</a:t>
            </a:fld>
            <a:endParaRPr lang="en-US"/>
          </a:p>
        </p:txBody>
      </p:sp>
    </p:spTree>
    <p:extLst>
      <p:ext uri="{BB962C8B-B14F-4D97-AF65-F5344CB8AC3E}">
        <p14:creationId xmlns:p14="http://schemas.microsoft.com/office/powerpoint/2010/main" val="4475287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003A0-0DE8-4D79-A520-07181E4613BF}" type="slidenum">
              <a:rPr lang="en-US" smtClean="0"/>
              <a:t>26</a:t>
            </a:fld>
            <a:endParaRPr lang="en-US"/>
          </a:p>
        </p:txBody>
      </p:sp>
    </p:spTree>
    <p:extLst>
      <p:ext uri="{BB962C8B-B14F-4D97-AF65-F5344CB8AC3E}">
        <p14:creationId xmlns:p14="http://schemas.microsoft.com/office/powerpoint/2010/main" val="19458109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003A0-0DE8-4D79-A520-07181E4613BF}" type="slidenum">
              <a:rPr lang="en-US" smtClean="0"/>
              <a:t>27</a:t>
            </a:fld>
            <a:endParaRPr lang="en-US"/>
          </a:p>
        </p:txBody>
      </p:sp>
    </p:spTree>
    <p:extLst>
      <p:ext uri="{BB962C8B-B14F-4D97-AF65-F5344CB8AC3E}">
        <p14:creationId xmlns:p14="http://schemas.microsoft.com/office/powerpoint/2010/main" val="8286019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003A0-0DE8-4D79-A520-07181E4613BF}" type="slidenum">
              <a:rPr lang="en-US" smtClean="0"/>
              <a:t>28</a:t>
            </a:fld>
            <a:endParaRPr lang="en-US"/>
          </a:p>
        </p:txBody>
      </p:sp>
    </p:spTree>
    <p:extLst>
      <p:ext uri="{BB962C8B-B14F-4D97-AF65-F5344CB8AC3E}">
        <p14:creationId xmlns:p14="http://schemas.microsoft.com/office/powerpoint/2010/main" val="33629531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003A0-0DE8-4D79-A520-07181E4613BF}" type="slidenum">
              <a:rPr lang="en-US" smtClean="0"/>
              <a:t>29</a:t>
            </a:fld>
            <a:endParaRPr lang="en-US"/>
          </a:p>
        </p:txBody>
      </p:sp>
    </p:spTree>
    <p:extLst>
      <p:ext uri="{BB962C8B-B14F-4D97-AF65-F5344CB8AC3E}">
        <p14:creationId xmlns:p14="http://schemas.microsoft.com/office/powerpoint/2010/main" val="6291756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003A0-0DE8-4D79-A520-07181E4613BF}" type="slidenum">
              <a:rPr lang="en-US" smtClean="0"/>
              <a:t>30</a:t>
            </a:fld>
            <a:endParaRPr lang="en-US"/>
          </a:p>
        </p:txBody>
      </p:sp>
    </p:spTree>
    <p:extLst>
      <p:ext uri="{BB962C8B-B14F-4D97-AF65-F5344CB8AC3E}">
        <p14:creationId xmlns:p14="http://schemas.microsoft.com/office/powerpoint/2010/main" val="4127719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003A0-0DE8-4D79-A520-07181E4613BF}" type="slidenum">
              <a:rPr lang="en-US" smtClean="0"/>
              <a:t>31</a:t>
            </a:fld>
            <a:endParaRPr lang="en-US"/>
          </a:p>
        </p:txBody>
      </p:sp>
    </p:spTree>
    <p:extLst>
      <p:ext uri="{BB962C8B-B14F-4D97-AF65-F5344CB8AC3E}">
        <p14:creationId xmlns:p14="http://schemas.microsoft.com/office/powerpoint/2010/main" val="8379795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003A0-0DE8-4D79-A520-07181E4613BF}" type="slidenum">
              <a:rPr lang="en-US" smtClean="0"/>
              <a:t>32</a:t>
            </a:fld>
            <a:endParaRPr lang="en-US"/>
          </a:p>
        </p:txBody>
      </p:sp>
    </p:spTree>
    <p:extLst>
      <p:ext uri="{BB962C8B-B14F-4D97-AF65-F5344CB8AC3E}">
        <p14:creationId xmlns:p14="http://schemas.microsoft.com/office/powerpoint/2010/main" val="16234598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003A0-0DE8-4D79-A520-07181E4613BF}" type="slidenum">
              <a:rPr lang="en-US" smtClean="0"/>
              <a:t>33</a:t>
            </a:fld>
            <a:endParaRPr lang="en-US"/>
          </a:p>
        </p:txBody>
      </p:sp>
    </p:spTree>
    <p:extLst>
      <p:ext uri="{BB962C8B-B14F-4D97-AF65-F5344CB8AC3E}">
        <p14:creationId xmlns:p14="http://schemas.microsoft.com/office/powerpoint/2010/main" val="33428805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003A0-0DE8-4D79-A520-07181E4613BF}" type="slidenum">
              <a:rPr lang="en-US" smtClean="0"/>
              <a:t>34</a:t>
            </a:fld>
            <a:endParaRPr lang="en-US"/>
          </a:p>
        </p:txBody>
      </p:sp>
    </p:spTree>
    <p:extLst>
      <p:ext uri="{BB962C8B-B14F-4D97-AF65-F5344CB8AC3E}">
        <p14:creationId xmlns:p14="http://schemas.microsoft.com/office/powerpoint/2010/main" val="269969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use randomly generated data along with real datasets to earn some experience in real-world applications of loops and functions.</a:t>
            </a:r>
          </a:p>
        </p:txBody>
      </p:sp>
      <p:sp>
        <p:nvSpPr>
          <p:cNvPr id="4" name="Slide Number Placeholder 3"/>
          <p:cNvSpPr>
            <a:spLocks noGrp="1"/>
          </p:cNvSpPr>
          <p:nvPr>
            <p:ph type="sldNum" sz="quarter" idx="5"/>
          </p:nvPr>
        </p:nvSpPr>
        <p:spPr/>
        <p:txBody>
          <a:bodyPr/>
          <a:lstStyle/>
          <a:p>
            <a:fld id="{F35003A0-0DE8-4D79-A520-07181E4613BF}" type="slidenum">
              <a:rPr lang="en-US" smtClean="0"/>
              <a:t>5</a:t>
            </a:fld>
            <a:endParaRPr lang="en-US"/>
          </a:p>
        </p:txBody>
      </p:sp>
    </p:spTree>
    <p:extLst>
      <p:ext uri="{BB962C8B-B14F-4D97-AF65-F5344CB8AC3E}">
        <p14:creationId xmlns:p14="http://schemas.microsoft.com/office/powerpoint/2010/main" val="6045487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003A0-0DE8-4D79-A520-07181E4613BF}" type="slidenum">
              <a:rPr lang="en-US" smtClean="0"/>
              <a:t>35</a:t>
            </a:fld>
            <a:endParaRPr lang="en-US"/>
          </a:p>
        </p:txBody>
      </p:sp>
    </p:spTree>
    <p:extLst>
      <p:ext uri="{BB962C8B-B14F-4D97-AF65-F5344CB8AC3E}">
        <p14:creationId xmlns:p14="http://schemas.microsoft.com/office/powerpoint/2010/main" val="16061380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003A0-0DE8-4D79-A520-07181E4613BF}" type="slidenum">
              <a:rPr lang="en-US" smtClean="0"/>
              <a:t>36</a:t>
            </a:fld>
            <a:endParaRPr lang="en-US"/>
          </a:p>
        </p:txBody>
      </p:sp>
    </p:spTree>
    <p:extLst>
      <p:ext uri="{BB962C8B-B14F-4D97-AF65-F5344CB8AC3E}">
        <p14:creationId xmlns:p14="http://schemas.microsoft.com/office/powerpoint/2010/main" val="8280175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003A0-0DE8-4D79-A520-07181E4613BF}" type="slidenum">
              <a:rPr lang="en-US" smtClean="0"/>
              <a:t>37</a:t>
            </a:fld>
            <a:endParaRPr lang="en-US"/>
          </a:p>
        </p:txBody>
      </p:sp>
    </p:spTree>
    <p:extLst>
      <p:ext uri="{BB962C8B-B14F-4D97-AF65-F5344CB8AC3E}">
        <p14:creationId xmlns:p14="http://schemas.microsoft.com/office/powerpoint/2010/main" val="8506168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003A0-0DE8-4D79-A520-07181E4613BF}" type="slidenum">
              <a:rPr lang="en-US" smtClean="0"/>
              <a:t>38</a:t>
            </a:fld>
            <a:endParaRPr lang="en-US"/>
          </a:p>
        </p:txBody>
      </p:sp>
    </p:spTree>
    <p:extLst>
      <p:ext uri="{BB962C8B-B14F-4D97-AF65-F5344CB8AC3E}">
        <p14:creationId xmlns:p14="http://schemas.microsoft.com/office/powerpoint/2010/main" val="30825500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003A0-0DE8-4D79-A520-07181E4613BF}" type="slidenum">
              <a:rPr lang="en-US" smtClean="0"/>
              <a:t>39</a:t>
            </a:fld>
            <a:endParaRPr lang="en-US"/>
          </a:p>
        </p:txBody>
      </p:sp>
    </p:spTree>
    <p:extLst>
      <p:ext uri="{BB962C8B-B14F-4D97-AF65-F5344CB8AC3E}">
        <p14:creationId xmlns:p14="http://schemas.microsoft.com/office/powerpoint/2010/main" val="23909003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003A0-0DE8-4D79-A520-07181E4613BF}" type="slidenum">
              <a:rPr lang="en-US" smtClean="0"/>
              <a:t>40</a:t>
            </a:fld>
            <a:endParaRPr lang="en-US"/>
          </a:p>
        </p:txBody>
      </p:sp>
    </p:spTree>
    <p:extLst>
      <p:ext uri="{BB962C8B-B14F-4D97-AF65-F5344CB8AC3E}">
        <p14:creationId xmlns:p14="http://schemas.microsoft.com/office/powerpoint/2010/main" val="15717956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003A0-0DE8-4D79-A520-07181E4613BF}" type="slidenum">
              <a:rPr lang="en-US" smtClean="0"/>
              <a:t>41</a:t>
            </a:fld>
            <a:endParaRPr lang="en-US"/>
          </a:p>
        </p:txBody>
      </p:sp>
    </p:spTree>
    <p:extLst>
      <p:ext uri="{BB962C8B-B14F-4D97-AF65-F5344CB8AC3E}">
        <p14:creationId xmlns:p14="http://schemas.microsoft.com/office/powerpoint/2010/main" val="37899583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003A0-0DE8-4D79-A520-07181E4613BF}" type="slidenum">
              <a:rPr lang="en-US" smtClean="0"/>
              <a:t>42</a:t>
            </a:fld>
            <a:endParaRPr lang="en-US"/>
          </a:p>
        </p:txBody>
      </p:sp>
    </p:spTree>
    <p:extLst>
      <p:ext uri="{BB962C8B-B14F-4D97-AF65-F5344CB8AC3E}">
        <p14:creationId xmlns:p14="http://schemas.microsoft.com/office/powerpoint/2010/main" val="21223407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003A0-0DE8-4D79-A520-07181E4613BF}" type="slidenum">
              <a:rPr lang="en-US" smtClean="0"/>
              <a:t>43</a:t>
            </a:fld>
            <a:endParaRPr lang="en-US"/>
          </a:p>
        </p:txBody>
      </p:sp>
    </p:spTree>
    <p:extLst>
      <p:ext uri="{BB962C8B-B14F-4D97-AF65-F5344CB8AC3E}">
        <p14:creationId xmlns:p14="http://schemas.microsoft.com/office/powerpoint/2010/main" val="12753900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003A0-0DE8-4D79-A520-07181E4613BF}" type="slidenum">
              <a:rPr lang="en-US" smtClean="0"/>
              <a:t>45</a:t>
            </a:fld>
            <a:endParaRPr lang="en-US"/>
          </a:p>
        </p:txBody>
      </p:sp>
    </p:spTree>
    <p:extLst>
      <p:ext uri="{BB962C8B-B14F-4D97-AF65-F5344CB8AC3E}">
        <p14:creationId xmlns:p14="http://schemas.microsoft.com/office/powerpoint/2010/main" val="2515386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doing your work, have you found yourselves doing the same steps multiple times on different subsets of your data, or in multiple datasets with similar formats?</a:t>
            </a:r>
          </a:p>
          <a:p>
            <a:r>
              <a:rPr lang="en-US" dirty="0"/>
              <a:t>That’s why understanding how to built loops and functions is important. Some of the advantages of coding your processes in this way are:</a:t>
            </a:r>
          </a:p>
          <a:p>
            <a:pPr marL="171450" indent="-171450">
              <a:buFont typeface="Arial" panose="020B0604020202020204" pitchFamily="34" charset="0"/>
              <a:buChar char="•"/>
            </a:pPr>
            <a:r>
              <a:rPr lang="en-US" dirty="0"/>
              <a:t>Not having to make everything by hand</a:t>
            </a:r>
          </a:p>
          <a:p>
            <a:pPr marL="171450" indent="-171450">
              <a:buFont typeface="Arial" panose="020B0604020202020204" pitchFamily="34" charset="0"/>
              <a:buChar char="•"/>
            </a:pPr>
            <a:r>
              <a:rPr lang="en-US" dirty="0"/>
              <a:t>It takes time at first, but it will save a lot of time later</a:t>
            </a:r>
          </a:p>
          <a:p>
            <a:pPr marL="171450" indent="-171450">
              <a:buFont typeface="Arial" panose="020B0604020202020204" pitchFamily="34" charset="0"/>
              <a:buChar char="•"/>
            </a:pPr>
            <a:r>
              <a:rPr lang="en-US" dirty="0"/>
              <a:t>Shareability</a:t>
            </a:r>
          </a:p>
          <a:p>
            <a:pPr marL="171450" indent="-171450">
              <a:buFont typeface="Arial" panose="020B0604020202020204" pitchFamily="34" charset="0"/>
              <a:buChar char="•"/>
            </a:pPr>
            <a:r>
              <a:rPr lang="en-US" dirty="0"/>
              <a:t>Transparency</a:t>
            </a:r>
          </a:p>
          <a:p>
            <a:pPr marL="171450" indent="-171450">
              <a:buFont typeface="Arial" panose="020B0604020202020204" pitchFamily="34" charset="0"/>
              <a:buChar char="•"/>
            </a:pPr>
            <a:r>
              <a:rPr lang="en-US" dirty="0"/>
              <a:t>Ability to retrace your steps in the process and make corrections or updates</a:t>
            </a:r>
          </a:p>
        </p:txBody>
      </p:sp>
      <p:sp>
        <p:nvSpPr>
          <p:cNvPr id="4" name="Slide Number Placeholder 3"/>
          <p:cNvSpPr>
            <a:spLocks noGrp="1"/>
          </p:cNvSpPr>
          <p:nvPr>
            <p:ph type="sldNum" sz="quarter" idx="5"/>
          </p:nvPr>
        </p:nvSpPr>
        <p:spPr/>
        <p:txBody>
          <a:bodyPr/>
          <a:lstStyle/>
          <a:p>
            <a:fld id="{F35003A0-0DE8-4D79-A520-07181E4613BF}" type="slidenum">
              <a:rPr lang="en-US" smtClean="0"/>
              <a:t>6</a:t>
            </a:fld>
            <a:endParaRPr lang="en-US"/>
          </a:p>
        </p:txBody>
      </p:sp>
    </p:spTree>
    <p:extLst>
      <p:ext uri="{BB962C8B-B14F-4D97-AF65-F5344CB8AC3E}">
        <p14:creationId xmlns:p14="http://schemas.microsoft.com/office/powerpoint/2010/main" val="35778755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003A0-0DE8-4D79-A520-07181E4613BF}" type="slidenum">
              <a:rPr lang="en-US" smtClean="0"/>
              <a:t>46</a:t>
            </a:fld>
            <a:endParaRPr lang="en-US"/>
          </a:p>
        </p:txBody>
      </p:sp>
    </p:spTree>
    <p:extLst>
      <p:ext uri="{BB962C8B-B14F-4D97-AF65-F5344CB8AC3E}">
        <p14:creationId xmlns:p14="http://schemas.microsoft.com/office/powerpoint/2010/main" val="33514976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003A0-0DE8-4D79-A520-07181E4613BF}" type="slidenum">
              <a:rPr lang="en-US" smtClean="0"/>
              <a:t>50</a:t>
            </a:fld>
            <a:endParaRPr lang="en-US"/>
          </a:p>
        </p:txBody>
      </p:sp>
    </p:spTree>
    <p:extLst>
      <p:ext uri="{BB962C8B-B14F-4D97-AF65-F5344CB8AC3E}">
        <p14:creationId xmlns:p14="http://schemas.microsoft.com/office/powerpoint/2010/main" val="23603322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003A0-0DE8-4D79-A520-07181E4613BF}" type="slidenum">
              <a:rPr lang="en-US" smtClean="0"/>
              <a:t>51</a:t>
            </a:fld>
            <a:endParaRPr lang="en-US"/>
          </a:p>
        </p:txBody>
      </p:sp>
    </p:spTree>
    <p:extLst>
      <p:ext uri="{BB962C8B-B14F-4D97-AF65-F5344CB8AC3E}">
        <p14:creationId xmlns:p14="http://schemas.microsoft.com/office/powerpoint/2010/main" val="34204361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003A0-0DE8-4D79-A520-07181E4613BF}" type="slidenum">
              <a:rPr lang="en-US" smtClean="0"/>
              <a:t>67</a:t>
            </a:fld>
            <a:endParaRPr lang="en-US"/>
          </a:p>
        </p:txBody>
      </p:sp>
    </p:spTree>
    <p:extLst>
      <p:ext uri="{BB962C8B-B14F-4D97-AF65-F5344CB8AC3E}">
        <p14:creationId xmlns:p14="http://schemas.microsoft.com/office/powerpoint/2010/main" val="12612554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003A0-0DE8-4D79-A520-07181E4613BF}" type="slidenum">
              <a:rPr lang="en-US" smtClean="0"/>
              <a:t>68</a:t>
            </a:fld>
            <a:endParaRPr lang="en-US"/>
          </a:p>
        </p:txBody>
      </p:sp>
    </p:spTree>
    <p:extLst>
      <p:ext uri="{BB962C8B-B14F-4D97-AF65-F5344CB8AC3E}">
        <p14:creationId xmlns:p14="http://schemas.microsoft.com/office/powerpoint/2010/main" val="8870437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003A0-0DE8-4D79-A520-07181E4613BF}" type="slidenum">
              <a:rPr lang="en-US" smtClean="0"/>
              <a:t>69</a:t>
            </a:fld>
            <a:endParaRPr lang="en-US"/>
          </a:p>
        </p:txBody>
      </p:sp>
    </p:spTree>
    <p:extLst>
      <p:ext uri="{BB962C8B-B14F-4D97-AF65-F5344CB8AC3E}">
        <p14:creationId xmlns:p14="http://schemas.microsoft.com/office/powerpoint/2010/main" val="352468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doing your work, have you found yourselves doing the same steps multiple times on different subsets of your data, or in multiple datasets with similar formats?</a:t>
            </a:r>
          </a:p>
          <a:p>
            <a:r>
              <a:rPr lang="en-US" dirty="0"/>
              <a:t>That’s why understanding how to built loops and functions is important. Some of the advantages of coding your processes in this way are:</a:t>
            </a:r>
          </a:p>
          <a:p>
            <a:pPr marL="171450" indent="-171450">
              <a:buFont typeface="Arial" panose="020B0604020202020204" pitchFamily="34" charset="0"/>
              <a:buChar char="•"/>
            </a:pPr>
            <a:r>
              <a:rPr lang="en-US" dirty="0"/>
              <a:t>Not having to make everything by hand</a:t>
            </a:r>
          </a:p>
          <a:p>
            <a:pPr marL="171450" indent="-171450">
              <a:buFont typeface="Arial" panose="020B0604020202020204" pitchFamily="34" charset="0"/>
              <a:buChar char="•"/>
            </a:pPr>
            <a:r>
              <a:rPr lang="en-US" dirty="0"/>
              <a:t>It takes time at first, but it will save a lot of time later</a:t>
            </a:r>
          </a:p>
          <a:p>
            <a:pPr marL="171450" indent="-171450">
              <a:buFont typeface="Arial" panose="020B0604020202020204" pitchFamily="34" charset="0"/>
              <a:buChar char="•"/>
            </a:pPr>
            <a:r>
              <a:rPr lang="en-US" dirty="0"/>
              <a:t>Shareability</a:t>
            </a:r>
          </a:p>
          <a:p>
            <a:pPr marL="171450" indent="-171450">
              <a:buFont typeface="Arial" panose="020B0604020202020204" pitchFamily="34" charset="0"/>
              <a:buChar char="•"/>
            </a:pPr>
            <a:r>
              <a:rPr lang="en-US" dirty="0"/>
              <a:t>Transparency</a:t>
            </a:r>
          </a:p>
          <a:p>
            <a:pPr marL="171450" indent="-171450">
              <a:buFont typeface="Arial" panose="020B0604020202020204" pitchFamily="34" charset="0"/>
              <a:buChar char="•"/>
            </a:pPr>
            <a:r>
              <a:rPr lang="en-US" dirty="0"/>
              <a:t>Ability to retrace your steps in the process and make corrections or updates</a:t>
            </a:r>
          </a:p>
        </p:txBody>
      </p:sp>
      <p:sp>
        <p:nvSpPr>
          <p:cNvPr id="4" name="Slide Number Placeholder 3"/>
          <p:cNvSpPr>
            <a:spLocks noGrp="1"/>
          </p:cNvSpPr>
          <p:nvPr>
            <p:ph type="sldNum" sz="quarter" idx="5"/>
          </p:nvPr>
        </p:nvSpPr>
        <p:spPr/>
        <p:txBody>
          <a:bodyPr/>
          <a:lstStyle/>
          <a:p>
            <a:fld id="{F35003A0-0DE8-4D79-A520-07181E4613BF}" type="slidenum">
              <a:rPr lang="en-US" smtClean="0"/>
              <a:t>7</a:t>
            </a:fld>
            <a:endParaRPr lang="en-US"/>
          </a:p>
        </p:txBody>
      </p:sp>
    </p:spTree>
    <p:extLst>
      <p:ext uri="{BB962C8B-B14F-4D97-AF65-F5344CB8AC3E}">
        <p14:creationId xmlns:p14="http://schemas.microsoft.com/office/powerpoint/2010/main" val="3451988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important element within loops and functions are the conditional statements. These statements, usually called “conditionals”, can help us integrate decisions into the processes that we are using or building.</a:t>
            </a:r>
          </a:p>
        </p:txBody>
      </p:sp>
      <p:sp>
        <p:nvSpPr>
          <p:cNvPr id="4" name="Slide Number Placeholder 3"/>
          <p:cNvSpPr>
            <a:spLocks noGrp="1"/>
          </p:cNvSpPr>
          <p:nvPr>
            <p:ph type="sldNum" sz="quarter" idx="5"/>
          </p:nvPr>
        </p:nvSpPr>
        <p:spPr/>
        <p:txBody>
          <a:bodyPr/>
          <a:lstStyle/>
          <a:p>
            <a:fld id="{F35003A0-0DE8-4D79-A520-07181E4613BF}" type="slidenum">
              <a:rPr lang="en-US" smtClean="0"/>
              <a:t>9</a:t>
            </a:fld>
            <a:endParaRPr lang="en-US"/>
          </a:p>
        </p:txBody>
      </p:sp>
    </p:spTree>
    <p:extLst>
      <p:ext uri="{BB962C8B-B14F-4D97-AF65-F5344CB8AC3E}">
        <p14:creationId xmlns:p14="http://schemas.microsoft.com/office/powerpoint/2010/main" val="3463787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003A0-0DE8-4D79-A520-07181E4613BF}" type="slidenum">
              <a:rPr lang="en-US" smtClean="0"/>
              <a:t>10</a:t>
            </a:fld>
            <a:endParaRPr lang="en-US"/>
          </a:p>
        </p:txBody>
      </p:sp>
    </p:spTree>
    <p:extLst>
      <p:ext uri="{BB962C8B-B14F-4D97-AF65-F5344CB8AC3E}">
        <p14:creationId xmlns:p14="http://schemas.microsoft.com/office/powerpoint/2010/main" val="270261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003A0-0DE8-4D79-A520-07181E4613BF}" type="slidenum">
              <a:rPr lang="en-US" smtClean="0"/>
              <a:t>11</a:t>
            </a:fld>
            <a:endParaRPr lang="en-US"/>
          </a:p>
        </p:txBody>
      </p:sp>
    </p:spTree>
    <p:extLst>
      <p:ext uri="{BB962C8B-B14F-4D97-AF65-F5344CB8AC3E}">
        <p14:creationId xmlns:p14="http://schemas.microsoft.com/office/powerpoint/2010/main" val="2468574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003A0-0DE8-4D79-A520-07181E4613BF}" type="slidenum">
              <a:rPr lang="en-US" smtClean="0"/>
              <a:t>12</a:t>
            </a:fld>
            <a:endParaRPr lang="en-US"/>
          </a:p>
        </p:txBody>
      </p:sp>
    </p:spTree>
    <p:extLst>
      <p:ext uri="{BB962C8B-B14F-4D97-AF65-F5344CB8AC3E}">
        <p14:creationId xmlns:p14="http://schemas.microsoft.com/office/powerpoint/2010/main" val="35030641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5/24/2021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2509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9241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058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88490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5392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5/24/2021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1788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5/24/2021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3330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smtClean="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9559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467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7543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3269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5933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017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1351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7623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8354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8039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5/24/2021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13952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package" Target="../embeddings/Microsoft_Excel_Worksheet.xlsx"/></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package" Target="../embeddings/Microsoft_Excel_Worksheet1.xlsx"/></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package" Target="../embeddings/Microsoft_Excel_Worksheet2.xlsx"/></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9.emf"/><Relationship Id="rId4" Type="http://schemas.openxmlformats.org/officeDocument/2006/relationships/package" Target="../embeddings/Microsoft_Excel_Worksheet3.xlsx"/></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9.emf"/><Relationship Id="rId4" Type="http://schemas.openxmlformats.org/officeDocument/2006/relationships/package" Target="../embeddings/Microsoft_Excel_Worksheet4.xlsx"/></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package" Target="../embeddings/Microsoft_Excel_Worksheet5.xlsx"/></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0.emf"/><Relationship Id="rId4" Type="http://schemas.openxmlformats.org/officeDocument/2006/relationships/package" Target="../embeddings/Microsoft_Excel_Worksheet6.xlsx"/></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0.emf"/><Relationship Id="rId4" Type="http://schemas.openxmlformats.org/officeDocument/2006/relationships/package" Target="../embeddings/Microsoft_Excel_Worksheet7.xlsx"/></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0.emf"/><Relationship Id="rId4" Type="http://schemas.openxmlformats.org/officeDocument/2006/relationships/package" Target="../embeddings/Microsoft_Excel_Worksheet8.xlsx"/></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0.emf"/><Relationship Id="rId4" Type="http://schemas.openxmlformats.org/officeDocument/2006/relationships/package" Target="../embeddings/Microsoft_Excel_Worksheet9.xlsx"/></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package" Target="../embeddings/Microsoft_Excel_Worksheet.xlsx"/></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5.emf"/><Relationship Id="rId4" Type="http://schemas.openxmlformats.org/officeDocument/2006/relationships/package" Target="../embeddings/Microsoft_Excel_Worksheet.xlsx"/></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6834-57E7-4537-B5A1-EFC177A4C78F}"/>
              </a:ext>
            </a:extLst>
          </p:cNvPr>
          <p:cNvSpPr>
            <a:spLocks noGrp="1"/>
          </p:cNvSpPr>
          <p:nvPr>
            <p:ph type="ctrTitle"/>
          </p:nvPr>
        </p:nvSpPr>
        <p:spPr/>
        <p:txBody>
          <a:bodyPr/>
          <a:lstStyle/>
          <a:p>
            <a:r>
              <a:rPr lang="en-US" dirty="0"/>
              <a:t>LOOPS AND FUNCTIONS IN R</a:t>
            </a:r>
          </a:p>
        </p:txBody>
      </p:sp>
      <p:sp>
        <p:nvSpPr>
          <p:cNvPr id="3" name="Subtitle 2">
            <a:extLst>
              <a:ext uri="{FF2B5EF4-FFF2-40B4-BE49-F238E27FC236}">
                <a16:creationId xmlns:a16="http://schemas.microsoft.com/office/drawing/2014/main" id="{36FD0F6B-D4A1-4467-8C2A-E7A94BBBF4C8}"/>
              </a:ext>
            </a:extLst>
          </p:cNvPr>
          <p:cNvSpPr>
            <a:spLocks noGrp="1"/>
          </p:cNvSpPr>
          <p:nvPr>
            <p:ph type="subTitle" idx="1"/>
          </p:nvPr>
        </p:nvSpPr>
        <p:spPr/>
        <p:txBody>
          <a:bodyPr>
            <a:normAutofit/>
          </a:bodyPr>
          <a:lstStyle/>
          <a:p>
            <a:r>
              <a:rPr lang="en-US" dirty="0"/>
              <a:t>instructor: alfredo Ascanio</a:t>
            </a:r>
          </a:p>
          <a:p>
            <a:r>
              <a:rPr lang="en-US" dirty="0"/>
              <a:t>Assistant instructors: Luis M. </a:t>
            </a:r>
            <a:r>
              <a:rPr lang="en-US" dirty="0" err="1"/>
              <a:t>Montilla</a:t>
            </a:r>
            <a:r>
              <a:rPr lang="en-US" dirty="0"/>
              <a:t> &amp; Hank Stevens</a:t>
            </a:r>
          </a:p>
        </p:txBody>
      </p:sp>
    </p:spTree>
    <p:extLst>
      <p:ext uri="{BB962C8B-B14F-4D97-AF65-F5344CB8AC3E}">
        <p14:creationId xmlns:p14="http://schemas.microsoft.com/office/powerpoint/2010/main" val="3392857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E3AE-0D69-43AE-A132-2E3339399F64}"/>
              </a:ext>
            </a:extLst>
          </p:cNvPr>
          <p:cNvSpPr>
            <a:spLocks noGrp="1"/>
          </p:cNvSpPr>
          <p:nvPr>
            <p:ph type="title"/>
          </p:nvPr>
        </p:nvSpPr>
        <p:spPr/>
        <p:txBody>
          <a:bodyPr/>
          <a:lstStyle/>
          <a:p>
            <a:r>
              <a:rPr lang="en-US" dirty="0"/>
              <a:t>CONDITIONALS: IF-ELSE</a:t>
            </a:r>
          </a:p>
        </p:txBody>
      </p:sp>
      <p:sp>
        <p:nvSpPr>
          <p:cNvPr id="3" name="Content Placeholder 2">
            <a:extLst>
              <a:ext uri="{FF2B5EF4-FFF2-40B4-BE49-F238E27FC236}">
                <a16:creationId xmlns:a16="http://schemas.microsoft.com/office/drawing/2014/main" id="{3DAA45F2-BEBF-4227-8713-1E53310742CE}"/>
              </a:ext>
            </a:extLst>
          </p:cNvPr>
          <p:cNvSpPr>
            <a:spLocks noGrp="1"/>
          </p:cNvSpPr>
          <p:nvPr>
            <p:ph idx="1"/>
          </p:nvPr>
        </p:nvSpPr>
        <p:spPr>
          <a:xfrm>
            <a:off x="1154954" y="2603500"/>
            <a:ext cx="9779746" cy="4102100"/>
          </a:xfrm>
        </p:spPr>
        <p:txBody>
          <a:bodyPr>
            <a:normAutofit/>
          </a:bodyPr>
          <a:lstStyle/>
          <a:p>
            <a:pPr marL="0" indent="0" algn="ctr">
              <a:buNone/>
            </a:pPr>
            <a:r>
              <a:rPr lang="en-US" b="1" u="sng" dirty="0"/>
              <a:t>HOW DO WE WRITE A CONDITIONAL IN R?</a:t>
            </a:r>
          </a:p>
          <a:p>
            <a:r>
              <a:rPr lang="en-US" dirty="0"/>
              <a:t>1) First, let’s create an R project in </a:t>
            </a:r>
            <a:r>
              <a:rPr lang="en-US" dirty="0" err="1"/>
              <a:t>Rstudio</a:t>
            </a:r>
            <a:endParaRPr lang="en-US" dirty="0"/>
          </a:p>
          <a:p>
            <a:r>
              <a:rPr lang="en-US" dirty="0"/>
              <a:t>2) Put the CONDITIONAL.R script in your flash drive, on Project Folder.</a:t>
            </a:r>
          </a:p>
          <a:p>
            <a:r>
              <a:rPr lang="en-US" dirty="0"/>
              <a:t>3) Open the R script</a:t>
            </a:r>
          </a:p>
          <a:p>
            <a:r>
              <a:rPr lang="en-US" dirty="0"/>
              <a:t>4) </a:t>
            </a:r>
            <a:r>
              <a:rPr lang="en-US" b="1" dirty="0"/>
              <a:t>Let’s make a game! – Coin Tossing Game</a:t>
            </a:r>
          </a:p>
          <a:p>
            <a:pPr lvl="1"/>
            <a:r>
              <a:rPr lang="en-US" dirty="0"/>
              <a:t>Random game, with binomial probability of success</a:t>
            </a:r>
          </a:p>
          <a:p>
            <a:pPr marL="457200" lvl="1" indent="0">
              <a:buNone/>
            </a:pPr>
            <a:endParaRPr lang="en-US" dirty="0"/>
          </a:p>
          <a:p>
            <a:pPr lvl="1"/>
            <a:r>
              <a:rPr lang="en-US" b="1" dirty="0"/>
              <a:t>If</a:t>
            </a:r>
            <a:r>
              <a:rPr lang="en-US" dirty="0"/>
              <a:t> the coin falls as I wanted to --- MUST BE A LOGICAL CONDITION </a:t>
            </a:r>
            <a:r>
              <a:rPr lang="en-US" b="1" dirty="0"/>
              <a:t>(TRUE/FALSE)</a:t>
            </a:r>
            <a:endParaRPr lang="en-US" dirty="0"/>
          </a:p>
          <a:p>
            <a:pPr lvl="1"/>
            <a:r>
              <a:rPr lang="en-US" b="1" dirty="0"/>
              <a:t>Then</a:t>
            </a:r>
            <a:r>
              <a:rPr lang="en-US" dirty="0"/>
              <a:t> I win                                  --- PROCESS TO OCCUR </a:t>
            </a:r>
            <a:r>
              <a:rPr lang="en-US" b="1" dirty="0"/>
              <a:t>IF CONDITION WAS TRUE</a:t>
            </a:r>
            <a:endParaRPr lang="en-US" dirty="0"/>
          </a:p>
          <a:p>
            <a:pPr lvl="1"/>
            <a:r>
              <a:rPr lang="en-US" b="1" dirty="0"/>
              <a:t>Else</a:t>
            </a:r>
            <a:r>
              <a:rPr lang="en-US" dirty="0"/>
              <a:t> I lose                                    --- </a:t>
            </a:r>
            <a:r>
              <a:rPr lang="en-US" u="sng" dirty="0"/>
              <a:t>OPTIONAL PROCESS</a:t>
            </a:r>
            <a:r>
              <a:rPr lang="en-US" dirty="0"/>
              <a:t> TO OCCUR </a:t>
            </a:r>
            <a:r>
              <a:rPr lang="en-US" b="1" dirty="0"/>
              <a:t>IF CONDITION WAS FALSE</a:t>
            </a:r>
          </a:p>
          <a:p>
            <a:pPr lvl="1"/>
            <a:endParaRPr lang="en-US" dirty="0"/>
          </a:p>
        </p:txBody>
      </p:sp>
    </p:spTree>
    <p:extLst>
      <p:ext uri="{BB962C8B-B14F-4D97-AF65-F5344CB8AC3E}">
        <p14:creationId xmlns:p14="http://schemas.microsoft.com/office/powerpoint/2010/main" val="2380067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E3AE-0D69-43AE-A132-2E3339399F64}"/>
              </a:ext>
            </a:extLst>
          </p:cNvPr>
          <p:cNvSpPr>
            <a:spLocks noGrp="1"/>
          </p:cNvSpPr>
          <p:nvPr>
            <p:ph type="title"/>
          </p:nvPr>
        </p:nvSpPr>
        <p:spPr/>
        <p:txBody>
          <a:bodyPr/>
          <a:lstStyle/>
          <a:p>
            <a:r>
              <a:rPr lang="en-US" dirty="0"/>
              <a:t>CONDITIONALS: IF-ELSE</a:t>
            </a:r>
          </a:p>
        </p:txBody>
      </p:sp>
      <p:sp>
        <p:nvSpPr>
          <p:cNvPr id="3" name="Content Placeholder 2">
            <a:extLst>
              <a:ext uri="{FF2B5EF4-FFF2-40B4-BE49-F238E27FC236}">
                <a16:creationId xmlns:a16="http://schemas.microsoft.com/office/drawing/2014/main" id="{3DAA45F2-BEBF-4227-8713-1E53310742CE}"/>
              </a:ext>
            </a:extLst>
          </p:cNvPr>
          <p:cNvSpPr>
            <a:spLocks noGrp="1"/>
          </p:cNvSpPr>
          <p:nvPr>
            <p:ph idx="1"/>
          </p:nvPr>
        </p:nvSpPr>
        <p:spPr>
          <a:xfrm>
            <a:off x="1154954" y="2603500"/>
            <a:ext cx="9779746" cy="3721100"/>
          </a:xfrm>
        </p:spPr>
        <p:txBody>
          <a:bodyPr>
            <a:normAutofit/>
          </a:bodyPr>
          <a:lstStyle/>
          <a:p>
            <a:pPr marL="0" indent="0" algn="ctr">
              <a:buNone/>
            </a:pPr>
            <a:r>
              <a:rPr lang="en-US" b="1" dirty="0"/>
              <a:t>Let’s make a game! – Coin Tossing Game</a:t>
            </a:r>
          </a:p>
          <a:p>
            <a:pPr lvl="1"/>
            <a:r>
              <a:rPr lang="en-US" dirty="0"/>
              <a:t>Random game, with binomial probability of success</a:t>
            </a:r>
          </a:p>
          <a:p>
            <a:pPr lvl="1"/>
            <a:endParaRPr lang="en-US" dirty="0"/>
          </a:p>
          <a:p>
            <a:pPr lvl="1"/>
            <a:endParaRPr lang="en-US" b="1" dirty="0"/>
          </a:p>
          <a:p>
            <a:pPr lvl="1"/>
            <a:endParaRPr lang="en-US" b="1" dirty="0"/>
          </a:p>
          <a:p>
            <a:pPr lvl="1"/>
            <a:r>
              <a:rPr lang="en-US" b="1" dirty="0"/>
              <a:t>If</a:t>
            </a:r>
            <a:r>
              <a:rPr lang="en-US" dirty="0"/>
              <a:t> the coin falls as I wanted to --- MUST BE A LOGICAL CONDITION </a:t>
            </a:r>
            <a:r>
              <a:rPr lang="en-US" b="1" dirty="0"/>
              <a:t>(TRUE/FALSE)</a:t>
            </a:r>
          </a:p>
          <a:p>
            <a:pPr lvl="1"/>
            <a:r>
              <a:rPr lang="en-US" b="1" dirty="0"/>
              <a:t>Then</a:t>
            </a:r>
            <a:r>
              <a:rPr lang="en-US" dirty="0"/>
              <a:t> I won                                  --- PROCESS TO OCCUR </a:t>
            </a:r>
            <a:r>
              <a:rPr lang="en-US" b="1" dirty="0"/>
              <a:t>IF CONDITION IS TRUE</a:t>
            </a:r>
          </a:p>
          <a:p>
            <a:pPr lvl="1"/>
            <a:endParaRPr lang="en-US" dirty="0"/>
          </a:p>
          <a:p>
            <a:pPr lvl="1"/>
            <a:endParaRPr lang="en-US" dirty="0"/>
          </a:p>
          <a:p>
            <a:pPr lvl="1"/>
            <a:r>
              <a:rPr lang="en-US" b="1" dirty="0"/>
              <a:t>Else</a:t>
            </a:r>
            <a:r>
              <a:rPr lang="en-US" dirty="0"/>
              <a:t> I lose                                    --- </a:t>
            </a:r>
            <a:r>
              <a:rPr lang="en-US" u="sng" dirty="0"/>
              <a:t>OPTIONAL PROCESS</a:t>
            </a:r>
            <a:r>
              <a:rPr lang="en-US" dirty="0"/>
              <a:t> TO OCCUR </a:t>
            </a:r>
            <a:r>
              <a:rPr lang="en-US" b="1" dirty="0"/>
              <a:t>IF CONDITION WAS FALSE</a:t>
            </a:r>
          </a:p>
          <a:p>
            <a:pPr lvl="1"/>
            <a:endParaRPr lang="en-US" dirty="0"/>
          </a:p>
        </p:txBody>
      </p:sp>
      <p:sp>
        <p:nvSpPr>
          <p:cNvPr id="4" name="Rectangle 3">
            <a:extLst>
              <a:ext uri="{FF2B5EF4-FFF2-40B4-BE49-F238E27FC236}">
                <a16:creationId xmlns:a16="http://schemas.microsoft.com/office/drawing/2014/main" id="{80268FD7-9E61-44F6-9503-2DFC6731808E}"/>
              </a:ext>
            </a:extLst>
          </p:cNvPr>
          <p:cNvSpPr/>
          <p:nvPr/>
        </p:nvSpPr>
        <p:spPr>
          <a:xfrm>
            <a:off x="1917700" y="3429000"/>
            <a:ext cx="8331200" cy="965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dirty="0"/>
          </a:p>
          <a:p>
            <a:r>
              <a:rPr lang="en-US" b="1" dirty="0"/>
              <a:t>&gt; </a:t>
            </a:r>
            <a:r>
              <a:rPr lang="en-US" b="1" dirty="0" err="1"/>
              <a:t>coin_toss</a:t>
            </a:r>
            <a:r>
              <a:rPr lang="en-US" b="1" dirty="0"/>
              <a:t> </a:t>
            </a:r>
            <a:r>
              <a:rPr lang="en-US" b="1" dirty="0">
                <a:sym typeface="Wingdings" panose="05000000000000000000" pitchFamily="2" charset="2"/>
              </a:rPr>
              <a:t>&lt;- </a:t>
            </a:r>
            <a:r>
              <a:rPr lang="en-US" b="1" dirty="0" err="1"/>
              <a:t>rbinom</a:t>
            </a:r>
            <a:r>
              <a:rPr lang="en-US" b="1" dirty="0"/>
              <a:t>(n = 1, size = 1, prob = 0.5) </a:t>
            </a:r>
          </a:p>
          <a:p>
            <a:r>
              <a:rPr lang="en-US" dirty="0">
                <a:solidFill>
                  <a:schemeClr val="bg2">
                    <a:lumMod val="50000"/>
                  </a:schemeClr>
                </a:solidFill>
              </a:rPr>
              <a:t># Simulates a coin toss, with 0.5 probability of success</a:t>
            </a:r>
          </a:p>
          <a:p>
            <a:r>
              <a:rPr lang="en-US" dirty="0">
                <a:solidFill>
                  <a:schemeClr val="bg2">
                    <a:lumMod val="50000"/>
                  </a:schemeClr>
                </a:solidFill>
              </a:rPr>
              <a:t># Results will be 0 (failure) or 1 (success) following a binomial probability</a:t>
            </a:r>
          </a:p>
          <a:p>
            <a:endParaRPr lang="en-US" dirty="0"/>
          </a:p>
        </p:txBody>
      </p:sp>
      <p:sp>
        <p:nvSpPr>
          <p:cNvPr id="5" name="Rectangle 4">
            <a:extLst>
              <a:ext uri="{FF2B5EF4-FFF2-40B4-BE49-F238E27FC236}">
                <a16:creationId xmlns:a16="http://schemas.microsoft.com/office/drawing/2014/main" id="{A0DA497D-7E46-47F3-A273-289FBB137D1F}"/>
              </a:ext>
            </a:extLst>
          </p:cNvPr>
          <p:cNvSpPr/>
          <p:nvPr/>
        </p:nvSpPr>
        <p:spPr>
          <a:xfrm>
            <a:off x="1930400" y="5219700"/>
            <a:ext cx="8331200" cy="664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&gt; if(</a:t>
            </a:r>
            <a:r>
              <a:rPr lang="en-US" b="1" dirty="0" err="1"/>
              <a:t>coin_toss</a:t>
            </a:r>
            <a:r>
              <a:rPr lang="en-US" b="1" dirty="0"/>
              <a:t> == 1) { print(“You win”) }</a:t>
            </a:r>
          </a:p>
          <a:p>
            <a:r>
              <a:rPr lang="en-US" i="1" dirty="0">
                <a:solidFill>
                  <a:schemeClr val="bg2">
                    <a:lumMod val="50000"/>
                  </a:schemeClr>
                </a:solidFill>
              </a:rPr>
              <a:t># if condition within () results to TRUE --- then process within {} will run</a:t>
            </a:r>
          </a:p>
        </p:txBody>
      </p:sp>
      <p:sp>
        <p:nvSpPr>
          <p:cNvPr id="6" name="Rectangle 5">
            <a:extLst>
              <a:ext uri="{FF2B5EF4-FFF2-40B4-BE49-F238E27FC236}">
                <a16:creationId xmlns:a16="http://schemas.microsoft.com/office/drawing/2014/main" id="{A287FF72-C2E1-467E-8FD2-D3E4DCAF3F11}"/>
              </a:ext>
            </a:extLst>
          </p:cNvPr>
          <p:cNvSpPr/>
          <p:nvPr/>
        </p:nvSpPr>
        <p:spPr>
          <a:xfrm>
            <a:off x="1930400" y="6292852"/>
            <a:ext cx="8331200" cy="4169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&gt; </a:t>
            </a:r>
            <a:r>
              <a:rPr lang="en-US" b="1" dirty="0"/>
              <a:t>} else { print(“You Lose”)} </a:t>
            </a:r>
            <a:r>
              <a:rPr lang="en-US" i="1" dirty="0">
                <a:solidFill>
                  <a:schemeClr val="bg2">
                    <a:lumMod val="50000"/>
                  </a:schemeClr>
                </a:solidFill>
              </a:rPr>
              <a:t># only if the condition within () results to FALSE</a:t>
            </a:r>
          </a:p>
        </p:txBody>
      </p:sp>
    </p:spTree>
    <p:extLst>
      <p:ext uri="{BB962C8B-B14F-4D97-AF65-F5344CB8AC3E}">
        <p14:creationId xmlns:p14="http://schemas.microsoft.com/office/powerpoint/2010/main" val="2583639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E3AE-0D69-43AE-A132-2E3339399F64}"/>
              </a:ext>
            </a:extLst>
          </p:cNvPr>
          <p:cNvSpPr>
            <a:spLocks noGrp="1"/>
          </p:cNvSpPr>
          <p:nvPr>
            <p:ph type="title"/>
          </p:nvPr>
        </p:nvSpPr>
        <p:spPr/>
        <p:txBody>
          <a:bodyPr/>
          <a:lstStyle/>
          <a:p>
            <a:r>
              <a:rPr lang="en-US" dirty="0"/>
              <a:t>CONDITIONALS: IF-ELSE</a:t>
            </a:r>
          </a:p>
        </p:txBody>
      </p:sp>
      <p:sp>
        <p:nvSpPr>
          <p:cNvPr id="3" name="Content Placeholder 2">
            <a:extLst>
              <a:ext uri="{FF2B5EF4-FFF2-40B4-BE49-F238E27FC236}">
                <a16:creationId xmlns:a16="http://schemas.microsoft.com/office/drawing/2014/main" id="{3DAA45F2-BEBF-4227-8713-1E53310742CE}"/>
              </a:ext>
            </a:extLst>
          </p:cNvPr>
          <p:cNvSpPr>
            <a:spLocks noGrp="1"/>
          </p:cNvSpPr>
          <p:nvPr>
            <p:ph idx="1"/>
          </p:nvPr>
        </p:nvSpPr>
        <p:spPr>
          <a:xfrm>
            <a:off x="1154954" y="2603500"/>
            <a:ext cx="9779746" cy="3721100"/>
          </a:xfrm>
        </p:spPr>
        <p:txBody>
          <a:bodyPr>
            <a:normAutofit/>
          </a:bodyPr>
          <a:lstStyle/>
          <a:p>
            <a:pPr marL="0" indent="0" algn="ctr">
              <a:buNone/>
            </a:pPr>
            <a:r>
              <a:rPr lang="en-US" b="1" dirty="0"/>
              <a:t>Let’s make a game! – Coin Tossing Game</a:t>
            </a:r>
          </a:p>
          <a:p>
            <a:pPr lvl="1"/>
            <a:r>
              <a:rPr lang="en-US" dirty="0"/>
              <a:t>In summary</a:t>
            </a:r>
          </a:p>
        </p:txBody>
      </p:sp>
      <p:sp>
        <p:nvSpPr>
          <p:cNvPr id="4" name="Rectangle 3">
            <a:extLst>
              <a:ext uri="{FF2B5EF4-FFF2-40B4-BE49-F238E27FC236}">
                <a16:creationId xmlns:a16="http://schemas.microsoft.com/office/drawing/2014/main" id="{80268FD7-9E61-44F6-9503-2DFC6731808E}"/>
              </a:ext>
            </a:extLst>
          </p:cNvPr>
          <p:cNvSpPr/>
          <p:nvPr/>
        </p:nvSpPr>
        <p:spPr>
          <a:xfrm>
            <a:off x="1930400" y="3674532"/>
            <a:ext cx="8331200" cy="2209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i="1" dirty="0">
                <a:solidFill>
                  <a:schemeClr val="bg2">
                    <a:lumMod val="50000"/>
                  </a:schemeClr>
                </a:solidFill>
              </a:rPr>
              <a:t># Simulate a coin toss</a:t>
            </a:r>
          </a:p>
          <a:p>
            <a:r>
              <a:rPr lang="en-US" b="1" dirty="0"/>
              <a:t>&gt; </a:t>
            </a:r>
            <a:r>
              <a:rPr lang="en-US" b="1" dirty="0" err="1"/>
              <a:t>coin_toss</a:t>
            </a:r>
            <a:r>
              <a:rPr lang="en-US" b="1" dirty="0"/>
              <a:t> </a:t>
            </a:r>
            <a:r>
              <a:rPr lang="en-US" b="1" dirty="0">
                <a:sym typeface="Wingdings" panose="05000000000000000000" pitchFamily="2" charset="2"/>
              </a:rPr>
              <a:t>&lt;- </a:t>
            </a:r>
            <a:r>
              <a:rPr lang="en-US" b="1" dirty="0" err="1"/>
              <a:t>rbinom</a:t>
            </a:r>
            <a:r>
              <a:rPr lang="en-US" b="1" dirty="0"/>
              <a:t>(n = 1, size = 1, prob = 0.5) </a:t>
            </a:r>
          </a:p>
          <a:p>
            <a:endParaRPr lang="en-US" dirty="0"/>
          </a:p>
          <a:p>
            <a:r>
              <a:rPr lang="en-US" i="1" dirty="0">
                <a:solidFill>
                  <a:schemeClr val="bg2">
                    <a:lumMod val="50000"/>
                  </a:schemeClr>
                </a:solidFill>
              </a:rPr>
              <a:t># Set condition for success, define process to occur if conditions</a:t>
            </a:r>
          </a:p>
          <a:p>
            <a:r>
              <a:rPr lang="en-US" i="1" dirty="0">
                <a:solidFill>
                  <a:schemeClr val="bg2">
                    <a:lumMod val="50000"/>
                  </a:schemeClr>
                </a:solidFill>
              </a:rPr>
              <a:t># are TRUE or FALSE and corresponding outputs</a:t>
            </a:r>
          </a:p>
          <a:p>
            <a:r>
              <a:rPr lang="en-US" b="1" dirty="0"/>
              <a:t>if(</a:t>
            </a:r>
            <a:r>
              <a:rPr lang="en-US" b="1" dirty="0" err="1"/>
              <a:t>coin_toss</a:t>
            </a:r>
            <a:r>
              <a:rPr lang="en-US" b="1" dirty="0"/>
              <a:t> == 1) { print(“You win”) </a:t>
            </a:r>
          </a:p>
          <a:p>
            <a:r>
              <a:rPr lang="en-US" b="1" dirty="0"/>
              <a:t>	} else { print(“You Lose”)}</a:t>
            </a:r>
          </a:p>
          <a:p>
            <a:endParaRPr lang="en-US" dirty="0"/>
          </a:p>
        </p:txBody>
      </p:sp>
    </p:spTree>
    <p:extLst>
      <p:ext uri="{BB962C8B-B14F-4D97-AF65-F5344CB8AC3E}">
        <p14:creationId xmlns:p14="http://schemas.microsoft.com/office/powerpoint/2010/main" val="2805057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E3AE-0D69-43AE-A132-2E3339399F64}"/>
              </a:ext>
            </a:extLst>
          </p:cNvPr>
          <p:cNvSpPr>
            <a:spLocks noGrp="1"/>
          </p:cNvSpPr>
          <p:nvPr>
            <p:ph type="title"/>
          </p:nvPr>
        </p:nvSpPr>
        <p:spPr/>
        <p:txBody>
          <a:bodyPr/>
          <a:lstStyle/>
          <a:p>
            <a:r>
              <a:rPr lang="en-US" dirty="0"/>
              <a:t>CONDITIONALS: IF-ELSE</a:t>
            </a:r>
          </a:p>
        </p:txBody>
      </p:sp>
      <p:sp>
        <p:nvSpPr>
          <p:cNvPr id="3" name="Content Placeholder 2">
            <a:extLst>
              <a:ext uri="{FF2B5EF4-FFF2-40B4-BE49-F238E27FC236}">
                <a16:creationId xmlns:a16="http://schemas.microsoft.com/office/drawing/2014/main" id="{3DAA45F2-BEBF-4227-8713-1E53310742CE}"/>
              </a:ext>
            </a:extLst>
          </p:cNvPr>
          <p:cNvSpPr>
            <a:spLocks noGrp="1"/>
          </p:cNvSpPr>
          <p:nvPr>
            <p:ph idx="1"/>
          </p:nvPr>
        </p:nvSpPr>
        <p:spPr>
          <a:xfrm>
            <a:off x="1154954" y="2603500"/>
            <a:ext cx="9779746" cy="3721100"/>
          </a:xfrm>
        </p:spPr>
        <p:txBody>
          <a:bodyPr>
            <a:normAutofit/>
          </a:bodyPr>
          <a:lstStyle/>
          <a:p>
            <a:pPr marL="0" indent="0" algn="ctr">
              <a:buNone/>
            </a:pPr>
            <a:r>
              <a:rPr lang="en-US" b="1" dirty="0"/>
              <a:t>Let’s make a game! – Coin Tossing Game</a:t>
            </a:r>
          </a:p>
          <a:p>
            <a:pPr lvl="1"/>
            <a:r>
              <a:rPr lang="en-US" b="1" u="sng" dirty="0"/>
              <a:t>Exercise 1:</a:t>
            </a:r>
            <a:r>
              <a:rPr lang="en-US" dirty="0"/>
              <a:t> What if we want the output to be Head or Tails, instead of winning or losing? What if the coin is rigged, favoring heads over tails? Change the code to make it happen</a:t>
            </a:r>
            <a:endParaRPr lang="en-US" b="1" u="sng" dirty="0"/>
          </a:p>
        </p:txBody>
      </p:sp>
      <p:sp>
        <p:nvSpPr>
          <p:cNvPr id="4" name="Rectangle 3">
            <a:extLst>
              <a:ext uri="{FF2B5EF4-FFF2-40B4-BE49-F238E27FC236}">
                <a16:creationId xmlns:a16="http://schemas.microsoft.com/office/drawing/2014/main" id="{80268FD7-9E61-44F6-9503-2DFC6731808E}"/>
              </a:ext>
            </a:extLst>
          </p:cNvPr>
          <p:cNvSpPr/>
          <p:nvPr/>
        </p:nvSpPr>
        <p:spPr>
          <a:xfrm>
            <a:off x="1930400" y="3674532"/>
            <a:ext cx="8331200" cy="2209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i="1" dirty="0">
                <a:solidFill>
                  <a:schemeClr val="bg2">
                    <a:lumMod val="50000"/>
                  </a:schemeClr>
                </a:solidFill>
              </a:rPr>
              <a:t># Simulate a coin toss</a:t>
            </a:r>
          </a:p>
          <a:p>
            <a:r>
              <a:rPr lang="en-US" b="1" dirty="0"/>
              <a:t>&gt; </a:t>
            </a:r>
            <a:r>
              <a:rPr lang="en-US" b="1" dirty="0" err="1"/>
              <a:t>coin_toss</a:t>
            </a:r>
            <a:r>
              <a:rPr lang="en-US" b="1" dirty="0"/>
              <a:t> </a:t>
            </a:r>
            <a:r>
              <a:rPr lang="en-US" b="1" dirty="0">
                <a:sym typeface="Wingdings" panose="05000000000000000000" pitchFamily="2" charset="2"/>
              </a:rPr>
              <a:t>&lt;- </a:t>
            </a:r>
            <a:r>
              <a:rPr lang="en-US" b="1" dirty="0" err="1"/>
              <a:t>rbinom</a:t>
            </a:r>
            <a:r>
              <a:rPr lang="en-US" b="1" dirty="0"/>
              <a:t>(n = 1, size = 1, prob = _____) </a:t>
            </a:r>
          </a:p>
          <a:p>
            <a:endParaRPr lang="en-US" dirty="0"/>
          </a:p>
          <a:p>
            <a:r>
              <a:rPr lang="en-US" i="1" dirty="0">
                <a:solidFill>
                  <a:schemeClr val="bg2">
                    <a:lumMod val="50000"/>
                  </a:schemeClr>
                </a:solidFill>
              </a:rPr>
              <a:t># Set condition for success, define process to occur if conditions</a:t>
            </a:r>
          </a:p>
          <a:p>
            <a:r>
              <a:rPr lang="en-US" i="1" dirty="0">
                <a:solidFill>
                  <a:schemeClr val="bg2">
                    <a:lumMod val="50000"/>
                  </a:schemeClr>
                </a:solidFill>
              </a:rPr>
              <a:t># are TRUE or FALSE and corresponding outputs</a:t>
            </a:r>
          </a:p>
          <a:p>
            <a:r>
              <a:rPr lang="en-US" b="1" dirty="0"/>
              <a:t>if(</a:t>
            </a:r>
            <a:r>
              <a:rPr lang="en-US" b="1" dirty="0" err="1"/>
              <a:t>coin_toss</a:t>
            </a:r>
            <a:r>
              <a:rPr lang="en-US" b="1" dirty="0"/>
              <a:t> == 1) { print(“______”) </a:t>
            </a:r>
          </a:p>
          <a:p>
            <a:r>
              <a:rPr lang="en-US" b="1" dirty="0"/>
              <a:t>	} else { print(“______”)}</a:t>
            </a:r>
          </a:p>
          <a:p>
            <a:endParaRPr lang="en-US" dirty="0"/>
          </a:p>
        </p:txBody>
      </p:sp>
    </p:spTree>
    <p:extLst>
      <p:ext uri="{BB962C8B-B14F-4D97-AF65-F5344CB8AC3E}">
        <p14:creationId xmlns:p14="http://schemas.microsoft.com/office/powerpoint/2010/main" val="394802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E3AE-0D69-43AE-A132-2E3339399F64}"/>
              </a:ext>
            </a:extLst>
          </p:cNvPr>
          <p:cNvSpPr>
            <a:spLocks noGrp="1"/>
          </p:cNvSpPr>
          <p:nvPr>
            <p:ph type="title"/>
          </p:nvPr>
        </p:nvSpPr>
        <p:spPr/>
        <p:txBody>
          <a:bodyPr/>
          <a:lstStyle/>
          <a:p>
            <a:r>
              <a:rPr lang="en-US" dirty="0"/>
              <a:t>CONDITIONALS: IF-ELSE</a:t>
            </a:r>
          </a:p>
        </p:txBody>
      </p:sp>
      <p:sp>
        <p:nvSpPr>
          <p:cNvPr id="3" name="Content Placeholder 2">
            <a:extLst>
              <a:ext uri="{FF2B5EF4-FFF2-40B4-BE49-F238E27FC236}">
                <a16:creationId xmlns:a16="http://schemas.microsoft.com/office/drawing/2014/main" id="{3DAA45F2-BEBF-4227-8713-1E53310742CE}"/>
              </a:ext>
            </a:extLst>
          </p:cNvPr>
          <p:cNvSpPr>
            <a:spLocks noGrp="1"/>
          </p:cNvSpPr>
          <p:nvPr>
            <p:ph idx="1"/>
          </p:nvPr>
        </p:nvSpPr>
        <p:spPr>
          <a:xfrm>
            <a:off x="1154954" y="2603500"/>
            <a:ext cx="9779746" cy="3721100"/>
          </a:xfrm>
        </p:spPr>
        <p:txBody>
          <a:bodyPr>
            <a:normAutofit/>
          </a:bodyPr>
          <a:lstStyle/>
          <a:p>
            <a:pPr marL="0" indent="0" algn="ctr">
              <a:buNone/>
            </a:pPr>
            <a:r>
              <a:rPr lang="en-US" b="1" dirty="0"/>
              <a:t>Extensions to the If-Else logic</a:t>
            </a:r>
          </a:p>
          <a:p>
            <a:pPr lvl="1"/>
            <a:r>
              <a:rPr lang="en-US" dirty="0"/>
              <a:t>The process within a conditional statement will run if and only if the condition results to TRUE (a logical value in R)</a:t>
            </a:r>
          </a:p>
          <a:p>
            <a:pPr lvl="1"/>
            <a:endParaRPr lang="en-US" dirty="0"/>
          </a:p>
          <a:p>
            <a:pPr lvl="1"/>
            <a:endParaRPr lang="en-US" dirty="0"/>
          </a:p>
          <a:p>
            <a:pPr lvl="1"/>
            <a:r>
              <a:rPr lang="en-US" dirty="0"/>
              <a:t>If the condition within the </a:t>
            </a:r>
            <a:r>
              <a:rPr lang="en-US" i="1" dirty="0"/>
              <a:t>if()</a:t>
            </a:r>
            <a:r>
              <a:rPr lang="en-US" dirty="0"/>
              <a:t> function results to FALSE, then the secondary </a:t>
            </a:r>
            <a:r>
              <a:rPr lang="en-US" u="sng" dirty="0"/>
              <a:t>and optional</a:t>
            </a:r>
            <a:r>
              <a:rPr lang="en-US" dirty="0"/>
              <a:t> process will run instead.</a:t>
            </a:r>
          </a:p>
          <a:p>
            <a:pPr lvl="1"/>
            <a:r>
              <a:rPr lang="en-US" dirty="0"/>
              <a:t>We can add as many conditions as we need</a:t>
            </a:r>
          </a:p>
        </p:txBody>
      </p:sp>
      <p:sp>
        <p:nvSpPr>
          <p:cNvPr id="5" name="Rectangle 4">
            <a:extLst>
              <a:ext uri="{FF2B5EF4-FFF2-40B4-BE49-F238E27FC236}">
                <a16:creationId xmlns:a16="http://schemas.microsoft.com/office/drawing/2014/main" id="{12255068-2C5C-4F83-BD1B-17E3D5CE79CD}"/>
              </a:ext>
            </a:extLst>
          </p:cNvPr>
          <p:cNvSpPr/>
          <p:nvPr/>
        </p:nvSpPr>
        <p:spPr>
          <a:xfrm>
            <a:off x="1917700" y="3632200"/>
            <a:ext cx="83312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&gt; if(TRUE) { print(“Execute process 1!”)</a:t>
            </a:r>
          </a:p>
          <a:p>
            <a:r>
              <a:rPr lang="en-US" b="1" dirty="0"/>
              <a:t>	} else { print(“Execute process 2!”)}</a:t>
            </a:r>
          </a:p>
        </p:txBody>
      </p:sp>
      <p:sp>
        <p:nvSpPr>
          <p:cNvPr id="6" name="Rectangle 5">
            <a:extLst>
              <a:ext uri="{FF2B5EF4-FFF2-40B4-BE49-F238E27FC236}">
                <a16:creationId xmlns:a16="http://schemas.microsoft.com/office/drawing/2014/main" id="{443FB204-7A34-43D0-8B44-A62194B78C7B}"/>
              </a:ext>
            </a:extLst>
          </p:cNvPr>
          <p:cNvSpPr/>
          <p:nvPr/>
        </p:nvSpPr>
        <p:spPr>
          <a:xfrm>
            <a:off x="1917700" y="5422900"/>
            <a:ext cx="8331200" cy="9017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&gt; if(condition_1 == TRUE) { print(“Execute process 1!”)</a:t>
            </a:r>
          </a:p>
          <a:p>
            <a:r>
              <a:rPr lang="en-US" b="1" dirty="0"/>
              <a:t>	} else if(condition_2 == TRUE) { print(“Execute process 2!”)</a:t>
            </a:r>
          </a:p>
          <a:p>
            <a:r>
              <a:rPr lang="en-US" b="1" dirty="0"/>
              <a:t>	} else {print(“Final process if everything else fails”}</a:t>
            </a:r>
          </a:p>
        </p:txBody>
      </p:sp>
    </p:spTree>
    <p:extLst>
      <p:ext uri="{BB962C8B-B14F-4D97-AF65-F5344CB8AC3E}">
        <p14:creationId xmlns:p14="http://schemas.microsoft.com/office/powerpoint/2010/main" val="761719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E3AE-0D69-43AE-A132-2E3339399F64}"/>
              </a:ext>
            </a:extLst>
          </p:cNvPr>
          <p:cNvSpPr>
            <a:spLocks noGrp="1"/>
          </p:cNvSpPr>
          <p:nvPr>
            <p:ph type="title"/>
          </p:nvPr>
        </p:nvSpPr>
        <p:spPr/>
        <p:txBody>
          <a:bodyPr/>
          <a:lstStyle/>
          <a:p>
            <a:r>
              <a:rPr lang="en-US" dirty="0"/>
              <a:t>CONDITIONALS: IF-ELSE</a:t>
            </a:r>
          </a:p>
        </p:txBody>
      </p:sp>
      <p:sp>
        <p:nvSpPr>
          <p:cNvPr id="3" name="Content Placeholder 2">
            <a:extLst>
              <a:ext uri="{FF2B5EF4-FFF2-40B4-BE49-F238E27FC236}">
                <a16:creationId xmlns:a16="http://schemas.microsoft.com/office/drawing/2014/main" id="{3DAA45F2-BEBF-4227-8713-1E53310742CE}"/>
              </a:ext>
            </a:extLst>
          </p:cNvPr>
          <p:cNvSpPr>
            <a:spLocks noGrp="1"/>
          </p:cNvSpPr>
          <p:nvPr>
            <p:ph idx="1"/>
          </p:nvPr>
        </p:nvSpPr>
        <p:spPr>
          <a:xfrm>
            <a:off x="1154954" y="2603500"/>
            <a:ext cx="9779746" cy="3721100"/>
          </a:xfrm>
        </p:spPr>
        <p:txBody>
          <a:bodyPr>
            <a:normAutofit/>
          </a:bodyPr>
          <a:lstStyle/>
          <a:p>
            <a:pPr marL="0" indent="0" algn="ctr">
              <a:buNone/>
            </a:pPr>
            <a:r>
              <a:rPr lang="en-US" b="1" dirty="0"/>
              <a:t>Logical operators</a:t>
            </a:r>
          </a:p>
          <a:p>
            <a:pPr lvl="1"/>
            <a:r>
              <a:rPr lang="en-US" dirty="0"/>
              <a:t>Conditionals depend on how we create a </a:t>
            </a:r>
            <a:r>
              <a:rPr lang="en-US" u="sng" dirty="0"/>
              <a:t>logical vector of length one</a:t>
            </a:r>
            <a:r>
              <a:rPr lang="en-US" dirty="0"/>
              <a:t>.</a:t>
            </a:r>
          </a:p>
          <a:p>
            <a:pPr lvl="1"/>
            <a:r>
              <a:rPr lang="en-US" dirty="0"/>
              <a:t>We can see this as asking the computer a question, which answer can only be TRUE or FALSE</a:t>
            </a:r>
          </a:p>
          <a:p>
            <a:pPr lvl="1"/>
            <a:endParaRPr lang="en-US" u="sng" dirty="0"/>
          </a:p>
        </p:txBody>
      </p:sp>
      <p:sp>
        <p:nvSpPr>
          <p:cNvPr id="6" name="Rectangle 5">
            <a:extLst>
              <a:ext uri="{FF2B5EF4-FFF2-40B4-BE49-F238E27FC236}">
                <a16:creationId xmlns:a16="http://schemas.microsoft.com/office/drawing/2014/main" id="{443FB204-7A34-43D0-8B44-A62194B78C7B}"/>
              </a:ext>
            </a:extLst>
          </p:cNvPr>
          <p:cNvSpPr/>
          <p:nvPr/>
        </p:nvSpPr>
        <p:spPr>
          <a:xfrm>
            <a:off x="1917700" y="4025900"/>
            <a:ext cx="8331200" cy="22987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&gt; x &lt;- 5; y &lt;- 8</a:t>
            </a:r>
          </a:p>
          <a:p>
            <a:r>
              <a:rPr lang="en-US" b="1" dirty="0"/>
              <a:t>&gt; x &gt; y </a:t>
            </a:r>
            <a:r>
              <a:rPr lang="en-US" i="1" dirty="0">
                <a:solidFill>
                  <a:schemeClr val="bg2">
                    <a:lumMod val="50000"/>
                  </a:schemeClr>
                </a:solidFill>
              </a:rPr>
              <a:t>#is x greater than y? Results to FALSE</a:t>
            </a:r>
            <a:endParaRPr lang="en-US" b="1" dirty="0"/>
          </a:p>
          <a:p>
            <a:r>
              <a:rPr lang="en-US" b="1" dirty="0"/>
              <a:t>&gt; x &lt; y </a:t>
            </a:r>
            <a:r>
              <a:rPr lang="en-US" i="1" dirty="0">
                <a:solidFill>
                  <a:schemeClr val="bg2">
                    <a:lumMod val="50000"/>
                  </a:schemeClr>
                </a:solidFill>
              </a:rPr>
              <a:t>#is x less than y? Results to TRUE</a:t>
            </a:r>
            <a:endParaRPr lang="en-US" b="1" dirty="0"/>
          </a:p>
          <a:p>
            <a:r>
              <a:rPr lang="en-US" b="1" dirty="0"/>
              <a:t>&gt; x &gt;= y </a:t>
            </a:r>
            <a:r>
              <a:rPr lang="en-US" i="1" dirty="0">
                <a:solidFill>
                  <a:schemeClr val="bg2">
                    <a:lumMod val="50000"/>
                  </a:schemeClr>
                </a:solidFill>
              </a:rPr>
              <a:t>#is x equal to or greater than y? Results to FALSE</a:t>
            </a:r>
            <a:endParaRPr lang="en-US" b="1" dirty="0"/>
          </a:p>
          <a:p>
            <a:r>
              <a:rPr lang="en-US" b="1" dirty="0"/>
              <a:t>&gt; x &lt;= y </a:t>
            </a:r>
            <a:r>
              <a:rPr lang="en-US" i="1" dirty="0">
                <a:solidFill>
                  <a:schemeClr val="bg2">
                    <a:lumMod val="50000"/>
                  </a:schemeClr>
                </a:solidFill>
              </a:rPr>
              <a:t>#is x equal to or less than y? Results to TRUE</a:t>
            </a:r>
            <a:endParaRPr lang="en-US" b="1" dirty="0"/>
          </a:p>
          <a:p>
            <a:r>
              <a:rPr lang="en-US" b="1" dirty="0"/>
              <a:t>&gt; x == y </a:t>
            </a:r>
            <a:r>
              <a:rPr lang="en-US" i="1" dirty="0">
                <a:solidFill>
                  <a:schemeClr val="bg2">
                    <a:lumMod val="50000"/>
                  </a:schemeClr>
                </a:solidFill>
              </a:rPr>
              <a:t>#is x equal to y? Results to FALSE</a:t>
            </a:r>
            <a:endParaRPr lang="en-US" b="1" i="1" dirty="0">
              <a:solidFill>
                <a:schemeClr val="bg2">
                  <a:lumMod val="50000"/>
                </a:schemeClr>
              </a:solidFill>
            </a:endParaRPr>
          </a:p>
          <a:p>
            <a:r>
              <a:rPr lang="en-US" b="1" dirty="0"/>
              <a:t>&gt; x != y </a:t>
            </a:r>
            <a:r>
              <a:rPr lang="en-US" i="1" dirty="0">
                <a:solidFill>
                  <a:schemeClr val="bg2">
                    <a:lumMod val="50000"/>
                  </a:schemeClr>
                </a:solidFill>
              </a:rPr>
              <a:t>#is x different to y? Results to TRUE</a:t>
            </a:r>
            <a:endParaRPr lang="en-US" b="1" dirty="0"/>
          </a:p>
          <a:p>
            <a:r>
              <a:rPr lang="en-US" b="1" dirty="0"/>
              <a:t>&gt; X %in% y </a:t>
            </a:r>
            <a:r>
              <a:rPr lang="en-US" i="1" dirty="0">
                <a:solidFill>
                  <a:schemeClr val="bg2">
                    <a:lumMod val="50000"/>
                  </a:schemeClr>
                </a:solidFill>
              </a:rPr>
              <a:t>#is the value of x contained in the values of y? Results FALSE</a:t>
            </a:r>
            <a:endParaRPr lang="en-US" b="1" i="1" dirty="0">
              <a:solidFill>
                <a:schemeClr val="bg2">
                  <a:lumMod val="50000"/>
                </a:schemeClr>
              </a:solidFill>
            </a:endParaRPr>
          </a:p>
        </p:txBody>
      </p:sp>
    </p:spTree>
    <p:extLst>
      <p:ext uri="{BB962C8B-B14F-4D97-AF65-F5344CB8AC3E}">
        <p14:creationId xmlns:p14="http://schemas.microsoft.com/office/powerpoint/2010/main" val="886478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E3AE-0D69-43AE-A132-2E3339399F64}"/>
              </a:ext>
            </a:extLst>
          </p:cNvPr>
          <p:cNvSpPr>
            <a:spLocks noGrp="1"/>
          </p:cNvSpPr>
          <p:nvPr>
            <p:ph type="title"/>
          </p:nvPr>
        </p:nvSpPr>
        <p:spPr/>
        <p:txBody>
          <a:bodyPr/>
          <a:lstStyle/>
          <a:p>
            <a:r>
              <a:rPr lang="en-US" dirty="0"/>
              <a:t>CONDITIONALS: IF-ELSE</a:t>
            </a:r>
          </a:p>
        </p:txBody>
      </p:sp>
      <p:sp>
        <p:nvSpPr>
          <p:cNvPr id="3" name="Content Placeholder 2">
            <a:extLst>
              <a:ext uri="{FF2B5EF4-FFF2-40B4-BE49-F238E27FC236}">
                <a16:creationId xmlns:a16="http://schemas.microsoft.com/office/drawing/2014/main" id="{3DAA45F2-BEBF-4227-8713-1E53310742CE}"/>
              </a:ext>
            </a:extLst>
          </p:cNvPr>
          <p:cNvSpPr>
            <a:spLocks noGrp="1"/>
          </p:cNvSpPr>
          <p:nvPr>
            <p:ph idx="1"/>
          </p:nvPr>
        </p:nvSpPr>
        <p:spPr>
          <a:xfrm>
            <a:off x="1154954" y="2603500"/>
            <a:ext cx="9779746" cy="3721100"/>
          </a:xfrm>
        </p:spPr>
        <p:txBody>
          <a:bodyPr>
            <a:normAutofit/>
          </a:bodyPr>
          <a:lstStyle/>
          <a:p>
            <a:pPr marL="0" indent="0" algn="ctr">
              <a:buNone/>
            </a:pPr>
            <a:r>
              <a:rPr lang="en-US" b="1" dirty="0"/>
              <a:t>Logical operators and functions with logical outputs</a:t>
            </a:r>
          </a:p>
          <a:p>
            <a:pPr lvl="1"/>
            <a:r>
              <a:rPr lang="en-US" sz="1800" dirty="0"/>
              <a:t>These logical operators work with different types of data, e.g. comparing strings of characters, factors, dates, etc.</a:t>
            </a:r>
          </a:p>
          <a:p>
            <a:pPr lvl="1"/>
            <a:r>
              <a:rPr lang="en-US" sz="1800" dirty="0"/>
              <a:t>There are functions that result in logical TRUE/FALSE values</a:t>
            </a:r>
          </a:p>
          <a:p>
            <a:pPr lvl="1"/>
            <a:endParaRPr lang="en-US" u="sng" dirty="0"/>
          </a:p>
        </p:txBody>
      </p:sp>
      <p:sp>
        <p:nvSpPr>
          <p:cNvPr id="6" name="Rectangle 5">
            <a:extLst>
              <a:ext uri="{FF2B5EF4-FFF2-40B4-BE49-F238E27FC236}">
                <a16:creationId xmlns:a16="http://schemas.microsoft.com/office/drawing/2014/main" id="{443FB204-7A34-43D0-8B44-A62194B78C7B}"/>
              </a:ext>
            </a:extLst>
          </p:cNvPr>
          <p:cNvSpPr/>
          <p:nvPr/>
        </p:nvSpPr>
        <p:spPr>
          <a:xfrm>
            <a:off x="1930400" y="4152900"/>
            <a:ext cx="8331200" cy="27051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&gt; </a:t>
            </a:r>
            <a:r>
              <a:rPr lang="en-US" b="1" dirty="0" err="1"/>
              <a:t>indetical</a:t>
            </a:r>
            <a:r>
              <a:rPr lang="en-US" b="1" dirty="0"/>
              <a:t>(x, y) </a:t>
            </a:r>
            <a:r>
              <a:rPr lang="en-US" dirty="0">
                <a:solidFill>
                  <a:schemeClr val="bg2">
                    <a:lumMod val="50000"/>
                  </a:schemeClr>
                </a:solidFill>
              </a:rPr>
              <a:t>#if two objects are exactly the same returns one TRUE</a:t>
            </a:r>
            <a:endParaRPr lang="en-US" b="1" dirty="0">
              <a:solidFill>
                <a:schemeClr val="bg2">
                  <a:lumMod val="50000"/>
                </a:schemeClr>
              </a:solidFill>
            </a:endParaRPr>
          </a:p>
          <a:p>
            <a:r>
              <a:rPr lang="en-US" b="1" dirty="0"/>
              <a:t>&gt; any() </a:t>
            </a:r>
            <a:r>
              <a:rPr lang="en-US" dirty="0">
                <a:solidFill>
                  <a:schemeClr val="bg2">
                    <a:lumMod val="50000"/>
                  </a:schemeClr>
                </a:solidFill>
              </a:rPr>
              <a:t>#Input is a logical vector, if any value is TRUE, returns one TRUE</a:t>
            </a:r>
          </a:p>
          <a:p>
            <a:r>
              <a:rPr lang="en-US" b="1" dirty="0"/>
              <a:t>&gt; all() </a:t>
            </a:r>
            <a:r>
              <a:rPr lang="en-US" dirty="0">
                <a:solidFill>
                  <a:schemeClr val="bg2">
                    <a:lumMod val="50000"/>
                  </a:schemeClr>
                </a:solidFill>
              </a:rPr>
              <a:t># input is a logical vector, if all values are TRUE, returns one TRUE</a:t>
            </a:r>
            <a:endParaRPr lang="en-US" b="1" dirty="0">
              <a:solidFill>
                <a:schemeClr val="bg2">
                  <a:lumMod val="50000"/>
                </a:schemeClr>
              </a:solidFill>
            </a:endParaRPr>
          </a:p>
          <a:p>
            <a:r>
              <a:rPr lang="en-US" b="1" dirty="0"/>
              <a:t>&gt; is.() </a:t>
            </a:r>
            <a:r>
              <a:rPr lang="en-US" i="1" dirty="0">
                <a:solidFill>
                  <a:schemeClr val="bg2">
                    <a:lumMod val="50000"/>
                  </a:schemeClr>
                </a:solidFill>
              </a:rPr>
              <a:t>#Family of functions</a:t>
            </a:r>
            <a:endParaRPr lang="en-US" dirty="0">
              <a:solidFill>
                <a:schemeClr val="bg2">
                  <a:lumMod val="50000"/>
                </a:schemeClr>
              </a:solidFill>
            </a:endParaRPr>
          </a:p>
          <a:p>
            <a:r>
              <a:rPr lang="en-US" b="1" dirty="0"/>
              <a:t>	&gt; </a:t>
            </a:r>
            <a:r>
              <a:rPr lang="en-US" b="1" dirty="0" err="1"/>
              <a:t>is.numeric</a:t>
            </a:r>
            <a:r>
              <a:rPr lang="en-US" b="1" dirty="0"/>
              <a:t>()</a:t>
            </a:r>
            <a:r>
              <a:rPr lang="en-US" dirty="0"/>
              <a:t> </a:t>
            </a:r>
            <a:r>
              <a:rPr lang="en-US" dirty="0">
                <a:solidFill>
                  <a:schemeClr val="bg2">
                    <a:lumMod val="50000"/>
                  </a:schemeClr>
                </a:solidFill>
              </a:rPr>
              <a:t># if vector or matrix is numeric, returns TRUE</a:t>
            </a:r>
            <a:endParaRPr lang="en-US" b="1" dirty="0">
              <a:solidFill>
                <a:schemeClr val="bg2">
                  <a:lumMod val="50000"/>
                </a:schemeClr>
              </a:solidFill>
            </a:endParaRPr>
          </a:p>
          <a:p>
            <a:r>
              <a:rPr lang="en-US" b="1" dirty="0"/>
              <a:t>	&gt; </a:t>
            </a:r>
            <a:r>
              <a:rPr lang="en-US" b="1" dirty="0" err="1"/>
              <a:t>is.integer</a:t>
            </a:r>
            <a:r>
              <a:rPr lang="en-US" b="1" dirty="0"/>
              <a:t>()</a:t>
            </a:r>
            <a:r>
              <a:rPr lang="en-US" dirty="0"/>
              <a:t> </a:t>
            </a:r>
            <a:r>
              <a:rPr lang="en-US" dirty="0">
                <a:solidFill>
                  <a:schemeClr val="bg2">
                    <a:lumMod val="50000"/>
                  </a:schemeClr>
                </a:solidFill>
              </a:rPr>
              <a:t># if vector or matrix is integer, returns TRUE</a:t>
            </a:r>
            <a:endParaRPr lang="en-US" b="1" dirty="0">
              <a:solidFill>
                <a:schemeClr val="bg2">
                  <a:lumMod val="50000"/>
                </a:schemeClr>
              </a:solidFill>
            </a:endParaRPr>
          </a:p>
          <a:p>
            <a:r>
              <a:rPr lang="en-US" b="1" dirty="0"/>
              <a:t>	&gt; </a:t>
            </a:r>
            <a:r>
              <a:rPr lang="en-US" b="1" dirty="0" err="1"/>
              <a:t>is.vector</a:t>
            </a:r>
            <a:r>
              <a:rPr lang="en-US" b="1" dirty="0"/>
              <a:t>() </a:t>
            </a:r>
            <a:r>
              <a:rPr lang="en-US" i="1" dirty="0">
                <a:solidFill>
                  <a:schemeClr val="bg2">
                    <a:lumMod val="50000"/>
                  </a:schemeClr>
                </a:solidFill>
              </a:rPr>
              <a:t># if object is vector, returns TRUE, </a:t>
            </a:r>
            <a:r>
              <a:rPr lang="en-US" i="1" dirty="0" err="1">
                <a:solidFill>
                  <a:schemeClr val="bg2">
                    <a:lumMod val="50000"/>
                  </a:schemeClr>
                </a:solidFill>
              </a:rPr>
              <a:t>etc</a:t>
            </a:r>
            <a:r>
              <a:rPr lang="en-US" i="1" dirty="0">
                <a:solidFill>
                  <a:schemeClr val="bg2">
                    <a:lumMod val="50000"/>
                  </a:schemeClr>
                </a:solidFill>
              </a:rPr>
              <a:t>…</a:t>
            </a:r>
          </a:p>
          <a:p>
            <a:endParaRPr lang="en-US" i="1" dirty="0"/>
          </a:p>
          <a:p>
            <a:r>
              <a:rPr lang="en-US" i="1" dirty="0">
                <a:solidFill>
                  <a:schemeClr val="bg2">
                    <a:lumMod val="50000"/>
                  </a:schemeClr>
                </a:solidFill>
              </a:rPr>
              <a:t>#There are many more that you will discover as you start needing them</a:t>
            </a:r>
          </a:p>
          <a:p>
            <a:endParaRPr lang="en-US" b="1" dirty="0">
              <a:solidFill>
                <a:schemeClr val="bg2">
                  <a:lumMod val="50000"/>
                </a:schemeClr>
              </a:solidFill>
            </a:endParaRPr>
          </a:p>
        </p:txBody>
      </p:sp>
    </p:spTree>
    <p:extLst>
      <p:ext uri="{BB962C8B-B14F-4D97-AF65-F5344CB8AC3E}">
        <p14:creationId xmlns:p14="http://schemas.microsoft.com/office/powerpoint/2010/main" val="1018747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E3AE-0D69-43AE-A132-2E3339399F64}"/>
              </a:ext>
            </a:extLst>
          </p:cNvPr>
          <p:cNvSpPr>
            <a:spLocks noGrp="1"/>
          </p:cNvSpPr>
          <p:nvPr>
            <p:ph type="title"/>
          </p:nvPr>
        </p:nvSpPr>
        <p:spPr/>
        <p:txBody>
          <a:bodyPr/>
          <a:lstStyle/>
          <a:p>
            <a:r>
              <a:rPr lang="en-US" dirty="0"/>
              <a:t>CONDITIONALS: IF-ELSE</a:t>
            </a:r>
          </a:p>
        </p:txBody>
      </p:sp>
      <p:sp>
        <p:nvSpPr>
          <p:cNvPr id="3" name="Content Placeholder 2">
            <a:extLst>
              <a:ext uri="{FF2B5EF4-FFF2-40B4-BE49-F238E27FC236}">
                <a16:creationId xmlns:a16="http://schemas.microsoft.com/office/drawing/2014/main" id="{3DAA45F2-BEBF-4227-8713-1E53310742CE}"/>
              </a:ext>
            </a:extLst>
          </p:cNvPr>
          <p:cNvSpPr>
            <a:spLocks noGrp="1"/>
          </p:cNvSpPr>
          <p:nvPr>
            <p:ph idx="1"/>
          </p:nvPr>
        </p:nvSpPr>
        <p:spPr>
          <a:xfrm>
            <a:off x="1154954" y="2603500"/>
            <a:ext cx="9779746" cy="3721100"/>
          </a:xfrm>
        </p:spPr>
        <p:txBody>
          <a:bodyPr>
            <a:normAutofit/>
          </a:bodyPr>
          <a:lstStyle/>
          <a:p>
            <a:pPr marL="0" indent="0" algn="ctr">
              <a:buNone/>
            </a:pPr>
            <a:r>
              <a:rPr lang="en-US" b="1" dirty="0"/>
              <a:t>Let’s choose a path! – Choose Left or Right</a:t>
            </a:r>
          </a:p>
          <a:p>
            <a:pPr lvl="1"/>
            <a:r>
              <a:rPr lang="en-US" b="1" u="sng" dirty="0"/>
              <a:t>Exercise 2:</a:t>
            </a:r>
            <a:r>
              <a:rPr lang="en-US" dirty="0"/>
              <a:t> Imagine a maze that, each time you give a step, bifurcates in two paths, one closed and one open. I want you to determine whether you should go left or right depending on where you are in the maze.</a:t>
            </a:r>
          </a:p>
          <a:p>
            <a:pPr lvl="1"/>
            <a:r>
              <a:rPr lang="en-US" dirty="0"/>
              <a:t>I provided you with a function to create a random maze. It has two outputs:</a:t>
            </a:r>
          </a:p>
          <a:p>
            <a:pPr lvl="2"/>
            <a:r>
              <a:rPr lang="en-US" dirty="0"/>
              <a:t>1) the maze plot</a:t>
            </a:r>
          </a:p>
          <a:p>
            <a:pPr lvl="2"/>
            <a:r>
              <a:rPr lang="en-US" dirty="0"/>
              <a:t>2) a data frame that we can call our “maze object”</a:t>
            </a:r>
          </a:p>
          <a:p>
            <a:pPr lvl="1"/>
            <a:r>
              <a:rPr lang="en-US" dirty="0"/>
              <a:t>Run the function and explore the maze object and the plot: what question should you ask to your computer to make the decision to move forward?</a:t>
            </a:r>
          </a:p>
          <a:p>
            <a:pPr lvl="1"/>
            <a:endParaRPr lang="en-US" dirty="0"/>
          </a:p>
          <a:p>
            <a:pPr lvl="2"/>
            <a:endParaRPr lang="en-US" dirty="0"/>
          </a:p>
        </p:txBody>
      </p:sp>
    </p:spTree>
    <p:extLst>
      <p:ext uri="{BB962C8B-B14F-4D97-AF65-F5344CB8AC3E}">
        <p14:creationId xmlns:p14="http://schemas.microsoft.com/office/powerpoint/2010/main" val="2125370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E3AE-0D69-43AE-A132-2E3339399F64}"/>
              </a:ext>
            </a:extLst>
          </p:cNvPr>
          <p:cNvSpPr>
            <a:spLocks noGrp="1"/>
          </p:cNvSpPr>
          <p:nvPr>
            <p:ph type="title"/>
          </p:nvPr>
        </p:nvSpPr>
        <p:spPr/>
        <p:txBody>
          <a:bodyPr/>
          <a:lstStyle/>
          <a:p>
            <a:r>
              <a:rPr lang="en-US" dirty="0"/>
              <a:t>CONDITIONALS: IF-ELSE</a:t>
            </a:r>
          </a:p>
        </p:txBody>
      </p:sp>
      <p:sp>
        <p:nvSpPr>
          <p:cNvPr id="3" name="Content Placeholder 2">
            <a:extLst>
              <a:ext uri="{FF2B5EF4-FFF2-40B4-BE49-F238E27FC236}">
                <a16:creationId xmlns:a16="http://schemas.microsoft.com/office/drawing/2014/main" id="{3DAA45F2-BEBF-4227-8713-1E53310742CE}"/>
              </a:ext>
            </a:extLst>
          </p:cNvPr>
          <p:cNvSpPr>
            <a:spLocks noGrp="1"/>
          </p:cNvSpPr>
          <p:nvPr>
            <p:ph idx="1"/>
          </p:nvPr>
        </p:nvSpPr>
        <p:spPr>
          <a:xfrm>
            <a:off x="1154954" y="2603500"/>
            <a:ext cx="9779746" cy="3721100"/>
          </a:xfrm>
        </p:spPr>
        <p:txBody>
          <a:bodyPr>
            <a:normAutofit/>
          </a:bodyPr>
          <a:lstStyle/>
          <a:p>
            <a:pPr marL="0" indent="0" algn="ctr">
              <a:buNone/>
            </a:pPr>
            <a:r>
              <a:rPr lang="en-US" b="1" dirty="0"/>
              <a:t>Let’s choose a path! – Choose Left or Right</a:t>
            </a:r>
          </a:p>
          <a:p>
            <a:pPr lvl="1"/>
            <a:r>
              <a:rPr lang="en-US" b="1" u="sng" dirty="0"/>
              <a:t>Exercise 2:</a:t>
            </a:r>
            <a:r>
              <a:rPr lang="en-US" dirty="0"/>
              <a:t> Store the output of the function </a:t>
            </a:r>
            <a:r>
              <a:rPr lang="en-US" dirty="0" err="1"/>
              <a:t>make_maze</a:t>
            </a:r>
            <a:r>
              <a:rPr lang="en-US" dirty="0"/>
              <a:t>() in an object called “Maze”</a:t>
            </a:r>
            <a:endParaRPr lang="en-US" b="1" u="sng" dirty="0"/>
          </a:p>
          <a:p>
            <a:pPr lvl="1"/>
            <a:endParaRPr lang="en-US" b="1" u="sng" dirty="0"/>
          </a:p>
        </p:txBody>
      </p:sp>
      <p:graphicFrame>
        <p:nvGraphicFramePr>
          <p:cNvPr id="10" name="Object 9">
            <a:extLst>
              <a:ext uri="{FF2B5EF4-FFF2-40B4-BE49-F238E27FC236}">
                <a16:creationId xmlns:a16="http://schemas.microsoft.com/office/drawing/2014/main" id="{1D2C4A4D-8F53-4CF8-A3B3-D93CA01A662F}"/>
              </a:ext>
            </a:extLst>
          </p:cNvPr>
          <p:cNvGraphicFramePr>
            <a:graphicFrameLocks noChangeAspect="1"/>
          </p:cNvGraphicFramePr>
          <p:nvPr>
            <p:extLst>
              <p:ext uri="{D42A27DB-BD31-4B8C-83A1-F6EECF244321}">
                <p14:modId xmlns:p14="http://schemas.microsoft.com/office/powerpoint/2010/main" val="3760271019"/>
              </p:ext>
            </p:extLst>
          </p:nvPr>
        </p:nvGraphicFramePr>
        <p:xfrm>
          <a:off x="6096000" y="3741738"/>
          <a:ext cx="5370513" cy="2447925"/>
        </p:xfrm>
        <a:graphic>
          <a:graphicData uri="http://schemas.openxmlformats.org/presentationml/2006/ole">
            <mc:AlternateContent xmlns:mc="http://schemas.openxmlformats.org/markup-compatibility/2006">
              <mc:Choice xmlns:v="urn:schemas-microsoft-com:vml" Requires="v">
                <p:oleObj spid="_x0000_s1071" name="Worksheet" r:id="rId4" imgW="4524159" imgH="2448089" progId="Excel.Sheet.12">
                  <p:embed/>
                </p:oleObj>
              </mc:Choice>
              <mc:Fallback>
                <p:oleObj name="Worksheet" r:id="rId4" imgW="4524159" imgH="2448089" progId="Excel.Sheet.12">
                  <p:embed/>
                  <p:pic>
                    <p:nvPicPr>
                      <p:cNvPr id="0" name=""/>
                      <p:cNvPicPr/>
                      <p:nvPr/>
                    </p:nvPicPr>
                    <p:blipFill>
                      <a:blip r:embed="rId5"/>
                      <a:stretch>
                        <a:fillRect/>
                      </a:stretch>
                    </p:blipFill>
                    <p:spPr>
                      <a:xfrm>
                        <a:off x="6096000" y="3741738"/>
                        <a:ext cx="5370513" cy="2447925"/>
                      </a:xfrm>
                      <a:prstGeom prst="rect">
                        <a:avLst/>
                      </a:prstGeom>
                    </p:spPr>
                  </p:pic>
                </p:oleObj>
              </mc:Fallback>
            </mc:AlternateContent>
          </a:graphicData>
        </a:graphic>
      </p:graphicFrame>
      <p:pic>
        <p:nvPicPr>
          <p:cNvPr id="18" name="Picture 17">
            <a:extLst>
              <a:ext uri="{FF2B5EF4-FFF2-40B4-BE49-F238E27FC236}">
                <a16:creationId xmlns:a16="http://schemas.microsoft.com/office/drawing/2014/main" id="{2C3F0E89-3CB7-4894-9B18-7A9E9C66F4C0}"/>
              </a:ext>
            </a:extLst>
          </p:cNvPr>
          <p:cNvPicPr>
            <a:picLocks noChangeAspect="1"/>
          </p:cNvPicPr>
          <p:nvPr/>
        </p:nvPicPr>
        <p:blipFill>
          <a:blip r:embed="rId6"/>
          <a:stretch>
            <a:fillRect/>
          </a:stretch>
        </p:blipFill>
        <p:spPr>
          <a:xfrm>
            <a:off x="1928572" y="3348038"/>
            <a:ext cx="3472931" cy="3370029"/>
          </a:xfrm>
          <a:prstGeom prst="rect">
            <a:avLst/>
          </a:prstGeom>
        </p:spPr>
      </p:pic>
      <p:sp>
        <p:nvSpPr>
          <p:cNvPr id="22" name="Arrow: Down 21">
            <a:extLst>
              <a:ext uri="{FF2B5EF4-FFF2-40B4-BE49-F238E27FC236}">
                <a16:creationId xmlns:a16="http://schemas.microsoft.com/office/drawing/2014/main" id="{17005D03-E260-465E-AB30-1713D21621AB}"/>
              </a:ext>
            </a:extLst>
          </p:cNvPr>
          <p:cNvSpPr/>
          <p:nvPr/>
        </p:nvSpPr>
        <p:spPr>
          <a:xfrm rot="10800000">
            <a:off x="1274350" y="3589338"/>
            <a:ext cx="774700" cy="20875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5100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E3AE-0D69-43AE-A132-2E3339399F64}"/>
              </a:ext>
            </a:extLst>
          </p:cNvPr>
          <p:cNvSpPr>
            <a:spLocks noGrp="1"/>
          </p:cNvSpPr>
          <p:nvPr>
            <p:ph type="title"/>
          </p:nvPr>
        </p:nvSpPr>
        <p:spPr/>
        <p:txBody>
          <a:bodyPr/>
          <a:lstStyle/>
          <a:p>
            <a:r>
              <a:rPr lang="en-US" dirty="0"/>
              <a:t>CONDITIONALS: IF-ELSE</a:t>
            </a:r>
          </a:p>
        </p:txBody>
      </p:sp>
      <p:sp>
        <p:nvSpPr>
          <p:cNvPr id="3" name="Content Placeholder 2">
            <a:extLst>
              <a:ext uri="{FF2B5EF4-FFF2-40B4-BE49-F238E27FC236}">
                <a16:creationId xmlns:a16="http://schemas.microsoft.com/office/drawing/2014/main" id="{3DAA45F2-BEBF-4227-8713-1E53310742CE}"/>
              </a:ext>
            </a:extLst>
          </p:cNvPr>
          <p:cNvSpPr>
            <a:spLocks noGrp="1"/>
          </p:cNvSpPr>
          <p:nvPr>
            <p:ph idx="1"/>
          </p:nvPr>
        </p:nvSpPr>
        <p:spPr>
          <a:xfrm>
            <a:off x="1154954" y="2603500"/>
            <a:ext cx="9779746" cy="3721100"/>
          </a:xfrm>
        </p:spPr>
        <p:txBody>
          <a:bodyPr>
            <a:normAutofit/>
          </a:bodyPr>
          <a:lstStyle/>
          <a:p>
            <a:pPr marL="0" indent="0" algn="ctr">
              <a:buNone/>
            </a:pPr>
            <a:r>
              <a:rPr lang="en-US" b="1" dirty="0"/>
              <a:t>Let’s choose a path! – Choose Left or Right</a:t>
            </a:r>
          </a:p>
          <a:p>
            <a:pPr lvl="1"/>
            <a:r>
              <a:rPr lang="en-US" b="1" u="sng" dirty="0"/>
              <a:t>Exercise 2:</a:t>
            </a:r>
            <a:r>
              <a:rPr lang="en-US" dirty="0"/>
              <a:t> Run the function </a:t>
            </a:r>
            <a:r>
              <a:rPr lang="en-US" dirty="0" err="1"/>
              <a:t>where_are_you</a:t>
            </a:r>
            <a:r>
              <a:rPr lang="en-US" dirty="0"/>
              <a:t>() on the object “Maze”. Store the output</a:t>
            </a:r>
            <a:endParaRPr lang="en-US" b="1" u="sng" dirty="0"/>
          </a:p>
          <a:p>
            <a:pPr lvl="1"/>
            <a:endParaRPr lang="en-US" b="1" u="sng" dirty="0"/>
          </a:p>
        </p:txBody>
      </p:sp>
      <p:graphicFrame>
        <p:nvGraphicFramePr>
          <p:cNvPr id="10" name="Object 9">
            <a:extLst>
              <a:ext uri="{FF2B5EF4-FFF2-40B4-BE49-F238E27FC236}">
                <a16:creationId xmlns:a16="http://schemas.microsoft.com/office/drawing/2014/main" id="{1D2C4A4D-8F53-4CF8-A3B3-D93CA01A662F}"/>
              </a:ext>
            </a:extLst>
          </p:cNvPr>
          <p:cNvGraphicFramePr>
            <a:graphicFrameLocks noChangeAspect="1"/>
          </p:cNvGraphicFramePr>
          <p:nvPr>
            <p:extLst>
              <p:ext uri="{D42A27DB-BD31-4B8C-83A1-F6EECF244321}">
                <p14:modId xmlns:p14="http://schemas.microsoft.com/office/powerpoint/2010/main" val="3885678802"/>
              </p:ext>
            </p:extLst>
          </p:nvPr>
        </p:nvGraphicFramePr>
        <p:xfrm>
          <a:off x="6096000" y="3741738"/>
          <a:ext cx="5370513" cy="1228725"/>
        </p:xfrm>
        <a:graphic>
          <a:graphicData uri="http://schemas.openxmlformats.org/presentationml/2006/ole">
            <mc:AlternateContent xmlns:mc="http://schemas.openxmlformats.org/markup-compatibility/2006">
              <mc:Choice xmlns:v="urn:schemas-microsoft-com:vml" Requires="v">
                <p:oleObj spid="_x0000_s2079" name="Worksheet" r:id="rId4" imgW="4524159" imgH="1228725" progId="Excel.Sheet.12">
                  <p:embed/>
                </p:oleObj>
              </mc:Choice>
              <mc:Fallback>
                <p:oleObj name="Worksheet" r:id="rId4" imgW="4524159" imgH="1228725" progId="Excel.Sheet.12">
                  <p:embed/>
                  <p:pic>
                    <p:nvPicPr>
                      <p:cNvPr id="10" name="Object 9">
                        <a:extLst>
                          <a:ext uri="{FF2B5EF4-FFF2-40B4-BE49-F238E27FC236}">
                            <a16:creationId xmlns:a16="http://schemas.microsoft.com/office/drawing/2014/main" id="{1D2C4A4D-8F53-4CF8-A3B3-D93CA01A662F}"/>
                          </a:ext>
                        </a:extLst>
                      </p:cNvPr>
                      <p:cNvPicPr/>
                      <p:nvPr/>
                    </p:nvPicPr>
                    <p:blipFill>
                      <a:blip r:embed="rId5"/>
                      <a:stretch>
                        <a:fillRect/>
                      </a:stretch>
                    </p:blipFill>
                    <p:spPr>
                      <a:xfrm>
                        <a:off x="6096000" y="3741738"/>
                        <a:ext cx="5370513" cy="1228725"/>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7350224E-B241-47BD-9CD7-DC24230F9354}"/>
              </a:ext>
            </a:extLst>
          </p:cNvPr>
          <p:cNvPicPr>
            <a:picLocks noChangeAspect="1"/>
          </p:cNvPicPr>
          <p:nvPr/>
        </p:nvPicPr>
        <p:blipFill>
          <a:blip r:embed="rId6"/>
          <a:stretch>
            <a:fillRect/>
          </a:stretch>
        </p:blipFill>
        <p:spPr>
          <a:xfrm>
            <a:off x="1928571" y="3348038"/>
            <a:ext cx="3472931" cy="3370029"/>
          </a:xfrm>
          <a:prstGeom prst="rect">
            <a:avLst/>
          </a:prstGeom>
        </p:spPr>
      </p:pic>
      <p:sp>
        <p:nvSpPr>
          <p:cNvPr id="8" name="TextBox 7">
            <a:extLst>
              <a:ext uri="{FF2B5EF4-FFF2-40B4-BE49-F238E27FC236}">
                <a16:creationId xmlns:a16="http://schemas.microsoft.com/office/drawing/2014/main" id="{4D8C3E7E-3033-4CCA-ACCD-DEA65C657A52}"/>
              </a:ext>
            </a:extLst>
          </p:cNvPr>
          <p:cNvSpPr txBox="1"/>
          <p:nvPr/>
        </p:nvSpPr>
        <p:spPr>
          <a:xfrm>
            <a:off x="6044828" y="5278199"/>
            <a:ext cx="5524872" cy="1477328"/>
          </a:xfrm>
          <a:prstGeom prst="rect">
            <a:avLst/>
          </a:prstGeom>
          <a:noFill/>
        </p:spPr>
        <p:txBody>
          <a:bodyPr wrap="square" rtlCol="0">
            <a:spAutoFit/>
          </a:bodyPr>
          <a:lstStyle/>
          <a:p>
            <a:r>
              <a:rPr lang="en-US" b="1" u="sng" dirty="0"/>
              <a:t>Store this output in the object </a:t>
            </a:r>
            <a:r>
              <a:rPr lang="en-US" b="1" i="1" u="sng" dirty="0"/>
              <a:t>“</a:t>
            </a:r>
            <a:r>
              <a:rPr lang="en-US" b="1" i="1" u="sng" dirty="0" err="1"/>
              <a:t>where_at</a:t>
            </a:r>
            <a:r>
              <a:rPr lang="en-US" b="1" i="1" u="sng" dirty="0"/>
              <a:t>”</a:t>
            </a:r>
            <a:r>
              <a:rPr lang="en-US" b="1" u="sng" dirty="0"/>
              <a:t>, and:</a:t>
            </a:r>
          </a:p>
          <a:p>
            <a:r>
              <a:rPr lang="en-US" b="1" dirty="0"/>
              <a:t>Construct a conditional, which output should be </a:t>
            </a:r>
          </a:p>
          <a:p>
            <a:pPr algn="ctr"/>
            <a:r>
              <a:rPr lang="en-US" b="1" dirty="0"/>
              <a:t>“Left” or “Right”</a:t>
            </a:r>
          </a:p>
          <a:p>
            <a:r>
              <a:rPr lang="en-US" b="1" dirty="0"/>
              <a:t>Depending on where you are and the next open path</a:t>
            </a:r>
          </a:p>
        </p:txBody>
      </p:sp>
    </p:spTree>
    <p:extLst>
      <p:ext uri="{BB962C8B-B14F-4D97-AF65-F5344CB8AC3E}">
        <p14:creationId xmlns:p14="http://schemas.microsoft.com/office/powerpoint/2010/main" val="14046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BA411-C8E1-4816-A12F-1F881794AB17}"/>
              </a:ext>
            </a:extLst>
          </p:cNvPr>
          <p:cNvSpPr>
            <a:spLocks noGrp="1"/>
          </p:cNvSpPr>
          <p:nvPr>
            <p:ph type="title"/>
          </p:nvPr>
        </p:nvSpPr>
        <p:spPr/>
        <p:txBody>
          <a:bodyPr/>
          <a:lstStyle/>
          <a:p>
            <a:r>
              <a:rPr lang="en-US" dirty="0"/>
              <a:t>LOGISTICS</a:t>
            </a:r>
          </a:p>
        </p:txBody>
      </p:sp>
      <p:sp>
        <p:nvSpPr>
          <p:cNvPr id="3" name="Content Placeholder 2">
            <a:extLst>
              <a:ext uri="{FF2B5EF4-FFF2-40B4-BE49-F238E27FC236}">
                <a16:creationId xmlns:a16="http://schemas.microsoft.com/office/drawing/2014/main" id="{8F5DDC3E-2B6D-416F-93FB-F10710001BF0}"/>
              </a:ext>
            </a:extLst>
          </p:cNvPr>
          <p:cNvSpPr>
            <a:spLocks noGrp="1"/>
          </p:cNvSpPr>
          <p:nvPr>
            <p:ph idx="1"/>
          </p:nvPr>
        </p:nvSpPr>
        <p:spPr>
          <a:xfrm>
            <a:off x="1154954" y="2603500"/>
            <a:ext cx="8825659" cy="4165600"/>
          </a:xfrm>
        </p:spPr>
        <p:txBody>
          <a:bodyPr>
            <a:normAutofit/>
          </a:bodyPr>
          <a:lstStyle/>
          <a:p>
            <a:r>
              <a:rPr lang="en-US" b="1" dirty="0"/>
              <a:t>Breaks:</a:t>
            </a:r>
          </a:p>
          <a:p>
            <a:pPr lvl="1"/>
            <a:r>
              <a:rPr lang="en-US" dirty="0"/>
              <a:t>We will have two 10-min breaks within each day of class.</a:t>
            </a:r>
          </a:p>
          <a:p>
            <a:r>
              <a:rPr lang="en-US" b="1" dirty="0"/>
              <a:t>Questions:</a:t>
            </a:r>
          </a:p>
          <a:p>
            <a:pPr lvl="1"/>
            <a:r>
              <a:rPr lang="en-US" dirty="0"/>
              <a:t>Please post any question you have on the chat. We will try to address them as soon as possible.</a:t>
            </a:r>
          </a:p>
          <a:p>
            <a:pPr lvl="1"/>
            <a:r>
              <a:rPr lang="en-US" dirty="0"/>
              <a:t>We will also have a Q&amp;A section by the end of the second day.</a:t>
            </a:r>
          </a:p>
          <a:p>
            <a:r>
              <a:rPr lang="en-US" b="1" dirty="0"/>
              <a:t>Break-out Rooms:</a:t>
            </a:r>
          </a:p>
          <a:p>
            <a:pPr lvl="1"/>
            <a:r>
              <a:rPr lang="en-US" dirty="0"/>
              <a:t>If you are really stuck, you can move to a break-out room with an Assistant Instructor to share your screen and get you up to speed.</a:t>
            </a:r>
          </a:p>
          <a:p>
            <a:pPr lvl="2"/>
            <a:r>
              <a:rPr lang="en-US" sz="1600" dirty="0"/>
              <a:t>Write to the assistant instructors and I’ll move you to that break-out room.</a:t>
            </a:r>
          </a:p>
          <a:p>
            <a:pPr lvl="1"/>
            <a:r>
              <a:rPr lang="en-US" dirty="0"/>
              <a:t>You can do this at any time, but the breaks may be a good opportunity for this.</a:t>
            </a:r>
          </a:p>
          <a:p>
            <a:endParaRPr lang="en-US" dirty="0"/>
          </a:p>
        </p:txBody>
      </p:sp>
    </p:spTree>
    <p:extLst>
      <p:ext uri="{BB962C8B-B14F-4D97-AF65-F5344CB8AC3E}">
        <p14:creationId xmlns:p14="http://schemas.microsoft.com/office/powerpoint/2010/main" val="2764606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E3AE-0D69-43AE-A132-2E3339399F64}"/>
              </a:ext>
            </a:extLst>
          </p:cNvPr>
          <p:cNvSpPr>
            <a:spLocks noGrp="1"/>
          </p:cNvSpPr>
          <p:nvPr>
            <p:ph type="title"/>
          </p:nvPr>
        </p:nvSpPr>
        <p:spPr/>
        <p:txBody>
          <a:bodyPr/>
          <a:lstStyle/>
          <a:p>
            <a:r>
              <a:rPr lang="en-US" dirty="0"/>
              <a:t>CONDITIONALS: IF-ELSE</a:t>
            </a:r>
          </a:p>
        </p:txBody>
      </p:sp>
      <p:sp>
        <p:nvSpPr>
          <p:cNvPr id="3" name="Content Placeholder 2">
            <a:extLst>
              <a:ext uri="{FF2B5EF4-FFF2-40B4-BE49-F238E27FC236}">
                <a16:creationId xmlns:a16="http://schemas.microsoft.com/office/drawing/2014/main" id="{3DAA45F2-BEBF-4227-8713-1E53310742CE}"/>
              </a:ext>
            </a:extLst>
          </p:cNvPr>
          <p:cNvSpPr>
            <a:spLocks noGrp="1"/>
          </p:cNvSpPr>
          <p:nvPr>
            <p:ph idx="1"/>
          </p:nvPr>
        </p:nvSpPr>
        <p:spPr>
          <a:xfrm>
            <a:off x="1154954" y="2603500"/>
            <a:ext cx="9779746" cy="3721100"/>
          </a:xfrm>
        </p:spPr>
        <p:txBody>
          <a:bodyPr>
            <a:normAutofit/>
          </a:bodyPr>
          <a:lstStyle/>
          <a:p>
            <a:pPr marL="0" indent="0" algn="ctr">
              <a:buNone/>
            </a:pPr>
            <a:r>
              <a:rPr lang="en-US" b="1" dirty="0"/>
              <a:t>Let’s choose a path! – Choose Left or Right</a:t>
            </a:r>
          </a:p>
          <a:p>
            <a:pPr lvl="1"/>
            <a:r>
              <a:rPr lang="en-US" b="1" u="sng" dirty="0"/>
              <a:t>Exercise 2:</a:t>
            </a:r>
            <a:r>
              <a:rPr lang="en-US" dirty="0"/>
              <a:t> Create the corresponding conditional</a:t>
            </a:r>
            <a:endParaRPr lang="en-US" b="1" u="sng" dirty="0"/>
          </a:p>
          <a:p>
            <a:pPr lvl="1"/>
            <a:endParaRPr lang="en-US" b="1" u="sng" dirty="0"/>
          </a:p>
        </p:txBody>
      </p:sp>
      <p:graphicFrame>
        <p:nvGraphicFramePr>
          <p:cNvPr id="10" name="Object 9">
            <a:extLst>
              <a:ext uri="{FF2B5EF4-FFF2-40B4-BE49-F238E27FC236}">
                <a16:creationId xmlns:a16="http://schemas.microsoft.com/office/drawing/2014/main" id="{1D2C4A4D-8F53-4CF8-A3B3-D93CA01A662F}"/>
              </a:ext>
            </a:extLst>
          </p:cNvPr>
          <p:cNvGraphicFramePr>
            <a:graphicFrameLocks noChangeAspect="1"/>
          </p:cNvGraphicFramePr>
          <p:nvPr/>
        </p:nvGraphicFramePr>
        <p:xfrm>
          <a:off x="6096000" y="3741738"/>
          <a:ext cx="5370513" cy="1228725"/>
        </p:xfrm>
        <a:graphic>
          <a:graphicData uri="http://schemas.openxmlformats.org/presentationml/2006/ole">
            <mc:AlternateContent xmlns:mc="http://schemas.openxmlformats.org/markup-compatibility/2006">
              <mc:Choice xmlns:v="urn:schemas-microsoft-com:vml" Requires="v">
                <p:oleObj spid="_x0000_s4125" name="Worksheet" r:id="rId4" imgW="4524159" imgH="1228725" progId="Excel.Sheet.12">
                  <p:embed/>
                </p:oleObj>
              </mc:Choice>
              <mc:Fallback>
                <p:oleObj name="Worksheet" r:id="rId4" imgW="4524159" imgH="1228725" progId="Excel.Sheet.12">
                  <p:embed/>
                  <p:pic>
                    <p:nvPicPr>
                      <p:cNvPr id="10" name="Object 9">
                        <a:extLst>
                          <a:ext uri="{FF2B5EF4-FFF2-40B4-BE49-F238E27FC236}">
                            <a16:creationId xmlns:a16="http://schemas.microsoft.com/office/drawing/2014/main" id="{1D2C4A4D-8F53-4CF8-A3B3-D93CA01A662F}"/>
                          </a:ext>
                        </a:extLst>
                      </p:cNvPr>
                      <p:cNvPicPr/>
                      <p:nvPr/>
                    </p:nvPicPr>
                    <p:blipFill>
                      <a:blip r:embed="rId5"/>
                      <a:stretch>
                        <a:fillRect/>
                      </a:stretch>
                    </p:blipFill>
                    <p:spPr>
                      <a:xfrm>
                        <a:off x="6096000" y="3741738"/>
                        <a:ext cx="5370513" cy="1228725"/>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7350224E-B241-47BD-9CD7-DC24230F9354}"/>
              </a:ext>
            </a:extLst>
          </p:cNvPr>
          <p:cNvPicPr>
            <a:picLocks noChangeAspect="1"/>
          </p:cNvPicPr>
          <p:nvPr/>
        </p:nvPicPr>
        <p:blipFill>
          <a:blip r:embed="rId6"/>
          <a:stretch>
            <a:fillRect/>
          </a:stretch>
        </p:blipFill>
        <p:spPr>
          <a:xfrm>
            <a:off x="1928571" y="3348038"/>
            <a:ext cx="3472931" cy="3370029"/>
          </a:xfrm>
          <a:prstGeom prst="rect">
            <a:avLst/>
          </a:prstGeom>
        </p:spPr>
      </p:pic>
      <p:sp>
        <p:nvSpPr>
          <p:cNvPr id="4" name="TextBox 3">
            <a:extLst>
              <a:ext uri="{FF2B5EF4-FFF2-40B4-BE49-F238E27FC236}">
                <a16:creationId xmlns:a16="http://schemas.microsoft.com/office/drawing/2014/main" id="{8E87FBFB-823C-4FEB-AA1F-68E86272866E}"/>
              </a:ext>
            </a:extLst>
          </p:cNvPr>
          <p:cNvSpPr txBox="1"/>
          <p:nvPr/>
        </p:nvSpPr>
        <p:spPr>
          <a:xfrm>
            <a:off x="6044828" y="5278199"/>
            <a:ext cx="5524872" cy="1477328"/>
          </a:xfrm>
          <a:prstGeom prst="rect">
            <a:avLst/>
          </a:prstGeom>
          <a:noFill/>
        </p:spPr>
        <p:txBody>
          <a:bodyPr wrap="square" rtlCol="0">
            <a:spAutoFit/>
          </a:bodyPr>
          <a:lstStyle/>
          <a:p>
            <a:r>
              <a:rPr lang="en-US" b="1" u="sng" dirty="0"/>
              <a:t>Hints:</a:t>
            </a:r>
            <a:r>
              <a:rPr lang="en-US" dirty="0"/>
              <a:t> </a:t>
            </a:r>
            <a:r>
              <a:rPr lang="en-US" b="1" dirty="0"/>
              <a:t>Think of a way to identify whether the open path </a:t>
            </a:r>
            <a:r>
              <a:rPr lang="en-US" b="1" dirty="0">
                <a:solidFill>
                  <a:srgbClr val="002060"/>
                </a:solidFill>
              </a:rPr>
              <a:t>(blue) </a:t>
            </a:r>
            <a:r>
              <a:rPr lang="en-US" b="1" dirty="0"/>
              <a:t>is to the “Left” or “Right” of the closed path </a:t>
            </a:r>
            <a:r>
              <a:rPr lang="en-US" b="1" dirty="0">
                <a:solidFill>
                  <a:srgbClr val="FF0000"/>
                </a:solidFill>
              </a:rPr>
              <a:t>(red).</a:t>
            </a:r>
          </a:p>
          <a:p>
            <a:r>
              <a:rPr lang="en-US" b="1" u="sng" dirty="0"/>
              <a:t>Which variable in the output table gives you that information?</a:t>
            </a:r>
          </a:p>
        </p:txBody>
      </p:sp>
    </p:spTree>
    <p:extLst>
      <p:ext uri="{BB962C8B-B14F-4D97-AF65-F5344CB8AC3E}">
        <p14:creationId xmlns:p14="http://schemas.microsoft.com/office/powerpoint/2010/main" val="3611467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E3AE-0D69-43AE-A132-2E3339399F64}"/>
              </a:ext>
            </a:extLst>
          </p:cNvPr>
          <p:cNvSpPr>
            <a:spLocks noGrp="1"/>
          </p:cNvSpPr>
          <p:nvPr>
            <p:ph type="title"/>
          </p:nvPr>
        </p:nvSpPr>
        <p:spPr/>
        <p:txBody>
          <a:bodyPr/>
          <a:lstStyle/>
          <a:p>
            <a:r>
              <a:rPr lang="en-US" dirty="0"/>
              <a:t>CONDITIONALS: IF-ELSE</a:t>
            </a:r>
          </a:p>
        </p:txBody>
      </p:sp>
      <p:sp>
        <p:nvSpPr>
          <p:cNvPr id="3" name="Content Placeholder 2">
            <a:extLst>
              <a:ext uri="{FF2B5EF4-FFF2-40B4-BE49-F238E27FC236}">
                <a16:creationId xmlns:a16="http://schemas.microsoft.com/office/drawing/2014/main" id="{3DAA45F2-BEBF-4227-8713-1E53310742CE}"/>
              </a:ext>
            </a:extLst>
          </p:cNvPr>
          <p:cNvSpPr>
            <a:spLocks noGrp="1"/>
          </p:cNvSpPr>
          <p:nvPr>
            <p:ph idx="1"/>
          </p:nvPr>
        </p:nvSpPr>
        <p:spPr>
          <a:xfrm>
            <a:off x="1154954" y="2603500"/>
            <a:ext cx="9779746" cy="3721100"/>
          </a:xfrm>
        </p:spPr>
        <p:txBody>
          <a:bodyPr>
            <a:normAutofit/>
          </a:bodyPr>
          <a:lstStyle/>
          <a:p>
            <a:pPr marL="0" indent="0" algn="ctr">
              <a:buNone/>
            </a:pPr>
            <a:r>
              <a:rPr lang="en-US" b="1" dirty="0"/>
              <a:t>Let’s choose a path! – Choose Left or Right</a:t>
            </a:r>
          </a:p>
          <a:p>
            <a:pPr lvl="1"/>
            <a:r>
              <a:rPr lang="en-US" b="1" u="sng" dirty="0"/>
              <a:t>Exercise 2:</a:t>
            </a:r>
            <a:r>
              <a:rPr lang="en-US" dirty="0"/>
              <a:t> Write the conditional logic in words</a:t>
            </a:r>
          </a:p>
          <a:p>
            <a:pPr lvl="1"/>
            <a:endParaRPr lang="en-US" b="1" u="sng" dirty="0"/>
          </a:p>
        </p:txBody>
      </p:sp>
      <p:graphicFrame>
        <p:nvGraphicFramePr>
          <p:cNvPr id="10" name="Object 9">
            <a:extLst>
              <a:ext uri="{FF2B5EF4-FFF2-40B4-BE49-F238E27FC236}">
                <a16:creationId xmlns:a16="http://schemas.microsoft.com/office/drawing/2014/main" id="{1D2C4A4D-8F53-4CF8-A3B3-D93CA01A662F}"/>
              </a:ext>
            </a:extLst>
          </p:cNvPr>
          <p:cNvGraphicFramePr>
            <a:graphicFrameLocks noChangeAspect="1"/>
          </p:cNvGraphicFramePr>
          <p:nvPr>
            <p:extLst>
              <p:ext uri="{D42A27DB-BD31-4B8C-83A1-F6EECF244321}">
                <p14:modId xmlns:p14="http://schemas.microsoft.com/office/powerpoint/2010/main" val="1139537094"/>
              </p:ext>
            </p:extLst>
          </p:nvPr>
        </p:nvGraphicFramePr>
        <p:xfrm>
          <a:off x="6096000" y="3741738"/>
          <a:ext cx="5370513" cy="1228725"/>
        </p:xfrm>
        <a:graphic>
          <a:graphicData uri="http://schemas.openxmlformats.org/presentationml/2006/ole">
            <mc:AlternateContent xmlns:mc="http://schemas.openxmlformats.org/markup-compatibility/2006">
              <mc:Choice xmlns:v="urn:schemas-microsoft-com:vml" Requires="v">
                <p:oleObj spid="_x0000_s5149" name="Worksheet" r:id="rId4" imgW="4524159" imgH="1228725" progId="Excel.Sheet.12">
                  <p:embed/>
                </p:oleObj>
              </mc:Choice>
              <mc:Fallback>
                <p:oleObj name="Worksheet" r:id="rId4" imgW="4524159" imgH="1228725" progId="Excel.Sheet.12">
                  <p:embed/>
                  <p:pic>
                    <p:nvPicPr>
                      <p:cNvPr id="10" name="Object 9">
                        <a:extLst>
                          <a:ext uri="{FF2B5EF4-FFF2-40B4-BE49-F238E27FC236}">
                            <a16:creationId xmlns:a16="http://schemas.microsoft.com/office/drawing/2014/main" id="{1D2C4A4D-8F53-4CF8-A3B3-D93CA01A662F}"/>
                          </a:ext>
                        </a:extLst>
                      </p:cNvPr>
                      <p:cNvPicPr/>
                      <p:nvPr/>
                    </p:nvPicPr>
                    <p:blipFill>
                      <a:blip r:embed="rId5"/>
                      <a:stretch>
                        <a:fillRect/>
                      </a:stretch>
                    </p:blipFill>
                    <p:spPr>
                      <a:xfrm>
                        <a:off x="6096000" y="3741738"/>
                        <a:ext cx="5370513" cy="1228725"/>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8E87FBFB-823C-4FEB-AA1F-68E86272866E}"/>
              </a:ext>
            </a:extLst>
          </p:cNvPr>
          <p:cNvSpPr txBox="1"/>
          <p:nvPr/>
        </p:nvSpPr>
        <p:spPr>
          <a:xfrm>
            <a:off x="6044828" y="5278199"/>
            <a:ext cx="5524872" cy="1477328"/>
          </a:xfrm>
          <a:prstGeom prst="rect">
            <a:avLst/>
          </a:prstGeom>
          <a:noFill/>
        </p:spPr>
        <p:txBody>
          <a:bodyPr wrap="square" rtlCol="0">
            <a:spAutoFit/>
          </a:bodyPr>
          <a:lstStyle/>
          <a:p>
            <a:r>
              <a:rPr lang="en-US" b="1" u="sng" dirty="0"/>
              <a:t>Hints:</a:t>
            </a:r>
            <a:r>
              <a:rPr lang="en-US" dirty="0"/>
              <a:t> </a:t>
            </a:r>
            <a:r>
              <a:rPr lang="en-US" b="1" dirty="0"/>
              <a:t>Think of a way to identify whether the open path </a:t>
            </a:r>
            <a:r>
              <a:rPr lang="en-US" b="1" dirty="0">
                <a:solidFill>
                  <a:srgbClr val="002060"/>
                </a:solidFill>
              </a:rPr>
              <a:t>(blue) </a:t>
            </a:r>
            <a:r>
              <a:rPr lang="en-US" b="1" dirty="0"/>
              <a:t>is to the “Left” or “Right” of the closed path </a:t>
            </a:r>
            <a:r>
              <a:rPr lang="en-US" b="1" dirty="0">
                <a:solidFill>
                  <a:srgbClr val="FF0000"/>
                </a:solidFill>
              </a:rPr>
              <a:t>(red).</a:t>
            </a:r>
          </a:p>
          <a:p>
            <a:r>
              <a:rPr lang="en-US" b="1" u="sng" dirty="0"/>
              <a:t>Which variable in the output table gives you that information?</a:t>
            </a:r>
          </a:p>
        </p:txBody>
      </p:sp>
      <p:sp>
        <p:nvSpPr>
          <p:cNvPr id="5" name="TextBox 4">
            <a:extLst>
              <a:ext uri="{FF2B5EF4-FFF2-40B4-BE49-F238E27FC236}">
                <a16:creationId xmlns:a16="http://schemas.microsoft.com/office/drawing/2014/main" id="{F96AA896-4EEE-4C0E-8BE2-D953B88CFE66}"/>
              </a:ext>
            </a:extLst>
          </p:cNvPr>
          <p:cNvSpPr txBox="1"/>
          <p:nvPr/>
        </p:nvSpPr>
        <p:spPr>
          <a:xfrm>
            <a:off x="647700" y="3835400"/>
            <a:ext cx="5157181" cy="1754326"/>
          </a:xfrm>
          <a:prstGeom prst="rect">
            <a:avLst/>
          </a:prstGeom>
          <a:noFill/>
        </p:spPr>
        <p:txBody>
          <a:bodyPr wrap="none" rtlCol="0">
            <a:spAutoFit/>
          </a:bodyPr>
          <a:lstStyle/>
          <a:p>
            <a:r>
              <a:rPr lang="en-US" b="1" u="sng" dirty="0"/>
              <a:t>Conditional:</a:t>
            </a:r>
          </a:p>
          <a:p>
            <a:endParaRPr lang="en-US" b="1" u="sng" dirty="0"/>
          </a:p>
          <a:p>
            <a:r>
              <a:rPr lang="en-US" b="1" u="sng" dirty="0"/>
              <a:t>If</a:t>
            </a:r>
            <a:r>
              <a:rPr lang="en-US" dirty="0"/>
              <a:t> the value of X where the path is open</a:t>
            </a:r>
            <a:br>
              <a:rPr lang="en-US" dirty="0"/>
            </a:br>
            <a:r>
              <a:rPr lang="en-US" dirty="0"/>
              <a:t>is lower than the value of X where the path</a:t>
            </a:r>
            <a:br>
              <a:rPr lang="en-US" dirty="0"/>
            </a:br>
            <a:r>
              <a:rPr lang="en-US" dirty="0"/>
              <a:t>is closed, </a:t>
            </a:r>
            <a:r>
              <a:rPr lang="en-US" b="1" u="sng" dirty="0"/>
              <a:t>then</a:t>
            </a:r>
            <a:r>
              <a:rPr lang="en-US" dirty="0"/>
              <a:t> the solution should be </a:t>
            </a:r>
            <a:r>
              <a:rPr lang="en-US" b="1" dirty="0"/>
              <a:t>“Right”</a:t>
            </a:r>
            <a:r>
              <a:rPr lang="en-US" dirty="0"/>
              <a:t>,</a:t>
            </a:r>
            <a:br>
              <a:rPr lang="en-US" dirty="0"/>
            </a:br>
            <a:r>
              <a:rPr lang="en-US" b="1" u="sng" dirty="0"/>
              <a:t>otherwise</a:t>
            </a:r>
            <a:r>
              <a:rPr lang="en-US" dirty="0"/>
              <a:t> the solution should be </a:t>
            </a:r>
            <a:r>
              <a:rPr lang="en-US" b="1" dirty="0"/>
              <a:t>“Left”</a:t>
            </a:r>
          </a:p>
        </p:txBody>
      </p:sp>
    </p:spTree>
    <p:extLst>
      <p:ext uri="{BB962C8B-B14F-4D97-AF65-F5344CB8AC3E}">
        <p14:creationId xmlns:p14="http://schemas.microsoft.com/office/powerpoint/2010/main" val="1493007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E3AE-0D69-43AE-A132-2E3339399F64}"/>
              </a:ext>
            </a:extLst>
          </p:cNvPr>
          <p:cNvSpPr>
            <a:spLocks noGrp="1"/>
          </p:cNvSpPr>
          <p:nvPr>
            <p:ph type="title"/>
          </p:nvPr>
        </p:nvSpPr>
        <p:spPr/>
        <p:txBody>
          <a:bodyPr/>
          <a:lstStyle/>
          <a:p>
            <a:r>
              <a:rPr lang="en-US" dirty="0"/>
              <a:t>CONDITIONALS: IF-ELSE</a:t>
            </a:r>
          </a:p>
        </p:txBody>
      </p:sp>
      <p:sp>
        <p:nvSpPr>
          <p:cNvPr id="3" name="Content Placeholder 2">
            <a:extLst>
              <a:ext uri="{FF2B5EF4-FFF2-40B4-BE49-F238E27FC236}">
                <a16:creationId xmlns:a16="http://schemas.microsoft.com/office/drawing/2014/main" id="{3DAA45F2-BEBF-4227-8713-1E53310742CE}"/>
              </a:ext>
            </a:extLst>
          </p:cNvPr>
          <p:cNvSpPr>
            <a:spLocks noGrp="1"/>
          </p:cNvSpPr>
          <p:nvPr>
            <p:ph idx="1"/>
          </p:nvPr>
        </p:nvSpPr>
        <p:spPr>
          <a:xfrm>
            <a:off x="1154954" y="2603500"/>
            <a:ext cx="9779746" cy="3721100"/>
          </a:xfrm>
        </p:spPr>
        <p:txBody>
          <a:bodyPr>
            <a:normAutofit/>
          </a:bodyPr>
          <a:lstStyle/>
          <a:p>
            <a:pPr marL="0" indent="0" algn="ctr">
              <a:buNone/>
            </a:pPr>
            <a:r>
              <a:rPr lang="en-US" b="1" dirty="0"/>
              <a:t>Let’s choose a path! – Choose Left or Right</a:t>
            </a:r>
          </a:p>
          <a:p>
            <a:pPr lvl="1"/>
            <a:r>
              <a:rPr lang="en-US" b="1" u="sng" dirty="0"/>
              <a:t>Exercise 2:</a:t>
            </a:r>
            <a:r>
              <a:rPr lang="en-US" dirty="0"/>
              <a:t> Write the conditional logic in code and print the output</a:t>
            </a:r>
          </a:p>
          <a:p>
            <a:pPr lvl="1"/>
            <a:endParaRPr lang="en-US" b="1" u="sng" dirty="0"/>
          </a:p>
        </p:txBody>
      </p:sp>
      <p:graphicFrame>
        <p:nvGraphicFramePr>
          <p:cNvPr id="10" name="Object 9">
            <a:extLst>
              <a:ext uri="{FF2B5EF4-FFF2-40B4-BE49-F238E27FC236}">
                <a16:creationId xmlns:a16="http://schemas.microsoft.com/office/drawing/2014/main" id="{1D2C4A4D-8F53-4CF8-A3B3-D93CA01A662F}"/>
              </a:ext>
            </a:extLst>
          </p:cNvPr>
          <p:cNvGraphicFramePr>
            <a:graphicFrameLocks noChangeAspect="1"/>
          </p:cNvGraphicFramePr>
          <p:nvPr/>
        </p:nvGraphicFramePr>
        <p:xfrm>
          <a:off x="6096000" y="3741738"/>
          <a:ext cx="5370513" cy="1228725"/>
        </p:xfrm>
        <a:graphic>
          <a:graphicData uri="http://schemas.openxmlformats.org/presentationml/2006/ole">
            <mc:AlternateContent xmlns:mc="http://schemas.openxmlformats.org/markup-compatibility/2006">
              <mc:Choice xmlns:v="urn:schemas-microsoft-com:vml" Requires="v">
                <p:oleObj spid="_x0000_s6171" name="Worksheet" r:id="rId4" imgW="4524159" imgH="1228725" progId="Excel.Sheet.12">
                  <p:embed/>
                </p:oleObj>
              </mc:Choice>
              <mc:Fallback>
                <p:oleObj name="Worksheet" r:id="rId4" imgW="4524159" imgH="1228725" progId="Excel.Sheet.12">
                  <p:embed/>
                  <p:pic>
                    <p:nvPicPr>
                      <p:cNvPr id="10" name="Object 9">
                        <a:extLst>
                          <a:ext uri="{FF2B5EF4-FFF2-40B4-BE49-F238E27FC236}">
                            <a16:creationId xmlns:a16="http://schemas.microsoft.com/office/drawing/2014/main" id="{1D2C4A4D-8F53-4CF8-A3B3-D93CA01A662F}"/>
                          </a:ext>
                        </a:extLst>
                      </p:cNvPr>
                      <p:cNvPicPr/>
                      <p:nvPr/>
                    </p:nvPicPr>
                    <p:blipFill>
                      <a:blip r:embed="rId5"/>
                      <a:stretch>
                        <a:fillRect/>
                      </a:stretch>
                    </p:blipFill>
                    <p:spPr>
                      <a:xfrm>
                        <a:off x="6096000" y="3741738"/>
                        <a:ext cx="5370513" cy="1228725"/>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8E87FBFB-823C-4FEB-AA1F-68E86272866E}"/>
              </a:ext>
            </a:extLst>
          </p:cNvPr>
          <p:cNvSpPr txBox="1"/>
          <p:nvPr/>
        </p:nvSpPr>
        <p:spPr>
          <a:xfrm>
            <a:off x="6044828" y="5278199"/>
            <a:ext cx="5524872" cy="1477328"/>
          </a:xfrm>
          <a:prstGeom prst="rect">
            <a:avLst/>
          </a:prstGeom>
          <a:noFill/>
        </p:spPr>
        <p:txBody>
          <a:bodyPr wrap="square" rtlCol="0">
            <a:spAutoFit/>
          </a:bodyPr>
          <a:lstStyle/>
          <a:p>
            <a:r>
              <a:rPr lang="en-US" b="1" u="sng" dirty="0"/>
              <a:t>Hints:</a:t>
            </a:r>
            <a:r>
              <a:rPr lang="en-US" dirty="0"/>
              <a:t> </a:t>
            </a:r>
            <a:r>
              <a:rPr lang="en-US" b="1" dirty="0"/>
              <a:t>Think of a way to identify whether the open path </a:t>
            </a:r>
            <a:r>
              <a:rPr lang="en-US" b="1" dirty="0">
                <a:solidFill>
                  <a:srgbClr val="002060"/>
                </a:solidFill>
              </a:rPr>
              <a:t>(blue) </a:t>
            </a:r>
            <a:r>
              <a:rPr lang="en-US" b="1" dirty="0"/>
              <a:t>is to the “Left” or “Right” of the closed path </a:t>
            </a:r>
            <a:r>
              <a:rPr lang="en-US" b="1" dirty="0">
                <a:solidFill>
                  <a:srgbClr val="FF0000"/>
                </a:solidFill>
              </a:rPr>
              <a:t>(red).</a:t>
            </a:r>
          </a:p>
          <a:p>
            <a:r>
              <a:rPr lang="en-US" b="1" u="sng" dirty="0"/>
              <a:t>Which variable in the output table gives you that information?</a:t>
            </a:r>
          </a:p>
        </p:txBody>
      </p:sp>
      <p:sp>
        <p:nvSpPr>
          <p:cNvPr id="5" name="TextBox 4">
            <a:extLst>
              <a:ext uri="{FF2B5EF4-FFF2-40B4-BE49-F238E27FC236}">
                <a16:creationId xmlns:a16="http://schemas.microsoft.com/office/drawing/2014/main" id="{F96AA896-4EEE-4C0E-8BE2-D953B88CFE66}"/>
              </a:ext>
            </a:extLst>
          </p:cNvPr>
          <p:cNvSpPr txBox="1"/>
          <p:nvPr/>
        </p:nvSpPr>
        <p:spPr>
          <a:xfrm>
            <a:off x="647700" y="3848100"/>
            <a:ext cx="1540806" cy="369332"/>
          </a:xfrm>
          <a:prstGeom prst="rect">
            <a:avLst/>
          </a:prstGeom>
          <a:noFill/>
        </p:spPr>
        <p:txBody>
          <a:bodyPr wrap="none" rtlCol="0">
            <a:spAutoFit/>
          </a:bodyPr>
          <a:lstStyle/>
          <a:p>
            <a:r>
              <a:rPr lang="en-US" b="1" u="sng" dirty="0"/>
              <a:t>Conditional:</a:t>
            </a:r>
          </a:p>
        </p:txBody>
      </p:sp>
      <p:sp>
        <p:nvSpPr>
          <p:cNvPr id="7" name="Rectangle 6">
            <a:extLst>
              <a:ext uri="{FF2B5EF4-FFF2-40B4-BE49-F238E27FC236}">
                <a16:creationId xmlns:a16="http://schemas.microsoft.com/office/drawing/2014/main" id="{72942718-7AD8-4EB2-B4EC-EC17358247BF}"/>
              </a:ext>
            </a:extLst>
          </p:cNvPr>
          <p:cNvSpPr/>
          <p:nvPr/>
        </p:nvSpPr>
        <p:spPr>
          <a:xfrm>
            <a:off x="623140" y="4318928"/>
            <a:ext cx="5180759" cy="215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&gt; if(</a:t>
            </a:r>
            <a:r>
              <a:rPr lang="en-US" b="1" dirty="0" err="1"/>
              <a:t>where_at$x</a:t>
            </a:r>
            <a:r>
              <a:rPr lang="en-US" b="1" dirty="0"/>
              <a:t>[</a:t>
            </a:r>
            <a:r>
              <a:rPr lang="en-US" b="1" dirty="0" err="1"/>
              <a:t>where_at$open</a:t>
            </a:r>
            <a:r>
              <a:rPr lang="en-US" b="1" dirty="0"/>
              <a:t> == 1] &gt; </a:t>
            </a:r>
            <a:r>
              <a:rPr lang="en-US" b="1" dirty="0" err="1"/>
              <a:t>where_at$x</a:t>
            </a:r>
            <a:r>
              <a:rPr lang="en-US" b="1" dirty="0"/>
              <a:t>[</a:t>
            </a:r>
            <a:r>
              <a:rPr lang="en-US" b="1" dirty="0" err="1"/>
              <a:t>where_at$open</a:t>
            </a:r>
            <a:r>
              <a:rPr lang="en-US" b="1" dirty="0"/>
              <a:t> == 0]) {</a:t>
            </a:r>
          </a:p>
          <a:p>
            <a:r>
              <a:rPr lang="en-US" b="1" dirty="0"/>
              <a:t>	print(“Right”) } else {</a:t>
            </a:r>
          </a:p>
          <a:p>
            <a:r>
              <a:rPr lang="en-US" b="1" dirty="0"/>
              <a:t>		print(“Left”)</a:t>
            </a:r>
          </a:p>
          <a:p>
            <a:r>
              <a:rPr lang="en-US" b="1" dirty="0"/>
              <a:t>}</a:t>
            </a:r>
          </a:p>
          <a:p>
            <a:r>
              <a:rPr lang="en-US" b="1" dirty="0"/>
              <a:t> </a:t>
            </a:r>
            <a:endParaRPr lang="en-US" b="1" dirty="0">
              <a:solidFill>
                <a:schemeClr val="bg2">
                  <a:lumMod val="50000"/>
                </a:schemeClr>
              </a:solidFill>
            </a:endParaRPr>
          </a:p>
        </p:txBody>
      </p:sp>
    </p:spTree>
    <p:extLst>
      <p:ext uri="{BB962C8B-B14F-4D97-AF65-F5344CB8AC3E}">
        <p14:creationId xmlns:p14="http://schemas.microsoft.com/office/powerpoint/2010/main" val="2256380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E3AE-0D69-43AE-A132-2E3339399F64}"/>
              </a:ext>
            </a:extLst>
          </p:cNvPr>
          <p:cNvSpPr>
            <a:spLocks noGrp="1"/>
          </p:cNvSpPr>
          <p:nvPr>
            <p:ph type="title"/>
          </p:nvPr>
        </p:nvSpPr>
        <p:spPr/>
        <p:txBody>
          <a:bodyPr/>
          <a:lstStyle/>
          <a:p>
            <a:r>
              <a:rPr lang="en-US" dirty="0"/>
              <a:t>CONDITIONALS: IF-ELSE</a:t>
            </a:r>
          </a:p>
        </p:txBody>
      </p:sp>
      <p:sp>
        <p:nvSpPr>
          <p:cNvPr id="3" name="Content Placeholder 2">
            <a:extLst>
              <a:ext uri="{FF2B5EF4-FFF2-40B4-BE49-F238E27FC236}">
                <a16:creationId xmlns:a16="http://schemas.microsoft.com/office/drawing/2014/main" id="{3DAA45F2-BEBF-4227-8713-1E53310742CE}"/>
              </a:ext>
            </a:extLst>
          </p:cNvPr>
          <p:cNvSpPr>
            <a:spLocks noGrp="1"/>
          </p:cNvSpPr>
          <p:nvPr>
            <p:ph idx="1"/>
          </p:nvPr>
        </p:nvSpPr>
        <p:spPr>
          <a:xfrm>
            <a:off x="1154954" y="2603500"/>
            <a:ext cx="9779746" cy="3721100"/>
          </a:xfrm>
        </p:spPr>
        <p:txBody>
          <a:bodyPr>
            <a:normAutofit/>
          </a:bodyPr>
          <a:lstStyle/>
          <a:p>
            <a:pPr marL="0" indent="0" algn="ctr">
              <a:buNone/>
            </a:pPr>
            <a:r>
              <a:rPr lang="en-US" b="1" dirty="0"/>
              <a:t>Let’s choose a path! – Choose Left or Right</a:t>
            </a:r>
          </a:p>
          <a:p>
            <a:pPr lvl="1"/>
            <a:r>
              <a:rPr lang="en-US" b="1" u="sng" dirty="0"/>
              <a:t>Exercise 2:</a:t>
            </a:r>
            <a:r>
              <a:rPr lang="en-US" dirty="0"/>
              <a:t> Write the conditional logic in code and print the output</a:t>
            </a:r>
          </a:p>
          <a:p>
            <a:pPr lvl="1"/>
            <a:endParaRPr lang="en-US" b="1" u="sng" dirty="0"/>
          </a:p>
        </p:txBody>
      </p:sp>
      <p:sp>
        <p:nvSpPr>
          <p:cNvPr id="5" name="TextBox 4">
            <a:extLst>
              <a:ext uri="{FF2B5EF4-FFF2-40B4-BE49-F238E27FC236}">
                <a16:creationId xmlns:a16="http://schemas.microsoft.com/office/drawing/2014/main" id="{F96AA896-4EEE-4C0E-8BE2-D953B88CFE66}"/>
              </a:ext>
            </a:extLst>
          </p:cNvPr>
          <p:cNvSpPr txBox="1"/>
          <p:nvPr/>
        </p:nvSpPr>
        <p:spPr>
          <a:xfrm>
            <a:off x="647700" y="3848100"/>
            <a:ext cx="1540806" cy="369332"/>
          </a:xfrm>
          <a:prstGeom prst="rect">
            <a:avLst/>
          </a:prstGeom>
          <a:noFill/>
        </p:spPr>
        <p:txBody>
          <a:bodyPr wrap="none" rtlCol="0">
            <a:spAutoFit/>
          </a:bodyPr>
          <a:lstStyle/>
          <a:p>
            <a:r>
              <a:rPr lang="en-US" b="1" u="sng" dirty="0"/>
              <a:t>Conditional:</a:t>
            </a:r>
          </a:p>
        </p:txBody>
      </p:sp>
      <p:sp>
        <p:nvSpPr>
          <p:cNvPr id="7" name="Rectangle 6">
            <a:extLst>
              <a:ext uri="{FF2B5EF4-FFF2-40B4-BE49-F238E27FC236}">
                <a16:creationId xmlns:a16="http://schemas.microsoft.com/office/drawing/2014/main" id="{72942718-7AD8-4EB2-B4EC-EC17358247BF}"/>
              </a:ext>
            </a:extLst>
          </p:cNvPr>
          <p:cNvSpPr/>
          <p:nvPr/>
        </p:nvSpPr>
        <p:spPr>
          <a:xfrm>
            <a:off x="623140" y="4318928"/>
            <a:ext cx="5180759" cy="215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&gt; if(</a:t>
            </a:r>
            <a:r>
              <a:rPr lang="en-US" b="1" dirty="0" err="1"/>
              <a:t>where_at$x</a:t>
            </a:r>
            <a:r>
              <a:rPr lang="en-US" b="1" dirty="0"/>
              <a:t>[</a:t>
            </a:r>
            <a:r>
              <a:rPr lang="en-US" b="1" dirty="0" err="1"/>
              <a:t>where_at$open</a:t>
            </a:r>
            <a:r>
              <a:rPr lang="en-US" b="1" dirty="0"/>
              <a:t> == 1] &gt; </a:t>
            </a:r>
            <a:r>
              <a:rPr lang="en-US" b="1" dirty="0" err="1"/>
              <a:t>where_at$x</a:t>
            </a:r>
            <a:r>
              <a:rPr lang="en-US" b="1" dirty="0"/>
              <a:t>[</a:t>
            </a:r>
            <a:r>
              <a:rPr lang="en-US" b="1" dirty="0" err="1"/>
              <a:t>where_at$open</a:t>
            </a:r>
            <a:r>
              <a:rPr lang="en-US" b="1" dirty="0"/>
              <a:t> == 0]) {</a:t>
            </a:r>
          </a:p>
          <a:p>
            <a:r>
              <a:rPr lang="en-US" b="1" dirty="0"/>
              <a:t>	print(“Right”) } else {</a:t>
            </a:r>
          </a:p>
          <a:p>
            <a:r>
              <a:rPr lang="en-US" b="1" dirty="0"/>
              <a:t>		print(“Left”)</a:t>
            </a:r>
          </a:p>
          <a:p>
            <a:r>
              <a:rPr lang="en-US" b="1" dirty="0"/>
              <a:t>}</a:t>
            </a:r>
            <a:br>
              <a:rPr lang="en-US" b="1" dirty="0"/>
            </a:br>
            <a:endParaRPr lang="en-US" b="1" dirty="0"/>
          </a:p>
          <a:p>
            <a:r>
              <a:rPr lang="en-US" b="1" dirty="0"/>
              <a:t>&gt; “Left”</a:t>
            </a:r>
          </a:p>
        </p:txBody>
      </p:sp>
      <p:grpSp>
        <p:nvGrpSpPr>
          <p:cNvPr id="4" name="Group 3">
            <a:extLst>
              <a:ext uri="{FF2B5EF4-FFF2-40B4-BE49-F238E27FC236}">
                <a16:creationId xmlns:a16="http://schemas.microsoft.com/office/drawing/2014/main" id="{08F223FA-7BA9-4956-BCFE-6C6FC0CDF65B}"/>
              </a:ext>
            </a:extLst>
          </p:cNvPr>
          <p:cNvGrpSpPr/>
          <p:nvPr/>
        </p:nvGrpSpPr>
        <p:grpSpPr>
          <a:xfrm>
            <a:off x="7059371" y="3487971"/>
            <a:ext cx="3472931" cy="3370029"/>
            <a:chOff x="7059371" y="3487971"/>
            <a:chExt cx="3472931" cy="3370029"/>
          </a:xfrm>
        </p:grpSpPr>
        <p:pic>
          <p:nvPicPr>
            <p:cNvPr id="8" name="Picture 7">
              <a:extLst>
                <a:ext uri="{FF2B5EF4-FFF2-40B4-BE49-F238E27FC236}">
                  <a16:creationId xmlns:a16="http://schemas.microsoft.com/office/drawing/2014/main" id="{EB3DD482-55AF-41C0-947C-D51A9C013332}"/>
                </a:ext>
              </a:extLst>
            </p:cNvPr>
            <p:cNvPicPr>
              <a:picLocks noChangeAspect="1"/>
            </p:cNvPicPr>
            <p:nvPr/>
          </p:nvPicPr>
          <p:blipFill>
            <a:blip r:embed="rId3"/>
            <a:stretch>
              <a:fillRect/>
            </a:stretch>
          </p:blipFill>
          <p:spPr>
            <a:xfrm>
              <a:off x="7059371" y="3487971"/>
              <a:ext cx="3472931" cy="3370029"/>
            </a:xfrm>
            <a:prstGeom prst="rect">
              <a:avLst/>
            </a:prstGeom>
          </p:spPr>
        </p:pic>
        <p:cxnSp>
          <p:nvCxnSpPr>
            <p:cNvPr id="9" name="Straight Connector 8">
              <a:extLst>
                <a:ext uri="{FF2B5EF4-FFF2-40B4-BE49-F238E27FC236}">
                  <a16:creationId xmlns:a16="http://schemas.microsoft.com/office/drawing/2014/main" id="{ADA29C52-13C0-4ED4-BBB3-A9F282B25329}"/>
                </a:ext>
              </a:extLst>
            </p:cNvPr>
            <p:cNvCxnSpPr>
              <a:cxnSpLocks/>
            </p:cNvCxnSpPr>
            <p:nvPr/>
          </p:nvCxnSpPr>
          <p:spPr>
            <a:xfrm>
              <a:off x="7597623" y="3714802"/>
              <a:ext cx="771677" cy="635928"/>
            </a:xfrm>
            <a:prstGeom prst="line">
              <a:avLst/>
            </a:prstGeom>
            <a:ln w="76200">
              <a:solidFill>
                <a:srgbClr val="0070C0"/>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985789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D2D3C-ED66-4585-AFBF-C26B14AC8034}"/>
              </a:ext>
            </a:extLst>
          </p:cNvPr>
          <p:cNvSpPr>
            <a:spLocks noGrp="1"/>
          </p:cNvSpPr>
          <p:nvPr>
            <p:ph type="title"/>
          </p:nvPr>
        </p:nvSpPr>
        <p:spPr/>
        <p:txBody>
          <a:bodyPr/>
          <a:lstStyle/>
          <a:p>
            <a:r>
              <a:rPr lang="en-US" dirty="0"/>
              <a:t>10 Minutes Break</a:t>
            </a:r>
          </a:p>
        </p:txBody>
      </p:sp>
      <p:sp>
        <p:nvSpPr>
          <p:cNvPr id="3" name="Text Placeholder 2">
            <a:extLst>
              <a:ext uri="{FF2B5EF4-FFF2-40B4-BE49-F238E27FC236}">
                <a16:creationId xmlns:a16="http://schemas.microsoft.com/office/drawing/2014/main" id="{DFD02629-B3C6-46A6-954B-30724E92A157}"/>
              </a:ext>
            </a:extLst>
          </p:cNvPr>
          <p:cNvSpPr>
            <a:spLocks noGrp="1"/>
          </p:cNvSpPr>
          <p:nvPr>
            <p:ph type="body" idx="1"/>
          </p:nvPr>
        </p:nvSpPr>
        <p:spPr/>
        <p:txBody>
          <a:bodyPr/>
          <a:lstStyle/>
          <a:p>
            <a:pPr algn="ctr"/>
            <a:r>
              <a:rPr lang="en-US" dirty="0">
                <a:solidFill>
                  <a:schemeClr val="tx1"/>
                </a:solidFill>
              </a:rPr>
              <a:t>Congratulations! </a:t>
            </a:r>
          </a:p>
          <a:p>
            <a:pPr algn="ctr"/>
            <a:r>
              <a:rPr lang="en-US" dirty="0">
                <a:solidFill>
                  <a:schemeClr val="tx1"/>
                </a:solidFill>
              </a:rPr>
              <a:t>You built your first conditional statements!</a:t>
            </a:r>
          </a:p>
        </p:txBody>
      </p:sp>
    </p:spTree>
    <p:extLst>
      <p:ext uri="{BB962C8B-B14F-4D97-AF65-F5344CB8AC3E}">
        <p14:creationId xmlns:p14="http://schemas.microsoft.com/office/powerpoint/2010/main" val="17615593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6834-57E7-4537-B5A1-EFC177A4C78F}"/>
              </a:ext>
            </a:extLst>
          </p:cNvPr>
          <p:cNvSpPr>
            <a:spLocks noGrp="1"/>
          </p:cNvSpPr>
          <p:nvPr>
            <p:ph type="ctrTitle"/>
          </p:nvPr>
        </p:nvSpPr>
        <p:spPr/>
        <p:txBody>
          <a:bodyPr/>
          <a:lstStyle/>
          <a:p>
            <a:r>
              <a:rPr lang="en-US" dirty="0"/>
              <a:t>LOOPS</a:t>
            </a:r>
          </a:p>
        </p:txBody>
      </p:sp>
      <p:sp>
        <p:nvSpPr>
          <p:cNvPr id="5" name="Subtitle 4">
            <a:extLst>
              <a:ext uri="{FF2B5EF4-FFF2-40B4-BE49-F238E27FC236}">
                <a16:creationId xmlns:a16="http://schemas.microsoft.com/office/drawing/2014/main" id="{6A11B478-A84F-416D-BD9A-E75FFFD81E9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28905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E3AE-0D69-43AE-A132-2E3339399F64}"/>
              </a:ext>
            </a:extLst>
          </p:cNvPr>
          <p:cNvSpPr>
            <a:spLocks noGrp="1"/>
          </p:cNvSpPr>
          <p:nvPr>
            <p:ph type="title"/>
          </p:nvPr>
        </p:nvSpPr>
        <p:spPr/>
        <p:txBody>
          <a:bodyPr/>
          <a:lstStyle/>
          <a:p>
            <a:r>
              <a:rPr lang="en-US" dirty="0"/>
              <a:t>LOOPS: FOR</a:t>
            </a:r>
          </a:p>
        </p:txBody>
      </p:sp>
      <p:sp>
        <p:nvSpPr>
          <p:cNvPr id="3" name="Content Placeholder 2">
            <a:extLst>
              <a:ext uri="{FF2B5EF4-FFF2-40B4-BE49-F238E27FC236}">
                <a16:creationId xmlns:a16="http://schemas.microsoft.com/office/drawing/2014/main" id="{3DAA45F2-BEBF-4227-8713-1E53310742CE}"/>
              </a:ext>
            </a:extLst>
          </p:cNvPr>
          <p:cNvSpPr>
            <a:spLocks noGrp="1"/>
          </p:cNvSpPr>
          <p:nvPr>
            <p:ph idx="1"/>
          </p:nvPr>
        </p:nvSpPr>
        <p:spPr>
          <a:xfrm>
            <a:off x="1154954" y="2603500"/>
            <a:ext cx="8825659" cy="4152900"/>
          </a:xfrm>
        </p:spPr>
        <p:txBody>
          <a:bodyPr>
            <a:normAutofit/>
          </a:bodyPr>
          <a:lstStyle/>
          <a:p>
            <a:pPr marL="0" indent="0" algn="ctr">
              <a:buNone/>
            </a:pPr>
            <a:r>
              <a:rPr lang="en-US" b="1" u="sng" dirty="0"/>
              <a:t>Repeat a process iteratively N times</a:t>
            </a:r>
          </a:p>
          <a:p>
            <a:r>
              <a:rPr lang="en-US" b="1" dirty="0"/>
              <a:t>What’s a for-loop?</a:t>
            </a:r>
          </a:p>
          <a:p>
            <a:pPr marL="0" indent="0" algn="ctr">
              <a:buNone/>
            </a:pPr>
            <a:r>
              <a:rPr lang="en-US" dirty="0"/>
              <a:t>It’s a way of repeating a process a set number of times</a:t>
            </a:r>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r>
              <a:rPr lang="en-US" b="1" dirty="0"/>
              <a:t>What’s an iteration?</a:t>
            </a:r>
          </a:p>
          <a:p>
            <a:pPr marL="0" indent="0" algn="ctr">
              <a:buNone/>
            </a:pPr>
            <a:r>
              <a:rPr lang="en-US" dirty="0"/>
              <a:t>The number of times or cycles the loop will execute its internal process</a:t>
            </a:r>
          </a:p>
          <a:p>
            <a:pPr lvl="1"/>
            <a:endParaRPr lang="en-US" dirty="0"/>
          </a:p>
          <a:p>
            <a:endParaRPr lang="en-US" b="1" dirty="0"/>
          </a:p>
        </p:txBody>
      </p:sp>
      <p:grpSp>
        <p:nvGrpSpPr>
          <p:cNvPr id="5" name="Group 4">
            <a:extLst>
              <a:ext uri="{FF2B5EF4-FFF2-40B4-BE49-F238E27FC236}">
                <a16:creationId xmlns:a16="http://schemas.microsoft.com/office/drawing/2014/main" id="{E23C0941-5B0F-4E6F-9197-00BE63359757}"/>
              </a:ext>
            </a:extLst>
          </p:cNvPr>
          <p:cNvGrpSpPr/>
          <p:nvPr/>
        </p:nvGrpSpPr>
        <p:grpSpPr>
          <a:xfrm>
            <a:off x="1765301" y="3809365"/>
            <a:ext cx="7721600" cy="2074967"/>
            <a:chOff x="3159125" y="2640965"/>
            <a:chExt cx="5873750" cy="1576070"/>
          </a:xfrm>
        </p:grpSpPr>
        <p:sp>
          <p:nvSpPr>
            <p:cNvPr id="6" name="Oval 5">
              <a:extLst>
                <a:ext uri="{FF2B5EF4-FFF2-40B4-BE49-F238E27FC236}">
                  <a16:creationId xmlns:a16="http://schemas.microsoft.com/office/drawing/2014/main" id="{B343B4F3-2284-4F9D-916B-F6C093CA5BE9}"/>
                </a:ext>
              </a:extLst>
            </p:cNvPr>
            <p:cNvSpPr/>
            <p:nvPr/>
          </p:nvSpPr>
          <p:spPr>
            <a:xfrm>
              <a:off x="3159125" y="2856230"/>
              <a:ext cx="1054735" cy="587375"/>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a:effectLst/>
                  <a:ea typeface="Times New Roman" panose="02020603050405020304" pitchFamily="18" charset="0"/>
                  <a:cs typeface="Times New Roman" panose="02020603050405020304" pitchFamily="18" charset="0"/>
                </a:rPr>
                <a:t>Input Data</a:t>
              </a:r>
              <a:endParaRPr lang="en-US" sz="1100">
                <a:effectLst/>
                <a:ea typeface="Times New Roman" panose="02020603050405020304" pitchFamily="18" charset="0"/>
                <a:cs typeface="Times New Roman" panose="02020603050405020304" pitchFamily="18" charset="0"/>
              </a:endParaRPr>
            </a:p>
          </p:txBody>
        </p:sp>
        <p:sp>
          <p:nvSpPr>
            <p:cNvPr id="8" name="Diamond 7">
              <a:extLst>
                <a:ext uri="{FF2B5EF4-FFF2-40B4-BE49-F238E27FC236}">
                  <a16:creationId xmlns:a16="http://schemas.microsoft.com/office/drawing/2014/main" id="{BBA61015-D437-430E-AB49-C1C9AB3F28C1}"/>
                </a:ext>
              </a:extLst>
            </p:cNvPr>
            <p:cNvSpPr/>
            <p:nvPr/>
          </p:nvSpPr>
          <p:spPr>
            <a:xfrm>
              <a:off x="4598670" y="2640965"/>
              <a:ext cx="1610995" cy="931545"/>
            </a:xfrm>
            <a:prstGeom prst="diamond">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dirty="0">
                  <a:effectLst/>
                  <a:ea typeface="Times New Roman" panose="02020603050405020304" pitchFamily="18" charset="0"/>
                  <a:cs typeface="Times New Roman" panose="02020603050405020304" pitchFamily="18" charset="0"/>
                </a:rPr>
                <a:t>Sequence</a:t>
              </a:r>
              <a:br>
                <a:rPr lang="en-US" sz="1000" dirty="0">
                  <a:effectLst/>
                  <a:ea typeface="Times New Roman" panose="02020603050405020304" pitchFamily="18" charset="0"/>
                  <a:cs typeface="Times New Roman" panose="02020603050405020304" pitchFamily="18" charset="0"/>
                </a:rPr>
              </a:br>
              <a:r>
                <a:rPr lang="en-US" sz="1000" dirty="0" err="1">
                  <a:effectLst/>
                  <a:ea typeface="Times New Roman" panose="02020603050405020304" pitchFamily="18" charset="0"/>
                  <a:cs typeface="Times New Roman" panose="02020603050405020304" pitchFamily="18" charset="0"/>
                </a:rPr>
                <a:t>i</a:t>
              </a:r>
              <a:r>
                <a:rPr lang="en-US" sz="1000" dirty="0">
                  <a:effectLst/>
                  <a:ea typeface="Times New Roman" panose="02020603050405020304" pitchFamily="18" charset="0"/>
                  <a:cs typeface="Times New Roman" panose="02020603050405020304" pitchFamily="18" charset="0"/>
                </a:rPr>
                <a:t> = 1 to N</a:t>
              </a:r>
              <a:endParaRPr lang="en-US" sz="1100" dirty="0">
                <a:effectLst/>
                <a:ea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3E0CA3C2-1207-4875-9492-3A57B5729E94}"/>
                </a:ext>
              </a:extLst>
            </p:cNvPr>
            <p:cNvSpPr/>
            <p:nvPr/>
          </p:nvSpPr>
          <p:spPr>
            <a:xfrm>
              <a:off x="7857490" y="2778125"/>
              <a:ext cx="1175385" cy="6203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Times New Roman" panose="02020603050405020304" pitchFamily="18" charset="0"/>
                  <a:cs typeface="Times New Roman" panose="02020603050405020304" pitchFamily="18" charset="0"/>
                </a:rPr>
                <a:t>Process</a:t>
              </a:r>
            </a:p>
          </p:txBody>
        </p:sp>
        <p:sp>
          <p:nvSpPr>
            <p:cNvPr id="10" name="Arrow: Right 9">
              <a:extLst>
                <a:ext uri="{FF2B5EF4-FFF2-40B4-BE49-F238E27FC236}">
                  <a16:creationId xmlns:a16="http://schemas.microsoft.com/office/drawing/2014/main" id="{B111EED3-92CF-4F58-A0B9-35DB67DC4F37}"/>
                </a:ext>
              </a:extLst>
            </p:cNvPr>
            <p:cNvSpPr/>
            <p:nvPr/>
          </p:nvSpPr>
          <p:spPr>
            <a:xfrm>
              <a:off x="4236085" y="3058795"/>
              <a:ext cx="326390" cy="173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Arrow: Right 10">
              <a:extLst>
                <a:ext uri="{FF2B5EF4-FFF2-40B4-BE49-F238E27FC236}">
                  <a16:creationId xmlns:a16="http://schemas.microsoft.com/office/drawing/2014/main" id="{2A777951-F518-4BF4-961F-1BC90B6960D2}"/>
                </a:ext>
              </a:extLst>
            </p:cNvPr>
            <p:cNvSpPr/>
            <p:nvPr/>
          </p:nvSpPr>
          <p:spPr>
            <a:xfrm>
              <a:off x="6241415" y="3080385"/>
              <a:ext cx="326390" cy="173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Oval 11">
              <a:extLst>
                <a:ext uri="{FF2B5EF4-FFF2-40B4-BE49-F238E27FC236}">
                  <a16:creationId xmlns:a16="http://schemas.microsoft.com/office/drawing/2014/main" id="{7A32DFE1-9FB8-4DB8-BE5F-0702C0EC98C5}"/>
                </a:ext>
              </a:extLst>
            </p:cNvPr>
            <p:cNvSpPr/>
            <p:nvPr/>
          </p:nvSpPr>
          <p:spPr>
            <a:xfrm>
              <a:off x="6631305" y="2962910"/>
              <a:ext cx="875030" cy="417830"/>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a:effectLst/>
                  <a:ea typeface="Times New Roman" panose="02020603050405020304" pitchFamily="18" charset="0"/>
                  <a:cs typeface="Times New Roman" panose="02020603050405020304" pitchFamily="18" charset="0"/>
                </a:rPr>
                <a:t>Data(i)</a:t>
              </a:r>
              <a:endParaRPr lang="en-US" sz="1100">
                <a:effectLst/>
                <a:ea typeface="Times New Roman" panose="02020603050405020304" pitchFamily="18" charset="0"/>
                <a:cs typeface="Times New Roman" panose="02020603050405020304" pitchFamily="18" charset="0"/>
              </a:endParaRPr>
            </a:p>
          </p:txBody>
        </p:sp>
        <p:sp>
          <p:nvSpPr>
            <p:cNvPr id="13" name="Arrow: Right 12">
              <a:extLst>
                <a:ext uri="{FF2B5EF4-FFF2-40B4-BE49-F238E27FC236}">
                  <a16:creationId xmlns:a16="http://schemas.microsoft.com/office/drawing/2014/main" id="{335750C5-6D34-40B1-9F23-80CC8D404EA8}"/>
                </a:ext>
              </a:extLst>
            </p:cNvPr>
            <p:cNvSpPr/>
            <p:nvPr/>
          </p:nvSpPr>
          <p:spPr>
            <a:xfrm>
              <a:off x="7536180" y="3089275"/>
              <a:ext cx="291465" cy="1447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4" name="Connector: Elbow 13">
              <a:extLst>
                <a:ext uri="{FF2B5EF4-FFF2-40B4-BE49-F238E27FC236}">
                  <a16:creationId xmlns:a16="http://schemas.microsoft.com/office/drawing/2014/main" id="{ED2E07E9-3D92-47E7-9F6F-5498CDF22C55}"/>
                </a:ext>
              </a:extLst>
            </p:cNvPr>
            <p:cNvCxnSpPr/>
            <p:nvPr/>
          </p:nvCxnSpPr>
          <p:spPr>
            <a:xfrm flipH="1" flipV="1">
              <a:off x="5659120" y="2757805"/>
              <a:ext cx="2256155" cy="151765"/>
            </a:xfrm>
            <a:prstGeom prst="bentConnector3">
              <a:avLst>
                <a:gd name="adj1" fmla="val 33172"/>
              </a:avLst>
            </a:prstGeom>
            <a:ln>
              <a:tailEnd type="triangle"/>
            </a:ln>
          </p:spPr>
          <p:style>
            <a:lnRef idx="1">
              <a:schemeClr val="dk1"/>
            </a:lnRef>
            <a:fillRef idx="0">
              <a:schemeClr val="dk1"/>
            </a:fillRef>
            <a:effectRef idx="0">
              <a:schemeClr val="dk1"/>
            </a:effectRef>
            <a:fontRef idx="minor">
              <a:schemeClr val="tx1"/>
            </a:fontRef>
          </p:style>
        </p:cxnSp>
        <p:sp>
          <p:nvSpPr>
            <p:cNvPr id="15" name="Oval 14">
              <a:extLst>
                <a:ext uri="{FF2B5EF4-FFF2-40B4-BE49-F238E27FC236}">
                  <a16:creationId xmlns:a16="http://schemas.microsoft.com/office/drawing/2014/main" id="{2BB015E0-5D00-468F-A72C-B1862460DF9C}"/>
                </a:ext>
              </a:extLst>
            </p:cNvPr>
            <p:cNvSpPr/>
            <p:nvPr/>
          </p:nvSpPr>
          <p:spPr>
            <a:xfrm>
              <a:off x="6018530" y="3785870"/>
              <a:ext cx="875030" cy="417830"/>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a:effectLst/>
                  <a:ea typeface="Times New Roman" panose="02020603050405020304" pitchFamily="18" charset="0"/>
                  <a:cs typeface="Times New Roman" panose="02020603050405020304" pitchFamily="18" charset="0"/>
                </a:rPr>
                <a:t>Stop</a:t>
              </a:r>
              <a:endParaRPr lang="en-US" sz="1100">
                <a:effectLst/>
                <a:ea typeface="Times New Roman" panose="02020603050405020304" pitchFamily="18" charset="0"/>
                <a:cs typeface="Times New Roman" panose="02020603050405020304" pitchFamily="18" charset="0"/>
              </a:endParaRPr>
            </a:p>
          </p:txBody>
        </p:sp>
        <p:cxnSp>
          <p:nvCxnSpPr>
            <p:cNvPr id="16" name="Connector: Elbow 15">
              <a:extLst>
                <a:ext uri="{FF2B5EF4-FFF2-40B4-BE49-F238E27FC236}">
                  <a16:creationId xmlns:a16="http://schemas.microsoft.com/office/drawing/2014/main" id="{55667E85-C19B-4597-9289-2D7D5FF29CF2}"/>
                </a:ext>
              </a:extLst>
            </p:cNvPr>
            <p:cNvCxnSpPr/>
            <p:nvPr/>
          </p:nvCxnSpPr>
          <p:spPr>
            <a:xfrm>
              <a:off x="5415915" y="3380740"/>
              <a:ext cx="622300" cy="622935"/>
            </a:xfrm>
            <a:prstGeom prst="bentConnector3">
              <a:avLst>
                <a:gd name="adj1" fmla="val -3147"/>
              </a:avLst>
            </a:prstGeom>
            <a:ln>
              <a:tailEnd type="triangle"/>
            </a:ln>
          </p:spPr>
          <p:style>
            <a:lnRef idx="1">
              <a:schemeClr val="dk1"/>
            </a:lnRef>
            <a:fillRef idx="0">
              <a:schemeClr val="dk1"/>
            </a:fillRef>
            <a:effectRef idx="0">
              <a:schemeClr val="dk1"/>
            </a:effectRef>
            <a:fontRef idx="minor">
              <a:schemeClr val="tx1"/>
            </a:fontRef>
          </p:style>
        </p:cxnSp>
        <p:sp>
          <p:nvSpPr>
            <p:cNvPr id="17" name="Text Box 124">
              <a:extLst>
                <a:ext uri="{FF2B5EF4-FFF2-40B4-BE49-F238E27FC236}">
                  <a16:creationId xmlns:a16="http://schemas.microsoft.com/office/drawing/2014/main" id="{55A33E62-EF00-4289-B1F5-94D346F754C6}"/>
                </a:ext>
              </a:extLst>
            </p:cNvPr>
            <p:cNvSpPr txBox="1"/>
            <p:nvPr/>
          </p:nvSpPr>
          <p:spPr>
            <a:xfrm>
              <a:off x="5386705" y="3799205"/>
              <a:ext cx="631825" cy="41783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After</a:t>
              </a:r>
              <a:br>
                <a:rPr lang="en-US" sz="1000">
                  <a:effectLst/>
                  <a:latin typeface="Arial" panose="020B0604020202020204" pitchFamily="34" charset="0"/>
                  <a:ea typeface="Times New Roman" panose="02020603050405020304" pitchFamily="18" charset="0"/>
                  <a:cs typeface="Times New Roman" panose="02020603050405020304" pitchFamily="18" charset="0"/>
                </a:rPr>
              </a:br>
              <a:r>
                <a:rPr lang="en-US" sz="1000">
                  <a:effectLst/>
                  <a:latin typeface="Arial" panose="020B0604020202020204" pitchFamily="34" charset="0"/>
                  <a:ea typeface="Times New Roman" panose="02020603050405020304" pitchFamily="18" charset="0"/>
                  <a:cs typeface="Times New Roman" panose="02020603050405020304" pitchFamily="18" charset="0"/>
                </a:rPr>
                <a:t>i = N</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19149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E3AE-0D69-43AE-A132-2E3339399F64}"/>
              </a:ext>
            </a:extLst>
          </p:cNvPr>
          <p:cNvSpPr>
            <a:spLocks noGrp="1"/>
          </p:cNvSpPr>
          <p:nvPr>
            <p:ph type="title"/>
          </p:nvPr>
        </p:nvSpPr>
        <p:spPr/>
        <p:txBody>
          <a:bodyPr/>
          <a:lstStyle/>
          <a:p>
            <a:r>
              <a:rPr lang="en-US" dirty="0"/>
              <a:t>LOOPS: FOR</a:t>
            </a:r>
          </a:p>
        </p:txBody>
      </p:sp>
      <p:sp>
        <p:nvSpPr>
          <p:cNvPr id="3" name="Content Placeholder 2">
            <a:extLst>
              <a:ext uri="{FF2B5EF4-FFF2-40B4-BE49-F238E27FC236}">
                <a16:creationId xmlns:a16="http://schemas.microsoft.com/office/drawing/2014/main" id="{3DAA45F2-BEBF-4227-8713-1E53310742CE}"/>
              </a:ext>
            </a:extLst>
          </p:cNvPr>
          <p:cNvSpPr>
            <a:spLocks noGrp="1"/>
          </p:cNvSpPr>
          <p:nvPr>
            <p:ph idx="1"/>
          </p:nvPr>
        </p:nvSpPr>
        <p:spPr/>
        <p:txBody>
          <a:bodyPr/>
          <a:lstStyle/>
          <a:p>
            <a:pPr marL="0" indent="0" algn="ctr">
              <a:buNone/>
            </a:pPr>
            <a:r>
              <a:rPr lang="en-US" b="1" u="sng" dirty="0"/>
              <a:t>Repeat a process iteratively N times</a:t>
            </a:r>
          </a:p>
          <a:p>
            <a:r>
              <a:rPr lang="en-US" b="1" dirty="0"/>
              <a:t>Iterations in a for-loop</a:t>
            </a:r>
            <a:endParaRPr lang="en-US" dirty="0"/>
          </a:p>
          <a:p>
            <a:pPr lvl="1"/>
            <a:r>
              <a:rPr lang="en-US" sz="1800" dirty="0"/>
              <a:t>The number of iterations is predetermined since the beginning.</a:t>
            </a:r>
          </a:p>
          <a:p>
            <a:pPr lvl="1"/>
            <a:r>
              <a:rPr lang="en-US" sz="1800" dirty="0"/>
              <a:t>You need to provide an </a:t>
            </a:r>
            <a:r>
              <a:rPr lang="en-US" sz="1800" b="1" dirty="0"/>
              <a:t>iterative term </a:t>
            </a:r>
            <a:r>
              <a:rPr lang="en-US" sz="1800" dirty="0"/>
              <a:t>and a </a:t>
            </a:r>
            <a:r>
              <a:rPr lang="en-US" sz="1800" b="1" dirty="0"/>
              <a:t>vector</a:t>
            </a:r>
            <a:r>
              <a:rPr lang="en-US" sz="1800" dirty="0"/>
              <a:t> as input</a:t>
            </a:r>
          </a:p>
          <a:p>
            <a:pPr lvl="1"/>
            <a:r>
              <a:rPr lang="en-US" sz="1800" dirty="0"/>
              <a:t>Internally, the value of the </a:t>
            </a:r>
            <a:r>
              <a:rPr lang="en-US" sz="1800" b="1" dirty="0"/>
              <a:t>iterative term</a:t>
            </a:r>
            <a:r>
              <a:rPr lang="en-US" sz="1800" dirty="0"/>
              <a:t> will change at each new cycle of the loop, sequentially assigning it the values of the input </a:t>
            </a:r>
            <a:r>
              <a:rPr lang="en-US" sz="1800" b="1" dirty="0"/>
              <a:t>vector.</a:t>
            </a:r>
          </a:p>
          <a:p>
            <a:pPr lvl="1"/>
            <a:r>
              <a:rPr lang="en-US" sz="1800" dirty="0"/>
              <a:t>The </a:t>
            </a:r>
            <a:r>
              <a:rPr lang="en-US" sz="1800" b="1" dirty="0"/>
              <a:t>vector</a:t>
            </a:r>
            <a:r>
              <a:rPr lang="en-US" sz="1800" dirty="0"/>
              <a:t> could be of any data type</a:t>
            </a:r>
          </a:p>
          <a:p>
            <a:pPr lvl="1"/>
            <a:endParaRPr lang="en-US" dirty="0"/>
          </a:p>
          <a:p>
            <a:endParaRPr lang="en-US" b="1" dirty="0"/>
          </a:p>
        </p:txBody>
      </p:sp>
    </p:spTree>
    <p:extLst>
      <p:ext uri="{BB962C8B-B14F-4D97-AF65-F5344CB8AC3E}">
        <p14:creationId xmlns:p14="http://schemas.microsoft.com/office/powerpoint/2010/main" val="2526432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E3AE-0D69-43AE-A132-2E3339399F64}"/>
              </a:ext>
            </a:extLst>
          </p:cNvPr>
          <p:cNvSpPr>
            <a:spLocks noGrp="1"/>
          </p:cNvSpPr>
          <p:nvPr>
            <p:ph type="title"/>
          </p:nvPr>
        </p:nvSpPr>
        <p:spPr/>
        <p:txBody>
          <a:bodyPr/>
          <a:lstStyle/>
          <a:p>
            <a:r>
              <a:rPr lang="en-US" dirty="0"/>
              <a:t>LOOPS: FOR</a:t>
            </a:r>
          </a:p>
        </p:txBody>
      </p:sp>
      <p:sp>
        <p:nvSpPr>
          <p:cNvPr id="3" name="Content Placeholder 2">
            <a:extLst>
              <a:ext uri="{FF2B5EF4-FFF2-40B4-BE49-F238E27FC236}">
                <a16:creationId xmlns:a16="http://schemas.microsoft.com/office/drawing/2014/main" id="{3DAA45F2-BEBF-4227-8713-1E53310742CE}"/>
              </a:ext>
            </a:extLst>
          </p:cNvPr>
          <p:cNvSpPr>
            <a:spLocks noGrp="1"/>
          </p:cNvSpPr>
          <p:nvPr>
            <p:ph idx="1"/>
          </p:nvPr>
        </p:nvSpPr>
        <p:spPr/>
        <p:txBody>
          <a:bodyPr/>
          <a:lstStyle/>
          <a:p>
            <a:pPr marL="0" indent="0" algn="ctr">
              <a:buNone/>
            </a:pPr>
            <a:r>
              <a:rPr lang="en-US" b="1" u="sng" dirty="0"/>
              <a:t>Repeat a process iteratively N times</a:t>
            </a:r>
          </a:p>
          <a:p>
            <a:r>
              <a:rPr lang="en-US" b="1" dirty="0"/>
              <a:t>Structure of a for-loop</a:t>
            </a:r>
            <a:endParaRPr lang="en-US" dirty="0"/>
          </a:p>
          <a:p>
            <a:pPr lvl="1"/>
            <a:r>
              <a:rPr lang="en-US" sz="1800" dirty="0"/>
              <a:t>for statement</a:t>
            </a:r>
          </a:p>
          <a:p>
            <a:pPr lvl="1"/>
            <a:r>
              <a:rPr lang="en-US" sz="1800" dirty="0"/>
              <a:t>Iterative term</a:t>
            </a:r>
          </a:p>
          <a:p>
            <a:pPr lvl="1"/>
            <a:r>
              <a:rPr lang="en-US" sz="1800" dirty="0"/>
              <a:t>Vector or sequence</a:t>
            </a:r>
          </a:p>
          <a:p>
            <a:pPr lvl="1"/>
            <a:r>
              <a:rPr lang="en-US" sz="1800" dirty="0"/>
              <a:t>Process</a:t>
            </a:r>
          </a:p>
          <a:p>
            <a:pPr lvl="1"/>
            <a:endParaRPr lang="en-US" dirty="0"/>
          </a:p>
          <a:p>
            <a:endParaRPr lang="en-US" b="1" dirty="0"/>
          </a:p>
        </p:txBody>
      </p:sp>
      <p:sp>
        <p:nvSpPr>
          <p:cNvPr id="4" name="Rectangle 3">
            <a:extLst>
              <a:ext uri="{FF2B5EF4-FFF2-40B4-BE49-F238E27FC236}">
                <a16:creationId xmlns:a16="http://schemas.microsoft.com/office/drawing/2014/main" id="{BFF79D78-3404-420F-9921-729922879078}"/>
              </a:ext>
            </a:extLst>
          </p:cNvPr>
          <p:cNvSpPr/>
          <p:nvPr/>
        </p:nvSpPr>
        <p:spPr>
          <a:xfrm>
            <a:off x="4559300" y="3073400"/>
            <a:ext cx="6680946" cy="26797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&gt; for(</a:t>
            </a:r>
            <a:r>
              <a:rPr lang="en-US" b="1" dirty="0" err="1"/>
              <a:t>i</a:t>
            </a:r>
            <a:r>
              <a:rPr lang="en-US" b="1" dirty="0"/>
              <a:t> in 1:10) {</a:t>
            </a:r>
          </a:p>
          <a:p>
            <a:r>
              <a:rPr lang="en-US" b="1" dirty="0"/>
              <a:t>	print(</a:t>
            </a:r>
            <a:r>
              <a:rPr lang="en-US" b="1" dirty="0" err="1"/>
              <a:t>i</a:t>
            </a:r>
            <a:r>
              <a:rPr lang="en-US" b="1" dirty="0"/>
              <a:t>)</a:t>
            </a:r>
          </a:p>
          <a:p>
            <a:r>
              <a:rPr lang="en-US" b="1" dirty="0"/>
              <a:t>} </a:t>
            </a:r>
          </a:p>
          <a:p>
            <a:r>
              <a:rPr lang="en-US" i="1" dirty="0">
                <a:solidFill>
                  <a:schemeClr val="bg2">
                    <a:lumMod val="50000"/>
                  </a:schemeClr>
                </a:solidFill>
              </a:rPr>
              <a:t># for() is the function that will initialize the loop</a:t>
            </a:r>
          </a:p>
          <a:p>
            <a:r>
              <a:rPr lang="en-US" i="1" dirty="0">
                <a:solidFill>
                  <a:schemeClr val="bg2">
                    <a:lumMod val="50000"/>
                  </a:schemeClr>
                </a:solidFill>
              </a:rPr>
              <a:t># </a:t>
            </a:r>
            <a:r>
              <a:rPr lang="en-US" i="1" dirty="0" err="1">
                <a:solidFill>
                  <a:schemeClr val="bg2">
                    <a:lumMod val="50000"/>
                  </a:schemeClr>
                </a:solidFill>
              </a:rPr>
              <a:t>i</a:t>
            </a:r>
            <a:r>
              <a:rPr lang="en-US" i="1" dirty="0">
                <a:solidFill>
                  <a:schemeClr val="bg2">
                    <a:lumMod val="50000"/>
                  </a:schemeClr>
                </a:solidFill>
              </a:rPr>
              <a:t> is the iterative term</a:t>
            </a:r>
          </a:p>
          <a:p>
            <a:r>
              <a:rPr lang="en-US" i="1" dirty="0">
                <a:solidFill>
                  <a:schemeClr val="bg2">
                    <a:lumMod val="50000"/>
                  </a:schemeClr>
                </a:solidFill>
              </a:rPr>
              <a:t># 1:10 is a numeric vector from 1 to 10</a:t>
            </a:r>
          </a:p>
          <a:p>
            <a:r>
              <a:rPr lang="en-US" i="1" dirty="0">
                <a:solidFill>
                  <a:schemeClr val="bg2">
                    <a:lumMod val="50000"/>
                  </a:schemeClr>
                </a:solidFill>
              </a:rPr>
              <a:t># print(</a:t>
            </a:r>
            <a:r>
              <a:rPr lang="en-US" i="1" dirty="0" err="1">
                <a:solidFill>
                  <a:schemeClr val="bg2">
                    <a:lumMod val="50000"/>
                  </a:schemeClr>
                </a:solidFill>
              </a:rPr>
              <a:t>i</a:t>
            </a:r>
            <a:r>
              <a:rPr lang="en-US" i="1" dirty="0">
                <a:solidFill>
                  <a:schemeClr val="bg2">
                    <a:lumMod val="50000"/>
                  </a:schemeClr>
                </a:solidFill>
              </a:rPr>
              <a:t>) is the process</a:t>
            </a:r>
          </a:p>
          <a:p>
            <a:r>
              <a:rPr lang="en-US" i="1" dirty="0">
                <a:solidFill>
                  <a:schemeClr val="bg2">
                    <a:lumMod val="50000"/>
                  </a:schemeClr>
                </a:solidFill>
              </a:rPr>
              <a:t># the loop stops when the iterative term (</a:t>
            </a:r>
            <a:r>
              <a:rPr lang="en-US" i="1" dirty="0" err="1">
                <a:solidFill>
                  <a:schemeClr val="bg2">
                    <a:lumMod val="50000"/>
                  </a:schemeClr>
                </a:solidFill>
              </a:rPr>
              <a:t>i</a:t>
            </a:r>
            <a:r>
              <a:rPr lang="en-US" i="1" dirty="0">
                <a:solidFill>
                  <a:schemeClr val="bg2">
                    <a:lumMod val="50000"/>
                  </a:schemeClr>
                </a:solidFill>
              </a:rPr>
              <a:t>) reaches the last element of the vector, i.e. 10.</a:t>
            </a:r>
          </a:p>
          <a:p>
            <a:endParaRPr lang="en-US" b="1" dirty="0">
              <a:solidFill>
                <a:schemeClr val="bg2">
                  <a:lumMod val="50000"/>
                </a:schemeClr>
              </a:solidFill>
            </a:endParaRPr>
          </a:p>
        </p:txBody>
      </p:sp>
      <p:sp>
        <p:nvSpPr>
          <p:cNvPr id="5" name="TextBox 4">
            <a:extLst>
              <a:ext uri="{FF2B5EF4-FFF2-40B4-BE49-F238E27FC236}">
                <a16:creationId xmlns:a16="http://schemas.microsoft.com/office/drawing/2014/main" id="{D5D7B121-E90C-4579-B136-B902C1E07D94}"/>
              </a:ext>
            </a:extLst>
          </p:cNvPr>
          <p:cNvSpPr txBox="1"/>
          <p:nvPr/>
        </p:nvSpPr>
        <p:spPr>
          <a:xfrm>
            <a:off x="1701207" y="5884332"/>
            <a:ext cx="9289723" cy="923330"/>
          </a:xfrm>
          <a:prstGeom prst="rect">
            <a:avLst/>
          </a:prstGeom>
          <a:noFill/>
        </p:spPr>
        <p:txBody>
          <a:bodyPr wrap="none" rtlCol="0">
            <a:spAutoFit/>
          </a:bodyPr>
          <a:lstStyle/>
          <a:p>
            <a:r>
              <a:rPr lang="en-US" b="1" u="sng" dirty="0"/>
              <a:t>Quick Exercise</a:t>
            </a:r>
            <a:r>
              <a:rPr lang="en-US" b="1" dirty="0"/>
              <a:t>: Change the input vector and the name of the iterative term</a:t>
            </a:r>
          </a:p>
          <a:p>
            <a:r>
              <a:rPr lang="en-US" b="1" dirty="0"/>
              <a:t>	a) You can add a mathematical operation to the process (if vector is numeric)</a:t>
            </a:r>
          </a:p>
          <a:p>
            <a:r>
              <a:rPr lang="en-US" b="1" dirty="0"/>
              <a:t>	b) You can make the vector a character vector. See what happens.</a:t>
            </a:r>
          </a:p>
        </p:txBody>
      </p:sp>
    </p:spTree>
    <p:extLst>
      <p:ext uri="{BB962C8B-B14F-4D97-AF65-F5344CB8AC3E}">
        <p14:creationId xmlns:p14="http://schemas.microsoft.com/office/powerpoint/2010/main" val="1204350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E3AE-0D69-43AE-A132-2E3339399F64}"/>
              </a:ext>
            </a:extLst>
          </p:cNvPr>
          <p:cNvSpPr>
            <a:spLocks noGrp="1"/>
          </p:cNvSpPr>
          <p:nvPr>
            <p:ph type="title"/>
          </p:nvPr>
        </p:nvSpPr>
        <p:spPr/>
        <p:txBody>
          <a:bodyPr/>
          <a:lstStyle/>
          <a:p>
            <a:r>
              <a:rPr lang="en-US" dirty="0"/>
              <a:t>LOOPS: FOR</a:t>
            </a:r>
          </a:p>
        </p:txBody>
      </p:sp>
      <p:sp>
        <p:nvSpPr>
          <p:cNvPr id="3" name="Content Placeholder 2">
            <a:extLst>
              <a:ext uri="{FF2B5EF4-FFF2-40B4-BE49-F238E27FC236}">
                <a16:creationId xmlns:a16="http://schemas.microsoft.com/office/drawing/2014/main" id="{3DAA45F2-BEBF-4227-8713-1E53310742CE}"/>
              </a:ext>
            </a:extLst>
          </p:cNvPr>
          <p:cNvSpPr>
            <a:spLocks noGrp="1"/>
          </p:cNvSpPr>
          <p:nvPr>
            <p:ph idx="1"/>
          </p:nvPr>
        </p:nvSpPr>
        <p:spPr>
          <a:xfrm>
            <a:off x="1408954" y="2273300"/>
            <a:ext cx="8825659" cy="3416300"/>
          </a:xfrm>
        </p:spPr>
        <p:txBody>
          <a:bodyPr/>
          <a:lstStyle/>
          <a:p>
            <a:pPr marL="0" indent="0" algn="ctr">
              <a:buNone/>
            </a:pPr>
            <a:r>
              <a:rPr lang="en-US" b="1" u="sng" dirty="0"/>
              <a:t>Identifying the proper iterative term</a:t>
            </a:r>
          </a:p>
          <a:p>
            <a:r>
              <a:rPr lang="en-US" b="1" dirty="0"/>
              <a:t>Iterative terms and sequence vectors</a:t>
            </a:r>
            <a:endParaRPr lang="en-US" dirty="0"/>
          </a:p>
          <a:p>
            <a:pPr lvl="1"/>
            <a:r>
              <a:rPr lang="en-US" sz="1800" dirty="0"/>
              <a:t>The proper use of these terms and vectors, will allow you to be more efficient each time you need to write a for-loop</a:t>
            </a:r>
          </a:p>
          <a:p>
            <a:pPr lvl="1"/>
            <a:r>
              <a:rPr lang="en-US" sz="1800" dirty="0"/>
              <a:t>It depends on:</a:t>
            </a:r>
          </a:p>
          <a:p>
            <a:pPr lvl="2"/>
            <a:r>
              <a:rPr lang="en-US" sz="1800" dirty="0"/>
              <a:t>1) The process you need to execute, and</a:t>
            </a:r>
          </a:p>
          <a:p>
            <a:pPr lvl="2"/>
            <a:r>
              <a:rPr lang="en-US" sz="1800" dirty="0"/>
              <a:t>2) The type of object you have</a:t>
            </a:r>
          </a:p>
          <a:p>
            <a:pPr lvl="1"/>
            <a:endParaRPr lang="en-US" dirty="0"/>
          </a:p>
          <a:p>
            <a:endParaRPr lang="en-US" b="1" dirty="0"/>
          </a:p>
        </p:txBody>
      </p:sp>
      <p:graphicFrame>
        <p:nvGraphicFramePr>
          <p:cNvPr id="4" name="Table 3">
            <a:extLst>
              <a:ext uri="{FF2B5EF4-FFF2-40B4-BE49-F238E27FC236}">
                <a16:creationId xmlns:a16="http://schemas.microsoft.com/office/drawing/2014/main" id="{B86A7869-59EA-4615-B961-38D7290D5678}"/>
              </a:ext>
            </a:extLst>
          </p:cNvPr>
          <p:cNvGraphicFramePr>
            <a:graphicFrameLocks noGrp="1"/>
          </p:cNvGraphicFramePr>
          <p:nvPr>
            <p:extLst>
              <p:ext uri="{D42A27DB-BD31-4B8C-83A1-F6EECF244321}">
                <p14:modId xmlns:p14="http://schemas.microsoft.com/office/powerpoint/2010/main" val="2480276056"/>
              </p:ext>
            </p:extLst>
          </p:nvPr>
        </p:nvGraphicFramePr>
        <p:xfrm>
          <a:off x="596900" y="5297592"/>
          <a:ext cx="2997198" cy="370840"/>
        </p:xfrm>
        <a:graphic>
          <a:graphicData uri="http://schemas.openxmlformats.org/drawingml/2006/table">
            <a:tbl>
              <a:tblPr firstRow="1" bandRow="1">
                <a:tableStyleId>{5C22544A-7EE6-4342-B048-85BDC9FD1C3A}</a:tableStyleId>
              </a:tblPr>
              <a:tblGrid>
                <a:gridCol w="499533">
                  <a:extLst>
                    <a:ext uri="{9D8B030D-6E8A-4147-A177-3AD203B41FA5}">
                      <a16:colId xmlns:a16="http://schemas.microsoft.com/office/drawing/2014/main" val="846431813"/>
                    </a:ext>
                  </a:extLst>
                </a:gridCol>
                <a:gridCol w="499533">
                  <a:extLst>
                    <a:ext uri="{9D8B030D-6E8A-4147-A177-3AD203B41FA5}">
                      <a16:colId xmlns:a16="http://schemas.microsoft.com/office/drawing/2014/main" val="2322747504"/>
                    </a:ext>
                  </a:extLst>
                </a:gridCol>
                <a:gridCol w="499533">
                  <a:extLst>
                    <a:ext uri="{9D8B030D-6E8A-4147-A177-3AD203B41FA5}">
                      <a16:colId xmlns:a16="http://schemas.microsoft.com/office/drawing/2014/main" val="322103183"/>
                    </a:ext>
                  </a:extLst>
                </a:gridCol>
                <a:gridCol w="499533">
                  <a:extLst>
                    <a:ext uri="{9D8B030D-6E8A-4147-A177-3AD203B41FA5}">
                      <a16:colId xmlns:a16="http://schemas.microsoft.com/office/drawing/2014/main" val="2672763158"/>
                    </a:ext>
                  </a:extLst>
                </a:gridCol>
                <a:gridCol w="499533">
                  <a:extLst>
                    <a:ext uri="{9D8B030D-6E8A-4147-A177-3AD203B41FA5}">
                      <a16:colId xmlns:a16="http://schemas.microsoft.com/office/drawing/2014/main" val="2391352585"/>
                    </a:ext>
                  </a:extLst>
                </a:gridCol>
                <a:gridCol w="499533">
                  <a:extLst>
                    <a:ext uri="{9D8B030D-6E8A-4147-A177-3AD203B41FA5}">
                      <a16:colId xmlns:a16="http://schemas.microsoft.com/office/drawing/2014/main" val="3040436710"/>
                    </a:ext>
                  </a:extLst>
                </a:gridCol>
              </a:tblGrid>
              <a:tr h="370840">
                <a:tc>
                  <a:txBody>
                    <a:bodyPr/>
                    <a:lstStyle/>
                    <a:p>
                      <a:r>
                        <a:rPr lang="en-US" dirty="0">
                          <a:solidFill>
                            <a:schemeClr val="tx1"/>
                          </a:solidFill>
                        </a:rPr>
                        <a:t>i1</a:t>
                      </a:r>
                    </a:p>
                  </a:txBody>
                  <a:tcPr/>
                </a:tc>
                <a:tc>
                  <a:txBody>
                    <a:bodyPr/>
                    <a:lstStyle/>
                    <a:p>
                      <a:r>
                        <a:rPr lang="en-US" dirty="0">
                          <a:solidFill>
                            <a:schemeClr val="tx1"/>
                          </a:solidFill>
                        </a:rPr>
                        <a:t>i2</a:t>
                      </a:r>
                    </a:p>
                  </a:txBody>
                  <a:tcPr/>
                </a:tc>
                <a:tc>
                  <a:txBody>
                    <a:bodyPr/>
                    <a:lstStyle/>
                    <a:p>
                      <a:r>
                        <a:rPr lang="en-US" dirty="0">
                          <a:solidFill>
                            <a:schemeClr val="tx1"/>
                          </a:solidFill>
                        </a:rPr>
                        <a:t>i3</a:t>
                      </a:r>
                    </a:p>
                  </a:txBody>
                  <a:tcPr/>
                </a:tc>
                <a:tc>
                  <a:txBody>
                    <a:bodyPr/>
                    <a:lstStyle/>
                    <a:p>
                      <a:r>
                        <a:rPr lang="en-US" dirty="0">
                          <a:solidFill>
                            <a:schemeClr val="tx1"/>
                          </a:solidFill>
                        </a:rPr>
                        <a:t>i4</a:t>
                      </a:r>
                    </a:p>
                  </a:txBody>
                  <a:tcPr/>
                </a:tc>
                <a:tc>
                  <a:txBody>
                    <a:bodyPr/>
                    <a:lstStyle/>
                    <a:p>
                      <a:r>
                        <a:rPr lang="en-US" dirty="0">
                          <a:solidFill>
                            <a:schemeClr val="tx1"/>
                          </a:solidFill>
                        </a:rPr>
                        <a:t>i5</a:t>
                      </a:r>
                    </a:p>
                  </a:txBody>
                  <a:tcPr/>
                </a:tc>
                <a:tc>
                  <a:txBody>
                    <a:bodyPr/>
                    <a:lstStyle/>
                    <a:p>
                      <a:r>
                        <a:rPr lang="en-US" dirty="0">
                          <a:solidFill>
                            <a:schemeClr val="tx1"/>
                          </a:solidFill>
                        </a:rPr>
                        <a:t>i6</a:t>
                      </a:r>
                    </a:p>
                  </a:txBody>
                  <a:tcPr/>
                </a:tc>
                <a:extLst>
                  <a:ext uri="{0D108BD9-81ED-4DB2-BD59-A6C34878D82A}">
                    <a16:rowId xmlns:a16="http://schemas.microsoft.com/office/drawing/2014/main" val="3649996814"/>
                  </a:ext>
                </a:extLst>
              </a:tr>
            </a:tbl>
          </a:graphicData>
        </a:graphic>
      </p:graphicFrame>
      <p:graphicFrame>
        <p:nvGraphicFramePr>
          <p:cNvPr id="5" name="Table 4">
            <a:extLst>
              <a:ext uri="{FF2B5EF4-FFF2-40B4-BE49-F238E27FC236}">
                <a16:creationId xmlns:a16="http://schemas.microsoft.com/office/drawing/2014/main" id="{DB27F321-F6E9-45FB-AEED-F38A9F33369A}"/>
              </a:ext>
            </a:extLst>
          </p:cNvPr>
          <p:cNvGraphicFramePr>
            <a:graphicFrameLocks noGrp="1"/>
          </p:cNvGraphicFramePr>
          <p:nvPr>
            <p:extLst>
              <p:ext uri="{D42A27DB-BD31-4B8C-83A1-F6EECF244321}">
                <p14:modId xmlns:p14="http://schemas.microsoft.com/office/powerpoint/2010/main" val="1047021682"/>
              </p:ext>
            </p:extLst>
          </p:nvPr>
        </p:nvGraphicFramePr>
        <p:xfrm>
          <a:off x="4323184" y="5297592"/>
          <a:ext cx="2997198" cy="1483360"/>
        </p:xfrm>
        <a:graphic>
          <a:graphicData uri="http://schemas.openxmlformats.org/drawingml/2006/table">
            <a:tbl>
              <a:tblPr firstRow="1" bandRow="1">
                <a:tableStyleId>{5C22544A-7EE6-4342-B048-85BDC9FD1C3A}</a:tableStyleId>
              </a:tblPr>
              <a:tblGrid>
                <a:gridCol w="499533">
                  <a:extLst>
                    <a:ext uri="{9D8B030D-6E8A-4147-A177-3AD203B41FA5}">
                      <a16:colId xmlns:a16="http://schemas.microsoft.com/office/drawing/2014/main" val="846431813"/>
                    </a:ext>
                  </a:extLst>
                </a:gridCol>
                <a:gridCol w="499533">
                  <a:extLst>
                    <a:ext uri="{9D8B030D-6E8A-4147-A177-3AD203B41FA5}">
                      <a16:colId xmlns:a16="http://schemas.microsoft.com/office/drawing/2014/main" val="2322747504"/>
                    </a:ext>
                  </a:extLst>
                </a:gridCol>
                <a:gridCol w="499533">
                  <a:extLst>
                    <a:ext uri="{9D8B030D-6E8A-4147-A177-3AD203B41FA5}">
                      <a16:colId xmlns:a16="http://schemas.microsoft.com/office/drawing/2014/main" val="322103183"/>
                    </a:ext>
                  </a:extLst>
                </a:gridCol>
                <a:gridCol w="499533">
                  <a:extLst>
                    <a:ext uri="{9D8B030D-6E8A-4147-A177-3AD203B41FA5}">
                      <a16:colId xmlns:a16="http://schemas.microsoft.com/office/drawing/2014/main" val="2672763158"/>
                    </a:ext>
                  </a:extLst>
                </a:gridCol>
                <a:gridCol w="499533">
                  <a:extLst>
                    <a:ext uri="{9D8B030D-6E8A-4147-A177-3AD203B41FA5}">
                      <a16:colId xmlns:a16="http://schemas.microsoft.com/office/drawing/2014/main" val="2391352585"/>
                    </a:ext>
                  </a:extLst>
                </a:gridCol>
                <a:gridCol w="499533">
                  <a:extLst>
                    <a:ext uri="{9D8B030D-6E8A-4147-A177-3AD203B41FA5}">
                      <a16:colId xmlns:a16="http://schemas.microsoft.com/office/drawing/2014/main" val="3040436710"/>
                    </a:ext>
                  </a:extLst>
                </a:gridCol>
              </a:tblGrid>
              <a:tr h="370840">
                <a:tc>
                  <a:txBody>
                    <a:bodyPr/>
                    <a:lstStyle/>
                    <a:p>
                      <a:r>
                        <a:rPr lang="en-US" dirty="0">
                          <a:solidFill>
                            <a:schemeClr val="tx1"/>
                          </a:solidFill>
                        </a:rPr>
                        <a:t>i1</a:t>
                      </a:r>
                    </a:p>
                  </a:txBody>
                  <a:tcPr/>
                </a:tc>
                <a:tc>
                  <a:txBody>
                    <a:bodyPr/>
                    <a:lstStyle/>
                    <a:p>
                      <a:r>
                        <a:rPr lang="en-US" dirty="0">
                          <a:solidFill>
                            <a:schemeClr val="tx1"/>
                          </a:solidFill>
                        </a:rPr>
                        <a:t>i2</a:t>
                      </a:r>
                    </a:p>
                  </a:txBody>
                  <a:tcPr/>
                </a:tc>
                <a:tc>
                  <a:txBody>
                    <a:bodyPr/>
                    <a:lstStyle/>
                    <a:p>
                      <a:r>
                        <a:rPr lang="en-US" dirty="0">
                          <a:solidFill>
                            <a:schemeClr val="tx1"/>
                          </a:solidFill>
                        </a:rPr>
                        <a:t>i3</a:t>
                      </a:r>
                    </a:p>
                  </a:txBody>
                  <a:tcPr/>
                </a:tc>
                <a:tc>
                  <a:txBody>
                    <a:bodyPr/>
                    <a:lstStyle/>
                    <a:p>
                      <a:r>
                        <a:rPr lang="en-US" dirty="0">
                          <a:solidFill>
                            <a:schemeClr val="tx1"/>
                          </a:solidFill>
                        </a:rPr>
                        <a:t>i4</a:t>
                      </a:r>
                    </a:p>
                  </a:txBody>
                  <a:tcPr/>
                </a:tc>
                <a:tc>
                  <a:txBody>
                    <a:bodyPr/>
                    <a:lstStyle/>
                    <a:p>
                      <a:r>
                        <a:rPr lang="en-US" dirty="0">
                          <a:solidFill>
                            <a:schemeClr val="tx1"/>
                          </a:solidFill>
                        </a:rPr>
                        <a:t>i5</a:t>
                      </a:r>
                    </a:p>
                  </a:txBody>
                  <a:tcPr/>
                </a:tc>
                <a:tc>
                  <a:txBody>
                    <a:bodyPr/>
                    <a:lstStyle/>
                    <a:p>
                      <a:r>
                        <a:rPr lang="en-US" dirty="0">
                          <a:solidFill>
                            <a:schemeClr val="tx1"/>
                          </a:solidFill>
                        </a:rPr>
                        <a:t>i6</a:t>
                      </a:r>
                    </a:p>
                  </a:txBody>
                  <a:tcPr/>
                </a:tc>
                <a:extLst>
                  <a:ext uri="{0D108BD9-81ED-4DB2-BD59-A6C34878D82A}">
                    <a16:rowId xmlns:a16="http://schemas.microsoft.com/office/drawing/2014/main" val="3649996814"/>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126448679"/>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888340012"/>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092440651"/>
                  </a:ext>
                </a:extLst>
              </a:tr>
            </a:tbl>
          </a:graphicData>
        </a:graphic>
      </p:graphicFrame>
      <p:graphicFrame>
        <p:nvGraphicFramePr>
          <p:cNvPr id="6" name="Table 5">
            <a:extLst>
              <a:ext uri="{FF2B5EF4-FFF2-40B4-BE49-F238E27FC236}">
                <a16:creationId xmlns:a16="http://schemas.microsoft.com/office/drawing/2014/main" id="{1021F060-5FB8-40D1-A64F-1C9C1F30D507}"/>
              </a:ext>
            </a:extLst>
          </p:cNvPr>
          <p:cNvGraphicFramePr>
            <a:graphicFrameLocks noGrp="1"/>
          </p:cNvGraphicFramePr>
          <p:nvPr>
            <p:extLst>
              <p:ext uri="{D42A27DB-BD31-4B8C-83A1-F6EECF244321}">
                <p14:modId xmlns:p14="http://schemas.microsoft.com/office/powerpoint/2010/main" val="2256356705"/>
              </p:ext>
            </p:extLst>
          </p:nvPr>
        </p:nvGraphicFramePr>
        <p:xfrm>
          <a:off x="8260184" y="5297592"/>
          <a:ext cx="2997198" cy="1483360"/>
        </p:xfrm>
        <a:graphic>
          <a:graphicData uri="http://schemas.openxmlformats.org/drawingml/2006/table">
            <a:tbl>
              <a:tblPr firstRow="1" bandRow="1">
                <a:tableStyleId>{5C22544A-7EE6-4342-B048-85BDC9FD1C3A}</a:tableStyleId>
              </a:tblPr>
              <a:tblGrid>
                <a:gridCol w="499533">
                  <a:extLst>
                    <a:ext uri="{9D8B030D-6E8A-4147-A177-3AD203B41FA5}">
                      <a16:colId xmlns:a16="http://schemas.microsoft.com/office/drawing/2014/main" val="846431813"/>
                    </a:ext>
                  </a:extLst>
                </a:gridCol>
                <a:gridCol w="499533">
                  <a:extLst>
                    <a:ext uri="{9D8B030D-6E8A-4147-A177-3AD203B41FA5}">
                      <a16:colId xmlns:a16="http://schemas.microsoft.com/office/drawing/2014/main" val="2322747504"/>
                    </a:ext>
                  </a:extLst>
                </a:gridCol>
                <a:gridCol w="499533">
                  <a:extLst>
                    <a:ext uri="{9D8B030D-6E8A-4147-A177-3AD203B41FA5}">
                      <a16:colId xmlns:a16="http://schemas.microsoft.com/office/drawing/2014/main" val="322103183"/>
                    </a:ext>
                  </a:extLst>
                </a:gridCol>
                <a:gridCol w="499533">
                  <a:extLst>
                    <a:ext uri="{9D8B030D-6E8A-4147-A177-3AD203B41FA5}">
                      <a16:colId xmlns:a16="http://schemas.microsoft.com/office/drawing/2014/main" val="2672763158"/>
                    </a:ext>
                  </a:extLst>
                </a:gridCol>
                <a:gridCol w="499533">
                  <a:extLst>
                    <a:ext uri="{9D8B030D-6E8A-4147-A177-3AD203B41FA5}">
                      <a16:colId xmlns:a16="http://schemas.microsoft.com/office/drawing/2014/main" val="2391352585"/>
                    </a:ext>
                  </a:extLst>
                </a:gridCol>
                <a:gridCol w="499533">
                  <a:extLst>
                    <a:ext uri="{9D8B030D-6E8A-4147-A177-3AD203B41FA5}">
                      <a16:colId xmlns:a16="http://schemas.microsoft.com/office/drawing/2014/main" val="3040436710"/>
                    </a:ext>
                  </a:extLst>
                </a:gridCol>
              </a:tblGrid>
              <a:tr h="370840">
                <a:tc>
                  <a:txBody>
                    <a:bodyPr/>
                    <a:lstStyle/>
                    <a:p>
                      <a:r>
                        <a:rPr lang="en-US" b="1" dirty="0">
                          <a:solidFill>
                            <a:schemeClr val="tx1"/>
                          </a:solidFill>
                        </a:rPr>
                        <a:t>i1</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649996814"/>
                  </a:ext>
                </a:extLst>
              </a:tr>
              <a:tr h="370840">
                <a:tc>
                  <a:txBody>
                    <a:bodyPr/>
                    <a:lstStyle/>
                    <a:p>
                      <a:r>
                        <a:rPr lang="en-US" b="1" dirty="0">
                          <a:solidFill>
                            <a:schemeClr val="tx1"/>
                          </a:solidFill>
                        </a:rPr>
                        <a:t>i2</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126448679"/>
                  </a:ext>
                </a:extLst>
              </a:tr>
              <a:tr h="370840">
                <a:tc>
                  <a:txBody>
                    <a:bodyPr/>
                    <a:lstStyle/>
                    <a:p>
                      <a:r>
                        <a:rPr lang="en-US" b="1" dirty="0">
                          <a:solidFill>
                            <a:schemeClr val="tx1"/>
                          </a:solidFill>
                        </a:rPr>
                        <a:t>i3</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888340012"/>
                  </a:ext>
                </a:extLst>
              </a:tr>
              <a:tr h="370840">
                <a:tc>
                  <a:txBody>
                    <a:bodyPr/>
                    <a:lstStyle/>
                    <a:p>
                      <a:r>
                        <a:rPr lang="en-US" b="1" dirty="0">
                          <a:solidFill>
                            <a:schemeClr val="tx1"/>
                          </a:solidFill>
                        </a:rPr>
                        <a:t>i4</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092440651"/>
                  </a:ext>
                </a:extLst>
              </a:tr>
            </a:tbl>
          </a:graphicData>
        </a:graphic>
      </p:graphicFrame>
      <p:sp>
        <p:nvSpPr>
          <p:cNvPr id="8" name="TextBox 7">
            <a:extLst>
              <a:ext uri="{FF2B5EF4-FFF2-40B4-BE49-F238E27FC236}">
                <a16:creationId xmlns:a16="http://schemas.microsoft.com/office/drawing/2014/main" id="{71C21763-0733-48D3-9029-6F8B769AC4DD}"/>
              </a:ext>
            </a:extLst>
          </p:cNvPr>
          <p:cNvSpPr txBox="1"/>
          <p:nvPr/>
        </p:nvSpPr>
        <p:spPr>
          <a:xfrm>
            <a:off x="1408954" y="5709072"/>
            <a:ext cx="1231427" cy="369332"/>
          </a:xfrm>
          <a:prstGeom prst="rect">
            <a:avLst/>
          </a:prstGeom>
          <a:noFill/>
        </p:spPr>
        <p:txBody>
          <a:bodyPr wrap="none" rtlCol="0">
            <a:spAutoFit/>
          </a:bodyPr>
          <a:lstStyle/>
          <a:p>
            <a:r>
              <a:rPr lang="en-US" dirty="0"/>
              <a:t>By vector</a:t>
            </a:r>
          </a:p>
        </p:txBody>
      </p:sp>
      <p:sp>
        <p:nvSpPr>
          <p:cNvPr id="9" name="TextBox 8">
            <a:extLst>
              <a:ext uri="{FF2B5EF4-FFF2-40B4-BE49-F238E27FC236}">
                <a16:creationId xmlns:a16="http://schemas.microsoft.com/office/drawing/2014/main" id="{E6E15D4C-7754-4F05-8F41-3DDB892FDC26}"/>
              </a:ext>
            </a:extLst>
          </p:cNvPr>
          <p:cNvSpPr txBox="1"/>
          <p:nvPr/>
        </p:nvSpPr>
        <p:spPr>
          <a:xfrm>
            <a:off x="5127522" y="6385372"/>
            <a:ext cx="1388522" cy="369332"/>
          </a:xfrm>
          <a:prstGeom prst="rect">
            <a:avLst/>
          </a:prstGeom>
          <a:noFill/>
        </p:spPr>
        <p:txBody>
          <a:bodyPr wrap="none" rtlCol="0">
            <a:spAutoFit/>
          </a:bodyPr>
          <a:lstStyle/>
          <a:p>
            <a:r>
              <a:rPr lang="en-US" dirty="0"/>
              <a:t>By Column</a:t>
            </a:r>
          </a:p>
        </p:txBody>
      </p:sp>
      <p:sp>
        <p:nvSpPr>
          <p:cNvPr id="10" name="TextBox 9">
            <a:extLst>
              <a:ext uri="{FF2B5EF4-FFF2-40B4-BE49-F238E27FC236}">
                <a16:creationId xmlns:a16="http://schemas.microsoft.com/office/drawing/2014/main" id="{5F12515B-6A78-47ED-A8B0-EA726E1EC32C}"/>
              </a:ext>
            </a:extLst>
          </p:cNvPr>
          <p:cNvSpPr txBox="1"/>
          <p:nvPr/>
        </p:nvSpPr>
        <p:spPr>
          <a:xfrm>
            <a:off x="9222106" y="6385372"/>
            <a:ext cx="987771" cy="369332"/>
          </a:xfrm>
          <a:prstGeom prst="rect">
            <a:avLst/>
          </a:prstGeom>
          <a:noFill/>
        </p:spPr>
        <p:txBody>
          <a:bodyPr wrap="none" rtlCol="0">
            <a:spAutoFit/>
          </a:bodyPr>
          <a:lstStyle/>
          <a:p>
            <a:r>
              <a:rPr lang="en-US" dirty="0"/>
              <a:t>By Row</a:t>
            </a:r>
          </a:p>
        </p:txBody>
      </p:sp>
    </p:spTree>
    <p:extLst>
      <p:ext uri="{BB962C8B-B14F-4D97-AF65-F5344CB8AC3E}">
        <p14:creationId xmlns:p14="http://schemas.microsoft.com/office/powerpoint/2010/main" val="2328354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BA411-C8E1-4816-A12F-1F881794AB17}"/>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8F5DDC3E-2B6D-416F-93FB-F10710001BF0}"/>
              </a:ext>
            </a:extLst>
          </p:cNvPr>
          <p:cNvSpPr>
            <a:spLocks noGrp="1"/>
          </p:cNvSpPr>
          <p:nvPr>
            <p:ph idx="1"/>
          </p:nvPr>
        </p:nvSpPr>
        <p:spPr>
          <a:xfrm>
            <a:off x="1154954" y="2603500"/>
            <a:ext cx="8825659" cy="4165600"/>
          </a:xfrm>
        </p:spPr>
        <p:txBody>
          <a:bodyPr>
            <a:normAutofit/>
          </a:bodyPr>
          <a:lstStyle/>
          <a:p>
            <a:pPr lvl="0"/>
            <a:r>
              <a:rPr lang="en-US" b="1" dirty="0"/>
              <a:t>Understand and use conditional logic (Monday)</a:t>
            </a:r>
          </a:p>
          <a:p>
            <a:pPr lvl="1"/>
            <a:r>
              <a:rPr lang="en-US" dirty="0"/>
              <a:t>Conditional statements</a:t>
            </a:r>
            <a:endParaRPr lang="en-US" b="1" dirty="0"/>
          </a:p>
          <a:p>
            <a:pPr lvl="0"/>
            <a:r>
              <a:rPr lang="en-US" b="1" dirty="0"/>
              <a:t>Understand and make your first loop (Monday)</a:t>
            </a:r>
          </a:p>
          <a:p>
            <a:pPr lvl="1"/>
            <a:r>
              <a:rPr lang="en-US" dirty="0"/>
              <a:t>Structure of loops (mainly for-loop)</a:t>
            </a:r>
          </a:p>
          <a:p>
            <a:pPr lvl="1"/>
            <a:r>
              <a:rPr lang="en-US" dirty="0"/>
              <a:t>Quick review on while-loop and repeat-loop</a:t>
            </a:r>
          </a:p>
          <a:p>
            <a:pPr lvl="1"/>
            <a:r>
              <a:rPr lang="en-US" dirty="0"/>
              <a:t>Uses</a:t>
            </a:r>
          </a:p>
          <a:p>
            <a:pPr lvl="0"/>
            <a:r>
              <a:rPr lang="en-US" b="1" dirty="0"/>
              <a:t>Making your own functions (Tuesday)</a:t>
            </a:r>
          </a:p>
          <a:p>
            <a:pPr lvl="1"/>
            <a:r>
              <a:rPr lang="en-US" dirty="0"/>
              <a:t>Input and Output</a:t>
            </a:r>
          </a:p>
          <a:p>
            <a:pPr lvl="1"/>
            <a:r>
              <a:rPr lang="en-US" dirty="0"/>
              <a:t>Arguments/Parameters</a:t>
            </a:r>
          </a:p>
          <a:p>
            <a:pPr lvl="1"/>
            <a:r>
              <a:rPr lang="en-US" dirty="0"/>
              <a:t>Default values</a:t>
            </a:r>
          </a:p>
        </p:txBody>
      </p:sp>
    </p:spTree>
    <p:extLst>
      <p:ext uri="{BB962C8B-B14F-4D97-AF65-F5344CB8AC3E}">
        <p14:creationId xmlns:p14="http://schemas.microsoft.com/office/powerpoint/2010/main" val="2813750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E3AE-0D69-43AE-A132-2E3339399F64}"/>
              </a:ext>
            </a:extLst>
          </p:cNvPr>
          <p:cNvSpPr>
            <a:spLocks noGrp="1"/>
          </p:cNvSpPr>
          <p:nvPr>
            <p:ph type="title"/>
          </p:nvPr>
        </p:nvSpPr>
        <p:spPr/>
        <p:txBody>
          <a:bodyPr/>
          <a:lstStyle/>
          <a:p>
            <a:r>
              <a:rPr lang="en-US" dirty="0"/>
              <a:t>LOOPS: FOR</a:t>
            </a:r>
          </a:p>
        </p:txBody>
      </p:sp>
      <p:sp>
        <p:nvSpPr>
          <p:cNvPr id="3" name="Content Placeholder 2">
            <a:extLst>
              <a:ext uri="{FF2B5EF4-FFF2-40B4-BE49-F238E27FC236}">
                <a16:creationId xmlns:a16="http://schemas.microsoft.com/office/drawing/2014/main" id="{3DAA45F2-BEBF-4227-8713-1E53310742CE}"/>
              </a:ext>
            </a:extLst>
          </p:cNvPr>
          <p:cNvSpPr>
            <a:spLocks noGrp="1"/>
          </p:cNvSpPr>
          <p:nvPr>
            <p:ph idx="1"/>
          </p:nvPr>
        </p:nvSpPr>
        <p:spPr>
          <a:xfrm>
            <a:off x="1408954" y="2273300"/>
            <a:ext cx="8825659" cy="3416300"/>
          </a:xfrm>
        </p:spPr>
        <p:txBody>
          <a:bodyPr/>
          <a:lstStyle/>
          <a:p>
            <a:pPr marL="0" indent="0" algn="ctr">
              <a:buNone/>
            </a:pPr>
            <a:r>
              <a:rPr lang="en-US" b="1" u="sng" dirty="0"/>
              <a:t>Identifying the proper iterative term</a:t>
            </a:r>
          </a:p>
          <a:p>
            <a:r>
              <a:rPr lang="en-US" b="1" dirty="0"/>
              <a:t>Iterative terms</a:t>
            </a:r>
            <a:endParaRPr lang="en-US" dirty="0"/>
          </a:p>
          <a:p>
            <a:pPr lvl="1"/>
            <a:r>
              <a:rPr lang="en-US" sz="1800" dirty="0"/>
              <a:t>The proper use of this term, will allow you to be more efficient each time you need to write a for-loop</a:t>
            </a:r>
          </a:p>
          <a:p>
            <a:pPr lvl="1"/>
            <a:r>
              <a:rPr lang="en-US" sz="1800" dirty="0"/>
              <a:t>It depends on:</a:t>
            </a:r>
          </a:p>
          <a:p>
            <a:pPr lvl="2"/>
            <a:r>
              <a:rPr lang="en-US" sz="1800" dirty="0"/>
              <a:t>1) The process you need to execute, and</a:t>
            </a:r>
          </a:p>
          <a:p>
            <a:pPr lvl="2"/>
            <a:r>
              <a:rPr lang="en-US" sz="1800" dirty="0"/>
              <a:t>2) The type of object you have</a:t>
            </a:r>
          </a:p>
          <a:p>
            <a:pPr lvl="1"/>
            <a:endParaRPr lang="en-US" dirty="0"/>
          </a:p>
          <a:p>
            <a:endParaRPr lang="en-US" b="1" dirty="0"/>
          </a:p>
        </p:txBody>
      </p:sp>
      <p:graphicFrame>
        <p:nvGraphicFramePr>
          <p:cNvPr id="4" name="Table 3">
            <a:extLst>
              <a:ext uri="{FF2B5EF4-FFF2-40B4-BE49-F238E27FC236}">
                <a16:creationId xmlns:a16="http://schemas.microsoft.com/office/drawing/2014/main" id="{B86A7869-59EA-4615-B961-38D7290D5678}"/>
              </a:ext>
            </a:extLst>
          </p:cNvPr>
          <p:cNvGraphicFramePr>
            <a:graphicFrameLocks noGrp="1"/>
          </p:cNvGraphicFramePr>
          <p:nvPr>
            <p:extLst>
              <p:ext uri="{D42A27DB-BD31-4B8C-83A1-F6EECF244321}">
                <p14:modId xmlns:p14="http://schemas.microsoft.com/office/powerpoint/2010/main" val="620957946"/>
              </p:ext>
            </p:extLst>
          </p:nvPr>
        </p:nvGraphicFramePr>
        <p:xfrm>
          <a:off x="4974376" y="5318760"/>
          <a:ext cx="2997198" cy="370840"/>
        </p:xfrm>
        <a:graphic>
          <a:graphicData uri="http://schemas.openxmlformats.org/drawingml/2006/table">
            <a:tbl>
              <a:tblPr firstRow="1" bandRow="1">
                <a:tableStyleId>{5C22544A-7EE6-4342-B048-85BDC9FD1C3A}</a:tableStyleId>
              </a:tblPr>
              <a:tblGrid>
                <a:gridCol w="499533">
                  <a:extLst>
                    <a:ext uri="{9D8B030D-6E8A-4147-A177-3AD203B41FA5}">
                      <a16:colId xmlns:a16="http://schemas.microsoft.com/office/drawing/2014/main" val="846431813"/>
                    </a:ext>
                  </a:extLst>
                </a:gridCol>
                <a:gridCol w="499533">
                  <a:extLst>
                    <a:ext uri="{9D8B030D-6E8A-4147-A177-3AD203B41FA5}">
                      <a16:colId xmlns:a16="http://schemas.microsoft.com/office/drawing/2014/main" val="2322747504"/>
                    </a:ext>
                  </a:extLst>
                </a:gridCol>
                <a:gridCol w="499533">
                  <a:extLst>
                    <a:ext uri="{9D8B030D-6E8A-4147-A177-3AD203B41FA5}">
                      <a16:colId xmlns:a16="http://schemas.microsoft.com/office/drawing/2014/main" val="322103183"/>
                    </a:ext>
                  </a:extLst>
                </a:gridCol>
                <a:gridCol w="499533">
                  <a:extLst>
                    <a:ext uri="{9D8B030D-6E8A-4147-A177-3AD203B41FA5}">
                      <a16:colId xmlns:a16="http://schemas.microsoft.com/office/drawing/2014/main" val="2672763158"/>
                    </a:ext>
                  </a:extLst>
                </a:gridCol>
                <a:gridCol w="499533">
                  <a:extLst>
                    <a:ext uri="{9D8B030D-6E8A-4147-A177-3AD203B41FA5}">
                      <a16:colId xmlns:a16="http://schemas.microsoft.com/office/drawing/2014/main" val="2391352585"/>
                    </a:ext>
                  </a:extLst>
                </a:gridCol>
                <a:gridCol w="499533">
                  <a:extLst>
                    <a:ext uri="{9D8B030D-6E8A-4147-A177-3AD203B41FA5}">
                      <a16:colId xmlns:a16="http://schemas.microsoft.com/office/drawing/2014/main" val="3040436710"/>
                    </a:ext>
                  </a:extLst>
                </a:gridCol>
              </a:tblGrid>
              <a:tr h="370840">
                <a:tc>
                  <a:txBody>
                    <a:bodyPr/>
                    <a:lstStyle/>
                    <a:p>
                      <a:r>
                        <a:rPr lang="en-US" dirty="0">
                          <a:solidFill>
                            <a:schemeClr val="tx1"/>
                          </a:solidFill>
                        </a:rPr>
                        <a:t>i =</a:t>
                      </a:r>
                    </a:p>
                  </a:txBody>
                  <a:tcPr/>
                </a:tc>
                <a:tc>
                  <a:txBody>
                    <a:bodyPr/>
                    <a:lstStyle/>
                    <a:p>
                      <a:r>
                        <a:rPr lang="en-US" dirty="0">
                          <a:solidFill>
                            <a:schemeClr val="tx1"/>
                          </a:solidFill>
                        </a:rPr>
                        <a:t>1</a:t>
                      </a:r>
                    </a:p>
                  </a:txBody>
                  <a:tcPr/>
                </a:tc>
                <a:tc>
                  <a:txBody>
                    <a:bodyPr/>
                    <a:lstStyle/>
                    <a:p>
                      <a:r>
                        <a:rPr lang="en-US" dirty="0">
                          <a:solidFill>
                            <a:schemeClr val="tx1"/>
                          </a:solidFill>
                        </a:rPr>
                        <a:t>2</a:t>
                      </a:r>
                    </a:p>
                  </a:txBody>
                  <a:tcPr/>
                </a:tc>
                <a:tc>
                  <a:txBody>
                    <a:bodyPr/>
                    <a:lstStyle/>
                    <a:p>
                      <a:r>
                        <a:rPr lang="en-US" dirty="0">
                          <a:solidFill>
                            <a:schemeClr val="tx1"/>
                          </a:solidFill>
                        </a:rPr>
                        <a:t>3</a:t>
                      </a:r>
                    </a:p>
                  </a:txBody>
                  <a:tcPr/>
                </a:tc>
                <a:tc>
                  <a:txBody>
                    <a:bodyPr/>
                    <a:lstStyle/>
                    <a:p>
                      <a:r>
                        <a:rPr lang="en-US" dirty="0">
                          <a:solidFill>
                            <a:schemeClr val="tx1"/>
                          </a:solidFill>
                        </a:rPr>
                        <a:t>4</a:t>
                      </a:r>
                    </a:p>
                  </a:txBody>
                  <a:tcPr/>
                </a:tc>
                <a:tc>
                  <a:txBody>
                    <a:bodyPr/>
                    <a:lstStyle/>
                    <a:p>
                      <a:r>
                        <a:rPr lang="en-US" dirty="0">
                          <a:solidFill>
                            <a:schemeClr val="tx1"/>
                          </a:solidFill>
                        </a:rPr>
                        <a:t>5</a:t>
                      </a:r>
                    </a:p>
                  </a:txBody>
                  <a:tcPr/>
                </a:tc>
                <a:extLst>
                  <a:ext uri="{0D108BD9-81ED-4DB2-BD59-A6C34878D82A}">
                    <a16:rowId xmlns:a16="http://schemas.microsoft.com/office/drawing/2014/main" val="3649996814"/>
                  </a:ext>
                </a:extLst>
              </a:tr>
            </a:tbl>
          </a:graphicData>
        </a:graphic>
      </p:graphicFrame>
      <p:graphicFrame>
        <p:nvGraphicFramePr>
          <p:cNvPr id="5" name="Table 4">
            <a:extLst>
              <a:ext uri="{FF2B5EF4-FFF2-40B4-BE49-F238E27FC236}">
                <a16:creationId xmlns:a16="http://schemas.microsoft.com/office/drawing/2014/main" id="{DB27F321-F6E9-45FB-AEED-F38A9F33369A}"/>
              </a:ext>
            </a:extLst>
          </p:cNvPr>
          <p:cNvGraphicFramePr>
            <a:graphicFrameLocks noGrp="1"/>
          </p:cNvGraphicFramePr>
          <p:nvPr>
            <p:extLst>
              <p:ext uri="{D42A27DB-BD31-4B8C-83A1-F6EECF244321}">
                <p14:modId xmlns:p14="http://schemas.microsoft.com/office/powerpoint/2010/main" val="1526066141"/>
              </p:ext>
            </p:extLst>
          </p:nvPr>
        </p:nvGraphicFramePr>
        <p:xfrm>
          <a:off x="802740" y="5297592"/>
          <a:ext cx="2997198" cy="1483360"/>
        </p:xfrm>
        <a:graphic>
          <a:graphicData uri="http://schemas.openxmlformats.org/drawingml/2006/table">
            <a:tbl>
              <a:tblPr firstRow="1" bandRow="1">
                <a:tableStyleId>{5C22544A-7EE6-4342-B048-85BDC9FD1C3A}</a:tableStyleId>
              </a:tblPr>
              <a:tblGrid>
                <a:gridCol w="499533">
                  <a:extLst>
                    <a:ext uri="{9D8B030D-6E8A-4147-A177-3AD203B41FA5}">
                      <a16:colId xmlns:a16="http://schemas.microsoft.com/office/drawing/2014/main" val="846431813"/>
                    </a:ext>
                  </a:extLst>
                </a:gridCol>
                <a:gridCol w="499533">
                  <a:extLst>
                    <a:ext uri="{9D8B030D-6E8A-4147-A177-3AD203B41FA5}">
                      <a16:colId xmlns:a16="http://schemas.microsoft.com/office/drawing/2014/main" val="2322747504"/>
                    </a:ext>
                  </a:extLst>
                </a:gridCol>
                <a:gridCol w="499533">
                  <a:extLst>
                    <a:ext uri="{9D8B030D-6E8A-4147-A177-3AD203B41FA5}">
                      <a16:colId xmlns:a16="http://schemas.microsoft.com/office/drawing/2014/main" val="322103183"/>
                    </a:ext>
                  </a:extLst>
                </a:gridCol>
                <a:gridCol w="499533">
                  <a:extLst>
                    <a:ext uri="{9D8B030D-6E8A-4147-A177-3AD203B41FA5}">
                      <a16:colId xmlns:a16="http://schemas.microsoft.com/office/drawing/2014/main" val="2672763158"/>
                    </a:ext>
                  </a:extLst>
                </a:gridCol>
                <a:gridCol w="499533">
                  <a:extLst>
                    <a:ext uri="{9D8B030D-6E8A-4147-A177-3AD203B41FA5}">
                      <a16:colId xmlns:a16="http://schemas.microsoft.com/office/drawing/2014/main" val="2391352585"/>
                    </a:ext>
                  </a:extLst>
                </a:gridCol>
                <a:gridCol w="499533">
                  <a:extLst>
                    <a:ext uri="{9D8B030D-6E8A-4147-A177-3AD203B41FA5}">
                      <a16:colId xmlns:a16="http://schemas.microsoft.com/office/drawing/2014/main" val="3040436710"/>
                    </a:ext>
                  </a:extLst>
                </a:gridCol>
              </a:tblGrid>
              <a:tr h="370840">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r>
                        <a:rPr lang="en-US" dirty="0">
                          <a:solidFill>
                            <a:schemeClr val="tx1"/>
                          </a:solidFill>
                        </a:rPr>
                        <a:t>A</a:t>
                      </a: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3649996814"/>
                  </a:ext>
                </a:extLst>
              </a:tr>
              <a:tr h="370840">
                <a:tc>
                  <a:txBody>
                    <a:bodyPr/>
                    <a:lstStyle/>
                    <a:p>
                      <a:endParaRPr lang="en-US" dirty="0"/>
                    </a:p>
                  </a:txBody>
                  <a:tcPr/>
                </a:tc>
                <a:tc>
                  <a:txBody>
                    <a:bodyPr/>
                    <a:lstStyle/>
                    <a:p>
                      <a:endParaRPr lang="en-US"/>
                    </a:p>
                  </a:txBody>
                  <a:tcPr/>
                </a:tc>
                <a:tc>
                  <a:txBody>
                    <a:bodyPr/>
                    <a:lstStyle/>
                    <a:p>
                      <a:endParaRPr lang="en-US" dirty="0"/>
                    </a:p>
                  </a:txBody>
                  <a:tcPr/>
                </a:tc>
                <a:tc>
                  <a:txBody>
                    <a:bodyPr/>
                    <a:lstStyle/>
                    <a:p>
                      <a:r>
                        <a:rPr lang="en-US" b="1" dirty="0"/>
                        <a:t>A</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126448679"/>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r>
                        <a:rPr lang="en-US" b="1" dirty="0"/>
                        <a:t>B</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888340012"/>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r>
                        <a:rPr lang="en-US" b="1" dirty="0"/>
                        <a:t>C</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092440651"/>
                  </a:ext>
                </a:extLst>
              </a:tr>
            </a:tbl>
          </a:graphicData>
        </a:graphic>
      </p:graphicFrame>
      <p:graphicFrame>
        <p:nvGraphicFramePr>
          <p:cNvPr id="6" name="Table 5">
            <a:extLst>
              <a:ext uri="{FF2B5EF4-FFF2-40B4-BE49-F238E27FC236}">
                <a16:creationId xmlns:a16="http://schemas.microsoft.com/office/drawing/2014/main" id="{1021F060-5FB8-40D1-A64F-1C9C1F30D507}"/>
              </a:ext>
            </a:extLst>
          </p:cNvPr>
          <p:cNvGraphicFramePr>
            <a:graphicFrameLocks noGrp="1"/>
          </p:cNvGraphicFramePr>
          <p:nvPr>
            <p:extLst>
              <p:ext uri="{D42A27DB-BD31-4B8C-83A1-F6EECF244321}">
                <p14:modId xmlns:p14="http://schemas.microsoft.com/office/powerpoint/2010/main" val="3656040427"/>
              </p:ext>
            </p:extLst>
          </p:nvPr>
        </p:nvGraphicFramePr>
        <p:xfrm>
          <a:off x="7971574" y="5318760"/>
          <a:ext cx="3001220" cy="1483360"/>
        </p:xfrm>
        <a:graphic>
          <a:graphicData uri="http://schemas.openxmlformats.org/drawingml/2006/table">
            <a:tbl>
              <a:tblPr firstRow="1" bandRow="1">
                <a:tableStyleId>{5C22544A-7EE6-4342-B048-85BDC9FD1C3A}</a:tableStyleId>
              </a:tblPr>
              <a:tblGrid>
                <a:gridCol w="503555">
                  <a:extLst>
                    <a:ext uri="{9D8B030D-6E8A-4147-A177-3AD203B41FA5}">
                      <a16:colId xmlns:a16="http://schemas.microsoft.com/office/drawing/2014/main" val="846431813"/>
                    </a:ext>
                  </a:extLst>
                </a:gridCol>
                <a:gridCol w="499533">
                  <a:extLst>
                    <a:ext uri="{9D8B030D-6E8A-4147-A177-3AD203B41FA5}">
                      <a16:colId xmlns:a16="http://schemas.microsoft.com/office/drawing/2014/main" val="2322747504"/>
                    </a:ext>
                  </a:extLst>
                </a:gridCol>
                <a:gridCol w="499533">
                  <a:extLst>
                    <a:ext uri="{9D8B030D-6E8A-4147-A177-3AD203B41FA5}">
                      <a16:colId xmlns:a16="http://schemas.microsoft.com/office/drawing/2014/main" val="322103183"/>
                    </a:ext>
                  </a:extLst>
                </a:gridCol>
                <a:gridCol w="499533">
                  <a:extLst>
                    <a:ext uri="{9D8B030D-6E8A-4147-A177-3AD203B41FA5}">
                      <a16:colId xmlns:a16="http://schemas.microsoft.com/office/drawing/2014/main" val="2672763158"/>
                    </a:ext>
                  </a:extLst>
                </a:gridCol>
                <a:gridCol w="499533">
                  <a:extLst>
                    <a:ext uri="{9D8B030D-6E8A-4147-A177-3AD203B41FA5}">
                      <a16:colId xmlns:a16="http://schemas.microsoft.com/office/drawing/2014/main" val="2391352585"/>
                    </a:ext>
                  </a:extLst>
                </a:gridCol>
                <a:gridCol w="499533">
                  <a:extLst>
                    <a:ext uri="{9D8B030D-6E8A-4147-A177-3AD203B41FA5}">
                      <a16:colId xmlns:a16="http://schemas.microsoft.com/office/drawing/2014/main" val="3040436710"/>
                    </a:ext>
                  </a:extLst>
                </a:gridCol>
              </a:tblGrid>
              <a:tr h="370840">
                <a:tc>
                  <a:txBody>
                    <a:bodyPr/>
                    <a:lstStyle/>
                    <a:p>
                      <a:endParaRPr lang="en-US" b="1" dirty="0">
                        <a:solidFill>
                          <a:schemeClr val="tx1"/>
                        </a:solidFill>
                      </a:endParaRPr>
                    </a:p>
                  </a:txBody>
                  <a:tcPr/>
                </a:tc>
                <a:tc>
                  <a:txBody>
                    <a:bodyPr/>
                    <a:lstStyle/>
                    <a:p>
                      <a:endParaRPr lang="en-US" dirty="0"/>
                    </a:p>
                  </a:txBody>
                  <a:tcPr/>
                </a:tc>
                <a:tc>
                  <a:txBody>
                    <a:bodyPr/>
                    <a:lstStyle/>
                    <a:p>
                      <a:endParaRPr lang="en-US" dirty="0"/>
                    </a:p>
                  </a:txBody>
                  <a:tcPr/>
                </a:tc>
                <a:tc>
                  <a:txBody>
                    <a:bodyPr/>
                    <a:lstStyle/>
                    <a:p>
                      <a:r>
                        <a:rPr lang="en-US" b="1" dirty="0">
                          <a:solidFill>
                            <a:schemeClr val="tx1"/>
                          </a:solidFill>
                        </a:rPr>
                        <a:t>X</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649996814"/>
                  </a:ext>
                </a:extLst>
              </a:tr>
              <a:tr h="370840">
                <a:tc>
                  <a:txBody>
                    <a:bodyPr/>
                    <a:lstStyle/>
                    <a:p>
                      <a:endParaRPr lang="en-US" b="1" dirty="0">
                        <a:solidFill>
                          <a:schemeClr val="tx1"/>
                        </a:solidFill>
                      </a:endParaRPr>
                    </a:p>
                  </a:txBody>
                  <a:tcPr/>
                </a:tc>
                <a:tc>
                  <a:txBody>
                    <a:bodyPr/>
                    <a:lstStyle/>
                    <a:p>
                      <a:endParaRPr lang="en-US" dirty="0"/>
                    </a:p>
                  </a:txBody>
                  <a:tcPr/>
                </a:tc>
                <a:tc>
                  <a:txBody>
                    <a:bodyPr/>
                    <a:lstStyle/>
                    <a:p>
                      <a:endParaRPr lang="en-US"/>
                    </a:p>
                  </a:txBody>
                  <a:tcPr/>
                </a:tc>
                <a:tc>
                  <a:txBody>
                    <a:bodyPr/>
                    <a:lstStyle/>
                    <a:p>
                      <a:r>
                        <a:rPr lang="en-US" b="1" dirty="0">
                          <a:solidFill>
                            <a:schemeClr val="tx1"/>
                          </a:solidFill>
                        </a:rPr>
                        <a:t>12</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126448679"/>
                  </a:ext>
                </a:extLst>
              </a:tr>
              <a:tr h="370840">
                <a:tc>
                  <a:txBody>
                    <a:bodyPr/>
                    <a:lstStyle/>
                    <a:p>
                      <a:endParaRPr lang="en-US" b="1" dirty="0">
                        <a:solidFill>
                          <a:schemeClr val="tx1"/>
                        </a:solidFill>
                      </a:endParaRPr>
                    </a:p>
                  </a:txBody>
                  <a:tcPr/>
                </a:tc>
                <a:tc>
                  <a:txBody>
                    <a:bodyPr/>
                    <a:lstStyle/>
                    <a:p>
                      <a:endParaRPr lang="en-US"/>
                    </a:p>
                  </a:txBody>
                  <a:tcPr/>
                </a:tc>
                <a:tc>
                  <a:txBody>
                    <a:bodyPr/>
                    <a:lstStyle/>
                    <a:p>
                      <a:endParaRPr lang="en-US"/>
                    </a:p>
                  </a:txBody>
                  <a:tcPr/>
                </a:tc>
                <a:tc>
                  <a:txBody>
                    <a:bodyPr/>
                    <a:lstStyle/>
                    <a:p>
                      <a:r>
                        <a:rPr lang="en-US" b="1" dirty="0">
                          <a:solidFill>
                            <a:schemeClr val="tx1"/>
                          </a:solidFill>
                        </a:rPr>
                        <a:t>3</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888340012"/>
                  </a:ext>
                </a:extLst>
              </a:tr>
              <a:tr h="370840">
                <a:tc>
                  <a:txBody>
                    <a:bodyPr/>
                    <a:lstStyle/>
                    <a:p>
                      <a:endParaRPr lang="en-US" b="1" dirty="0">
                        <a:solidFill>
                          <a:schemeClr val="tx1"/>
                        </a:solidFill>
                      </a:endParaRPr>
                    </a:p>
                  </a:txBody>
                  <a:tcPr/>
                </a:tc>
                <a:tc>
                  <a:txBody>
                    <a:bodyPr/>
                    <a:lstStyle/>
                    <a:p>
                      <a:endParaRPr lang="en-US"/>
                    </a:p>
                  </a:txBody>
                  <a:tcPr/>
                </a:tc>
                <a:tc>
                  <a:txBody>
                    <a:bodyPr/>
                    <a:lstStyle/>
                    <a:p>
                      <a:endParaRPr lang="en-US"/>
                    </a:p>
                  </a:txBody>
                  <a:tcPr/>
                </a:tc>
                <a:tc>
                  <a:txBody>
                    <a:bodyPr/>
                    <a:lstStyle/>
                    <a:p>
                      <a:r>
                        <a:rPr lang="en-US" b="1" dirty="0">
                          <a:solidFill>
                            <a:schemeClr val="tx1"/>
                          </a:solidFill>
                        </a:rPr>
                        <a:t>8</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092440651"/>
                  </a:ext>
                </a:extLst>
              </a:tr>
            </a:tbl>
          </a:graphicData>
        </a:graphic>
      </p:graphicFrame>
      <p:sp>
        <p:nvSpPr>
          <p:cNvPr id="9" name="TextBox 8">
            <a:extLst>
              <a:ext uri="{FF2B5EF4-FFF2-40B4-BE49-F238E27FC236}">
                <a16:creationId xmlns:a16="http://schemas.microsoft.com/office/drawing/2014/main" id="{E6E15D4C-7754-4F05-8F41-3DDB892FDC26}"/>
              </a:ext>
            </a:extLst>
          </p:cNvPr>
          <p:cNvSpPr txBox="1"/>
          <p:nvPr/>
        </p:nvSpPr>
        <p:spPr>
          <a:xfrm>
            <a:off x="802740" y="6411620"/>
            <a:ext cx="1181734" cy="369332"/>
          </a:xfrm>
          <a:prstGeom prst="rect">
            <a:avLst/>
          </a:prstGeom>
          <a:noFill/>
        </p:spPr>
        <p:txBody>
          <a:bodyPr wrap="none" rtlCol="0">
            <a:spAutoFit/>
          </a:bodyPr>
          <a:lstStyle/>
          <a:p>
            <a:r>
              <a:rPr lang="en-US" dirty="0"/>
              <a:t>By factor</a:t>
            </a:r>
          </a:p>
        </p:txBody>
      </p:sp>
      <p:sp>
        <p:nvSpPr>
          <p:cNvPr id="10" name="TextBox 9">
            <a:extLst>
              <a:ext uri="{FF2B5EF4-FFF2-40B4-BE49-F238E27FC236}">
                <a16:creationId xmlns:a16="http://schemas.microsoft.com/office/drawing/2014/main" id="{5F12515B-6A78-47ED-A8B0-EA726E1EC32C}"/>
              </a:ext>
            </a:extLst>
          </p:cNvPr>
          <p:cNvSpPr txBox="1"/>
          <p:nvPr/>
        </p:nvSpPr>
        <p:spPr>
          <a:xfrm>
            <a:off x="4974376" y="5669940"/>
            <a:ext cx="3238387" cy="369332"/>
          </a:xfrm>
          <a:prstGeom prst="rect">
            <a:avLst/>
          </a:prstGeom>
          <a:noFill/>
        </p:spPr>
        <p:txBody>
          <a:bodyPr wrap="none" rtlCol="0">
            <a:spAutoFit/>
          </a:bodyPr>
          <a:lstStyle/>
          <a:p>
            <a:r>
              <a:rPr lang="en-US" dirty="0"/>
              <a:t>By Condition (e.g. X &lt; 5 * </a:t>
            </a:r>
            <a:r>
              <a:rPr lang="en-US" dirty="0" err="1"/>
              <a:t>i</a:t>
            </a:r>
            <a:r>
              <a:rPr lang="en-US" dirty="0"/>
              <a:t>)</a:t>
            </a:r>
          </a:p>
        </p:txBody>
      </p:sp>
    </p:spTree>
    <p:extLst>
      <p:ext uri="{BB962C8B-B14F-4D97-AF65-F5344CB8AC3E}">
        <p14:creationId xmlns:p14="http://schemas.microsoft.com/office/powerpoint/2010/main" val="26789395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E3AE-0D69-43AE-A132-2E3339399F64}"/>
              </a:ext>
            </a:extLst>
          </p:cNvPr>
          <p:cNvSpPr>
            <a:spLocks noGrp="1"/>
          </p:cNvSpPr>
          <p:nvPr>
            <p:ph type="title"/>
          </p:nvPr>
        </p:nvSpPr>
        <p:spPr/>
        <p:txBody>
          <a:bodyPr/>
          <a:lstStyle/>
          <a:p>
            <a:r>
              <a:rPr lang="en-US" dirty="0"/>
              <a:t>LOOPS: FOR</a:t>
            </a:r>
          </a:p>
        </p:txBody>
      </p:sp>
      <p:sp>
        <p:nvSpPr>
          <p:cNvPr id="3" name="Content Placeholder 2">
            <a:extLst>
              <a:ext uri="{FF2B5EF4-FFF2-40B4-BE49-F238E27FC236}">
                <a16:creationId xmlns:a16="http://schemas.microsoft.com/office/drawing/2014/main" id="{3DAA45F2-BEBF-4227-8713-1E53310742CE}"/>
              </a:ext>
            </a:extLst>
          </p:cNvPr>
          <p:cNvSpPr>
            <a:spLocks noGrp="1"/>
          </p:cNvSpPr>
          <p:nvPr>
            <p:ph idx="1"/>
          </p:nvPr>
        </p:nvSpPr>
        <p:spPr/>
        <p:txBody>
          <a:bodyPr/>
          <a:lstStyle/>
          <a:p>
            <a:pPr marL="0" indent="0" algn="ctr">
              <a:buNone/>
            </a:pPr>
            <a:r>
              <a:rPr lang="en-US" b="1" u="sng" dirty="0"/>
              <a:t>Let’s find the exit of the Maze!</a:t>
            </a:r>
          </a:p>
          <a:p>
            <a:r>
              <a:rPr lang="en-US" b="1" dirty="0"/>
              <a:t>Exercise 3:</a:t>
            </a:r>
            <a:r>
              <a:rPr lang="en-US" dirty="0"/>
              <a:t> Using the same functions as in </a:t>
            </a:r>
            <a:r>
              <a:rPr lang="en-US" u="sng" dirty="0"/>
              <a:t>exercise 2</a:t>
            </a:r>
            <a:r>
              <a:rPr lang="en-US" dirty="0"/>
              <a:t>, create a maze and using a for-loop find the solution of the maze</a:t>
            </a:r>
          </a:p>
          <a:p>
            <a:pPr lvl="1"/>
            <a:r>
              <a:rPr lang="en-US" sz="1800" dirty="0"/>
              <a:t>This loop should run as many times as steps the maze has</a:t>
            </a:r>
          </a:p>
          <a:p>
            <a:pPr lvl="1"/>
            <a:r>
              <a:rPr lang="en-US" sz="1800" dirty="0"/>
              <a:t>Use the logic of the conditional we built before</a:t>
            </a:r>
          </a:p>
          <a:p>
            <a:pPr lvl="1"/>
            <a:r>
              <a:rPr lang="en-US" sz="1800" dirty="0"/>
              <a:t>The output should be a sequence of “Left” and “Right” values that allows you to reach the goal</a:t>
            </a:r>
          </a:p>
          <a:p>
            <a:pPr lvl="1"/>
            <a:endParaRPr lang="en-US" dirty="0"/>
          </a:p>
          <a:p>
            <a:endParaRPr lang="en-US" b="1" dirty="0"/>
          </a:p>
        </p:txBody>
      </p:sp>
    </p:spTree>
    <p:extLst>
      <p:ext uri="{BB962C8B-B14F-4D97-AF65-F5344CB8AC3E}">
        <p14:creationId xmlns:p14="http://schemas.microsoft.com/office/powerpoint/2010/main" val="39562963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E3AE-0D69-43AE-A132-2E3339399F64}"/>
              </a:ext>
            </a:extLst>
          </p:cNvPr>
          <p:cNvSpPr>
            <a:spLocks noGrp="1"/>
          </p:cNvSpPr>
          <p:nvPr>
            <p:ph type="title"/>
          </p:nvPr>
        </p:nvSpPr>
        <p:spPr/>
        <p:txBody>
          <a:bodyPr/>
          <a:lstStyle/>
          <a:p>
            <a:r>
              <a:rPr lang="en-US" dirty="0"/>
              <a:t>LOOPS: FOR</a:t>
            </a:r>
          </a:p>
        </p:txBody>
      </p:sp>
      <p:sp>
        <p:nvSpPr>
          <p:cNvPr id="3" name="Content Placeholder 2">
            <a:extLst>
              <a:ext uri="{FF2B5EF4-FFF2-40B4-BE49-F238E27FC236}">
                <a16:creationId xmlns:a16="http://schemas.microsoft.com/office/drawing/2014/main" id="{3DAA45F2-BEBF-4227-8713-1E53310742CE}"/>
              </a:ext>
            </a:extLst>
          </p:cNvPr>
          <p:cNvSpPr>
            <a:spLocks noGrp="1"/>
          </p:cNvSpPr>
          <p:nvPr>
            <p:ph idx="1"/>
          </p:nvPr>
        </p:nvSpPr>
        <p:spPr/>
        <p:txBody>
          <a:bodyPr/>
          <a:lstStyle/>
          <a:p>
            <a:pPr marL="0" indent="0" algn="ctr">
              <a:buNone/>
            </a:pPr>
            <a:r>
              <a:rPr lang="en-US" b="1" u="sng" dirty="0"/>
              <a:t>Let’s find the exit of the Maze!</a:t>
            </a:r>
          </a:p>
          <a:p>
            <a:r>
              <a:rPr lang="en-US" b="1" u="sng" dirty="0"/>
              <a:t>Exercise 3</a:t>
            </a:r>
            <a:r>
              <a:rPr lang="en-US" b="1" dirty="0"/>
              <a:t>:</a:t>
            </a:r>
            <a:r>
              <a:rPr lang="en-US" dirty="0"/>
              <a:t> Using the same functions as in </a:t>
            </a:r>
            <a:r>
              <a:rPr lang="en-US" u="sng" dirty="0"/>
              <a:t>exercise 2</a:t>
            </a:r>
            <a:r>
              <a:rPr lang="en-US" dirty="0"/>
              <a:t>, create a maze and using a for-loop find the solution of the maze</a:t>
            </a:r>
          </a:p>
          <a:p>
            <a:pPr lvl="1"/>
            <a:r>
              <a:rPr lang="en-US" dirty="0"/>
              <a:t>1) Identify a iterative term and sequence vector</a:t>
            </a:r>
          </a:p>
          <a:p>
            <a:pPr lvl="1"/>
            <a:r>
              <a:rPr lang="en-US" dirty="0"/>
              <a:t>2) Define the process you need to make at each change of the iterative term</a:t>
            </a:r>
          </a:p>
          <a:p>
            <a:pPr lvl="1"/>
            <a:r>
              <a:rPr lang="en-US" dirty="0"/>
              <a:t>3) Construct the loop</a:t>
            </a:r>
          </a:p>
          <a:p>
            <a:endParaRPr lang="en-US" b="1" dirty="0"/>
          </a:p>
        </p:txBody>
      </p:sp>
    </p:spTree>
    <p:extLst>
      <p:ext uri="{BB962C8B-B14F-4D97-AF65-F5344CB8AC3E}">
        <p14:creationId xmlns:p14="http://schemas.microsoft.com/office/powerpoint/2010/main" val="4328406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E3AE-0D69-43AE-A132-2E3339399F64}"/>
              </a:ext>
            </a:extLst>
          </p:cNvPr>
          <p:cNvSpPr>
            <a:spLocks noGrp="1"/>
          </p:cNvSpPr>
          <p:nvPr>
            <p:ph type="title"/>
          </p:nvPr>
        </p:nvSpPr>
        <p:spPr/>
        <p:txBody>
          <a:bodyPr/>
          <a:lstStyle/>
          <a:p>
            <a:r>
              <a:rPr lang="en-US" dirty="0"/>
              <a:t>LOOPS: FOR</a:t>
            </a:r>
          </a:p>
        </p:txBody>
      </p:sp>
      <p:sp>
        <p:nvSpPr>
          <p:cNvPr id="3" name="Content Placeholder 2">
            <a:extLst>
              <a:ext uri="{FF2B5EF4-FFF2-40B4-BE49-F238E27FC236}">
                <a16:creationId xmlns:a16="http://schemas.microsoft.com/office/drawing/2014/main" id="{3DAA45F2-BEBF-4227-8713-1E53310742CE}"/>
              </a:ext>
            </a:extLst>
          </p:cNvPr>
          <p:cNvSpPr>
            <a:spLocks noGrp="1"/>
          </p:cNvSpPr>
          <p:nvPr>
            <p:ph idx="1"/>
          </p:nvPr>
        </p:nvSpPr>
        <p:spPr>
          <a:xfrm>
            <a:off x="1154954" y="2603500"/>
            <a:ext cx="10427446" cy="3721100"/>
          </a:xfrm>
        </p:spPr>
        <p:txBody>
          <a:bodyPr>
            <a:normAutofit/>
          </a:bodyPr>
          <a:lstStyle/>
          <a:p>
            <a:pPr marL="0" indent="0" algn="ctr">
              <a:buNone/>
            </a:pPr>
            <a:r>
              <a:rPr lang="en-US" b="1" u="sng" dirty="0"/>
              <a:t>Let’s find the exit of the Maze!</a:t>
            </a:r>
          </a:p>
          <a:p>
            <a:pPr marL="457200" lvl="1" indent="0">
              <a:buNone/>
            </a:pPr>
            <a:r>
              <a:rPr lang="en-US" dirty="0"/>
              <a:t>1) Identify a iterative term and sequence vector       |      2) Define the process you need to make </a:t>
            </a:r>
          </a:p>
          <a:p>
            <a:pPr marL="457200" lvl="1" indent="0" algn="ctr">
              <a:buNone/>
            </a:pPr>
            <a:r>
              <a:rPr lang="en-US" dirty="0"/>
              <a:t>3) Construct the loop</a:t>
            </a:r>
          </a:p>
          <a:p>
            <a:pPr lvl="1"/>
            <a:endParaRPr lang="en-US" b="1" u="sng" dirty="0"/>
          </a:p>
        </p:txBody>
      </p:sp>
      <p:graphicFrame>
        <p:nvGraphicFramePr>
          <p:cNvPr id="10" name="Object 9">
            <a:extLst>
              <a:ext uri="{FF2B5EF4-FFF2-40B4-BE49-F238E27FC236}">
                <a16:creationId xmlns:a16="http://schemas.microsoft.com/office/drawing/2014/main" id="{1D2C4A4D-8F53-4CF8-A3B3-D93CA01A662F}"/>
              </a:ext>
            </a:extLst>
          </p:cNvPr>
          <p:cNvGraphicFramePr>
            <a:graphicFrameLocks noChangeAspect="1"/>
          </p:cNvGraphicFramePr>
          <p:nvPr>
            <p:extLst>
              <p:ext uri="{D42A27DB-BD31-4B8C-83A1-F6EECF244321}">
                <p14:modId xmlns:p14="http://schemas.microsoft.com/office/powerpoint/2010/main" val="449695906"/>
              </p:ext>
            </p:extLst>
          </p:nvPr>
        </p:nvGraphicFramePr>
        <p:xfrm>
          <a:off x="5836115" y="3949022"/>
          <a:ext cx="5370513" cy="2447925"/>
        </p:xfrm>
        <a:graphic>
          <a:graphicData uri="http://schemas.openxmlformats.org/presentationml/2006/ole">
            <mc:AlternateContent xmlns:mc="http://schemas.openxmlformats.org/markup-compatibility/2006">
              <mc:Choice xmlns:v="urn:schemas-microsoft-com:vml" Requires="v">
                <p:oleObj spid="_x0000_s8217" name="Worksheet" r:id="rId4" imgW="4524159" imgH="2448089" progId="Excel.Sheet.12">
                  <p:embed/>
                </p:oleObj>
              </mc:Choice>
              <mc:Fallback>
                <p:oleObj name="Worksheet" r:id="rId4" imgW="4524159" imgH="2448089" progId="Excel.Sheet.12">
                  <p:embed/>
                  <p:pic>
                    <p:nvPicPr>
                      <p:cNvPr id="10" name="Object 9">
                        <a:extLst>
                          <a:ext uri="{FF2B5EF4-FFF2-40B4-BE49-F238E27FC236}">
                            <a16:creationId xmlns:a16="http://schemas.microsoft.com/office/drawing/2014/main" id="{1D2C4A4D-8F53-4CF8-A3B3-D93CA01A662F}"/>
                          </a:ext>
                        </a:extLst>
                      </p:cNvPr>
                      <p:cNvPicPr/>
                      <p:nvPr/>
                    </p:nvPicPr>
                    <p:blipFill>
                      <a:blip r:embed="rId5"/>
                      <a:stretch>
                        <a:fillRect/>
                      </a:stretch>
                    </p:blipFill>
                    <p:spPr>
                      <a:xfrm>
                        <a:off x="5836115" y="3949022"/>
                        <a:ext cx="5370513" cy="2447925"/>
                      </a:xfrm>
                      <a:prstGeom prst="rect">
                        <a:avLst/>
                      </a:prstGeom>
                    </p:spPr>
                  </p:pic>
                </p:oleObj>
              </mc:Fallback>
            </mc:AlternateContent>
          </a:graphicData>
        </a:graphic>
      </p:graphicFrame>
      <p:pic>
        <p:nvPicPr>
          <p:cNvPr id="18" name="Picture 17">
            <a:extLst>
              <a:ext uri="{FF2B5EF4-FFF2-40B4-BE49-F238E27FC236}">
                <a16:creationId xmlns:a16="http://schemas.microsoft.com/office/drawing/2014/main" id="{2C3F0E89-3CB7-4894-9B18-7A9E9C66F4C0}"/>
              </a:ext>
            </a:extLst>
          </p:cNvPr>
          <p:cNvPicPr>
            <a:picLocks noChangeAspect="1"/>
          </p:cNvPicPr>
          <p:nvPr/>
        </p:nvPicPr>
        <p:blipFill>
          <a:blip r:embed="rId6"/>
          <a:stretch>
            <a:fillRect/>
          </a:stretch>
        </p:blipFill>
        <p:spPr>
          <a:xfrm>
            <a:off x="1547400" y="3513371"/>
            <a:ext cx="3472931" cy="3370029"/>
          </a:xfrm>
          <a:prstGeom prst="rect">
            <a:avLst/>
          </a:prstGeom>
        </p:spPr>
      </p:pic>
      <p:sp>
        <p:nvSpPr>
          <p:cNvPr id="22" name="Arrow: Down 21">
            <a:extLst>
              <a:ext uri="{FF2B5EF4-FFF2-40B4-BE49-F238E27FC236}">
                <a16:creationId xmlns:a16="http://schemas.microsoft.com/office/drawing/2014/main" id="{17005D03-E260-465E-AB30-1713D21621AB}"/>
              </a:ext>
            </a:extLst>
          </p:cNvPr>
          <p:cNvSpPr/>
          <p:nvPr/>
        </p:nvSpPr>
        <p:spPr>
          <a:xfrm rot="10800000">
            <a:off x="772699" y="3921919"/>
            <a:ext cx="774700" cy="20875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62936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E3AE-0D69-43AE-A132-2E3339399F64}"/>
              </a:ext>
            </a:extLst>
          </p:cNvPr>
          <p:cNvSpPr>
            <a:spLocks noGrp="1"/>
          </p:cNvSpPr>
          <p:nvPr>
            <p:ph type="title"/>
          </p:nvPr>
        </p:nvSpPr>
        <p:spPr/>
        <p:txBody>
          <a:bodyPr/>
          <a:lstStyle/>
          <a:p>
            <a:r>
              <a:rPr lang="en-US" dirty="0"/>
              <a:t>LOOPS: FOR</a:t>
            </a:r>
          </a:p>
        </p:txBody>
      </p:sp>
      <p:sp>
        <p:nvSpPr>
          <p:cNvPr id="3" name="Content Placeholder 2">
            <a:extLst>
              <a:ext uri="{FF2B5EF4-FFF2-40B4-BE49-F238E27FC236}">
                <a16:creationId xmlns:a16="http://schemas.microsoft.com/office/drawing/2014/main" id="{3DAA45F2-BEBF-4227-8713-1E53310742CE}"/>
              </a:ext>
            </a:extLst>
          </p:cNvPr>
          <p:cNvSpPr>
            <a:spLocks noGrp="1"/>
          </p:cNvSpPr>
          <p:nvPr>
            <p:ph idx="1"/>
          </p:nvPr>
        </p:nvSpPr>
        <p:spPr>
          <a:xfrm>
            <a:off x="1154954" y="2603500"/>
            <a:ext cx="10427446" cy="3721100"/>
          </a:xfrm>
        </p:spPr>
        <p:txBody>
          <a:bodyPr>
            <a:normAutofit/>
          </a:bodyPr>
          <a:lstStyle/>
          <a:p>
            <a:pPr marL="0" indent="0" algn="ctr">
              <a:buNone/>
            </a:pPr>
            <a:r>
              <a:rPr lang="en-US" b="1" u="sng" dirty="0"/>
              <a:t>Let’s find the exit of the Maze!</a:t>
            </a:r>
          </a:p>
          <a:p>
            <a:pPr marL="457200" lvl="1" indent="0">
              <a:buNone/>
            </a:pPr>
            <a:r>
              <a:rPr lang="en-US" b="1" dirty="0"/>
              <a:t>1) Identify the iterative term and sequence vector       |      </a:t>
            </a:r>
            <a:r>
              <a:rPr lang="en-US" dirty="0"/>
              <a:t>2) Define the process you need to make </a:t>
            </a:r>
          </a:p>
          <a:p>
            <a:pPr marL="457200" lvl="1" indent="0" algn="ctr">
              <a:buNone/>
            </a:pPr>
            <a:r>
              <a:rPr lang="en-US" dirty="0"/>
              <a:t>3) Construct the loop</a:t>
            </a:r>
          </a:p>
          <a:p>
            <a:pPr lvl="1"/>
            <a:endParaRPr lang="en-US" b="1" u="sng" dirty="0"/>
          </a:p>
        </p:txBody>
      </p:sp>
      <p:graphicFrame>
        <p:nvGraphicFramePr>
          <p:cNvPr id="10" name="Object 9">
            <a:extLst>
              <a:ext uri="{FF2B5EF4-FFF2-40B4-BE49-F238E27FC236}">
                <a16:creationId xmlns:a16="http://schemas.microsoft.com/office/drawing/2014/main" id="{1D2C4A4D-8F53-4CF8-A3B3-D93CA01A662F}"/>
              </a:ext>
            </a:extLst>
          </p:cNvPr>
          <p:cNvGraphicFramePr>
            <a:graphicFrameLocks noChangeAspect="1"/>
          </p:cNvGraphicFramePr>
          <p:nvPr/>
        </p:nvGraphicFramePr>
        <p:xfrm>
          <a:off x="5836115" y="3949022"/>
          <a:ext cx="5370513" cy="2447925"/>
        </p:xfrm>
        <a:graphic>
          <a:graphicData uri="http://schemas.openxmlformats.org/presentationml/2006/ole">
            <mc:AlternateContent xmlns:mc="http://schemas.openxmlformats.org/markup-compatibility/2006">
              <mc:Choice xmlns:v="urn:schemas-microsoft-com:vml" Requires="v">
                <p:oleObj spid="_x0000_s13337" name="Worksheet" r:id="rId4" imgW="4524159" imgH="2448089" progId="Excel.Sheet.12">
                  <p:embed/>
                </p:oleObj>
              </mc:Choice>
              <mc:Fallback>
                <p:oleObj name="Worksheet" r:id="rId4" imgW="4524159" imgH="2448089" progId="Excel.Sheet.12">
                  <p:embed/>
                  <p:pic>
                    <p:nvPicPr>
                      <p:cNvPr id="10" name="Object 9">
                        <a:extLst>
                          <a:ext uri="{FF2B5EF4-FFF2-40B4-BE49-F238E27FC236}">
                            <a16:creationId xmlns:a16="http://schemas.microsoft.com/office/drawing/2014/main" id="{1D2C4A4D-8F53-4CF8-A3B3-D93CA01A662F}"/>
                          </a:ext>
                        </a:extLst>
                      </p:cNvPr>
                      <p:cNvPicPr/>
                      <p:nvPr/>
                    </p:nvPicPr>
                    <p:blipFill>
                      <a:blip r:embed="rId5"/>
                      <a:stretch>
                        <a:fillRect/>
                      </a:stretch>
                    </p:blipFill>
                    <p:spPr>
                      <a:xfrm>
                        <a:off x="5836115" y="3949022"/>
                        <a:ext cx="5370513" cy="2447925"/>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25D2ED2B-DF20-4086-9A03-B7CFA6895339}"/>
              </a:ext>
            </a:extLst>
          </p:cNvPr>
          <p:cNvSpPr txBox="1"/>
          <p:nvPr/>
        </p:nvSpPr>
        <p:spPr>
          <a:xfrm>
            <a:off x="240644" y="3579690"/>
            <a:ext cx="5275803" cy="369332"/>
          </a:xfrm>
          <a:prstGeom prst="rect">
            <a:avLst/>
          </a:prstGeom>
          <a:noFill/>
        </p:spPr>
        <p:txBody>
          <a:bodyPr wrap="none" rtlCol="0">
            <a:spAutoFit/>
          </a:bodyPr>
          <a:lstStyle/>
          <a:p>
            <a:r>
              <a:rPr lang="en-US" b="1" u="sng" dirty="0"/>
              <a:t>Coding the sequence vector for iterative term</a:t>
            </a:r>
          </a:p>
        </p:txBody>
      </p:sp>
      <p:sp>
        <p:nvSpPr>
          <p:cNvPr id="6" name="Rectangle 5">
            <a:extLst>
              <a:ext uri="{FF2B5EF4-FFF2-40B4-BE49-F238E27FC236}">
                <a16:creationId xmlns:a16="http://schemas.microsoft.com/office/drawing/2014/main" id="{B8ED5104-3E86-49DD-84D3-2CE9912CAE72}"/>
              </a:ext>
            </a:extLst>
          </p:cNvPr>
          <p:cNvSpPr/>
          <p:nvPr/>
        </p:nvSpPr>
        <p:spPr>
          <a:xfrm>
            <a:off x="152584" y="3949596"/>
            <a:ext cx="5472860" cy="2539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accent4"/>
                </a:solidFill>
              </a:rPr>
              <a:t># Values from 1 to 3 (only applicable to a 3 step maze)</a:t>
            </a:r>
          </a:p>
          <a:p>
            <a:r>
              <a:rPr lang="en-US" b="1" dirty="0"/>
              <a:t>&gt; 1:3</a:t>
            </a:r>
          </a:p>
          <a:p>
            <a:endParaRPr lang="en-US" b="1" dirty="0"/>
          </a:p>
          <a:p>
            <a:r>
              <a:rPr lang="en-US" dirty="0">
                <a:solidFill>
                  <a:schemeClr val="accent4"/>
                </a:solidFill>
              </a:rPr>
              <a:t># Unique values of Y, except for the first one</a:t>
            </a:r>
          </a:p>
          <a:p>
            <a:r>
              <a:rPr lang="en-US" b="1" dirty="0"/>
              <a:t>&gt; unique(</a:t>
            </a:r>
            <a:r>
              <a:rPr lang="en-US" b="1" dirty="0" err="1"/>
              <a:t>Maze$y</a:t>
            </a:r>
            <a:r>
              <a:rPr lang="en-US" b="1" dirty="0"/>
              <a:t>)[-1]</a:t>
            </a:r>
          </a:p>
          <a:p>
            <a:r>
              <a:rPr lang="en-US" dirty="0">
                <a:solidFill>
                  <a:schemeClr val="accent4"/>
                </a:solidFill>
              </a:rPr>
              <a:t># Applicable to any maze with steps &gt; 0</a:t>
            </a:r>
          </a:p>
        </p:txBody>
      </p:sp>
    </p:spTree>
    <p:extLst>
      <p:ext uri="{BB962C8B-B14F-4D97-AF65-F5344CB8AC3E}">
        <p14:creationId xmlns:p14="http://schemas.microsoft.com/office/powerpoint/2010/main" val="21786119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E3AE-0D69-43AE-A132-2E3339399F64}"/>
              </a:ext>
            </a:extLst>
          </p:cNvPr>
          <p:cNvSpPr>
            <a:spLocks noGrp="1"/>
          </p:cNvSpPr>
          <p:nvPr>
            <p:ph type="title"/>
          </p:nvPr>
        </p:nvSpPr>
        <p:spPr/>
        <p:txBody>
          <a:bodyPr/>
          <a:lstStyle/>
          <a:p>
            <a:r>
              <a:rPr lang="en-US" dirty="0"/>
              <a:t>LOOPS: FOR</a:t>
            </a:r>
          </a:p>
        </p:txBody>
      </p:sp>
      <p:sp>
        <p:nvSpPr>
          <p:cNvPr id="3" name="Content Placeholder 2">
            <a:extLst>
              <a:ext uri="{FF2B5EF4-FFF2-40B4-BE49-F238E27FC236}">
                <a16:creationId xmlns:a16="http://schemas.microsoft.com/office/drawing/2014/main" id="{3DAA45F2-BEBF-4227-8713-1E53310742CE}"/>
              </a:ext>
            </a:extLst>
          </p:cNvPr>
          <p:cNvSpPr>
            <a:spLocks noGrp="1"/>
          </p:cNvSpPr>
          <p:nvPr>
            <p:ph idx="1"/>
          </p:nvPr>
        </p:nvSpPr>
        <p:spPr>
          <a:xfrm>
            <a:off x="1154954" y="2603500"/>
            <a:ext cx="10427446" cy="3721100"/>
          </a:xfrm>
        </p:spPr>
        <p:txBody>
          <a:bodyPr>
            <a:normAutofit/>
          </a:bodyPr>
          <a:lstStyle/>
          <a:p>
            <a:pPr marL="0" indent="0" algn="ctr">
              <a:buNone/>
            </a:pPr>
            <a:r>
              <a:rPr lang="en-US" b="1" u="sng" dirty="0"/>
              <a:t>Let’s find the exit of the Maze!</a:t>
            </a:r>
          </a:p>
          <a:p>
            <a:pPr marL="457200" lvl="1" indent="0">
              <a:buNone/>
            </a:pPr>
            <a:r>
              <a:rPr lang="en-US" dirty="0"/>
              <a:t>1)</a:t>
            </a:r>
            <a:r>
              <a:rPr lang="en-US" b="1" dirty="0"/>
              <a:t> </a:t>
            </a:r>
            <a:r>
              <a:rPr lang="en-US" dirty="0"/>
              <a:t>Identify a iterative term and sequence vector       |      </a:t>
            </a:r>
            <a:r>
              <a:rPr lang="en-US" b="1" dirty="0"/>
              <a:t>2) Define the process you need to make</a:t>
            </a:r>
            <a:r>
              <a:rPr lang="en-US" dirty="0"/>
              <a:t> </a:t>
            </a:r>
          </a:p>
          <a:p>
            <a:pPr marL="457200" lvl="1" indent="0" algn="ctr">
              <a:buNone/>
            </a:pPr>
            <a:r>
              <a:rPr lang="en-US" dirty="0"/>
              <a:t>3) Construct the loop</a:t>
            </a:r>
          </a:p>
          <a:p>
            <a:pPr lvl="1"/>
            <a:endParaRPr lang="en-US" b="1" u="sng" dirty="0"/>
          </a:p>
        </p:txBody>
      </p:sp>
      <p:graphicFrame>
        <p:nvGraphicFramePr>
          <p:cNvPr id="10" name="Object 9">
            <a:extLst>
              <a:ext uri="{FF2B5EF4-FFF2-40B4-BE49-F238E27FC236}">
                <a16:creationId xmlns:a16="http://schemas.microsoft.com/office/drawing/2014/main" id="{1D2C4A4D-8F53-4CF8-A3B3-D93CA01A662F}"/>
              </a:ext>
            </a:extLst>
          </p:cNvPr>
          <p:cNvGraphicFramePr>
            <a:graphicFrameLocks noChangeAspect="1"/>
          </p:cNvGraphicFramePr>
          <p:nvPr/>
        </p:nvGraphicFramePr>
        <p:xfrm>
          <a:off x="5836115" y="3949022"/>
          <a:ext cx="5370513" cy="2447925"/>
        </p:xfrm>
        <a:graphic>
          <a:graphicData uri="http://schemas.openxmlformats.org/presentationml/2006/ole">
            <mc:AlternateContent xmlns:mc="http://schemas.openxmlformats.org/markup-compatibility/2006">
              <mc:Choice xmlns:v="urn:schemas-microsoft-com:vml" Requires="v">
                <p:oleObj spid="_x0000_s10264" name="Worksheet" r:id="rId4" imgW="4524159" imgH="2448089" progId="Excel.Sheet.12">
                  <p:embed/>
                </p:oleObj>
              </mc:Choice>
              <mc:Fallback>
                <p:oleObj name="Worksheet" r:id="rId4" imgW="4524159" imgH="2448089" progId="Excel.Sheet.12">
                  <p:embed/>
                  <p:pic>
                    <p:nvPicPr>
                      <p:cNvPr id="10" name="Object 9">
                        <a:extLst>
                          <a:ext uri="{FF2B5EF4-FFF2-40B4-BE49-F238E27FC236}">
                            <a16:creationId xmlns:a16="http://schemas.microsoft.com/office/drawing/2014/main" id="{1D2C4A4D-8F53-4CF8-A3B3-D93CA01A662F}"/>
                          </a:ext>
                        </a:extLst>
                      </p:cNvPr>
                      <p:cNvPicPr/>
                      <p:nvPr/>
                    </p:nvPicPr>
                    <p:blipFill>
                      <a:blip r:embed="rId5"/>
                      <a:stretch>
                        <a:fillRect/>
                      </a:stretch>
                    </p:blipFill>
                    <p:spPr>
                      <a:xfrm>
                        <a:off x="5836115" y="3949022"/>
                        <a:ext cx="5370513" cy="2447925"/>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25D2ED2B-DF20-4086-9A03-B7CFA6895339}"/>
              </a:ext>
            </a:extLst>
          </p:cNvPr>
          <p:cNvSpPr txBox="1"/>
          <p:nvPr/>
        </p:nvSpPr>
        <p:spPr>
          <a:xfrm>
            <a:off x="462528" y="3576008"/>
            <a:ext cx="5373587" cy="2308324"/>
          </a:xfrm>
          <a:prstGeom prst="rect">
            <a:avLst/>
          </a:prstGeom>
          <a:noFill/>
        </p:spPr>
        <p:txBody>
          <a:bodyPr wrap="none" rtlCol="0">
            <a:spAutoFit/>
          </a:bodyPr>
          <a:lstStyle/>
          <a:p>
            <a:r>
              <a:rPr lang="en-US" b="1" u="sng" dirty="0"/>
              <a:t>Process:</a:t>
            </a:r>
          </a:p>
          <a:p>
            <a:endParaRPr lang="en-US" b="1" u="sng" dirty="0"/>
          </a:p>
          <a:p>
            <a:pPr marL="342900" indent="-342900">
              <a:buAutoNum type="arabicParenR"/>
            </a:pPr>
            <a:r>
              <a:rPr lang="en-US" dirty="0"/>
              <a:t>Subset the rows for one iteration (e.g. Y = 1)</a:t>
            </a:r>
          </a:p>
          <a:p>
            <a:pPr marL="342900" indent="-342900">
              <a:buAutoNum type="arabicParenR"/>
            </a:pPr>
            <a:endParaRPr lang="en-US" dirty="0"/>
          </a:p>
          <a:p>
            <a:r>
              <a:rPr lang="en-US" dirty="0"/>
              <a:t>2)</a:t>
            </a:r>
            <a:r>
              <a:rPr lang="en-US" b="1" dirty="0"/>
              <a:t> </a:t>
            </a:r>
            <a:r>
              <a:rPr lang="en-US" b="1" u="sng" dirty="0"/>
              <a:t>If</a:t>
            </a:r>
            <a:r>
              <a:rPr lang="en-US" dirty="0"/>
              <a:t> the value of X where the path is open</a:t>
            </a:r>
            <a:br>
              <a:rPr lang="en-US" dirty="0"/>
            </a:br>
            <a:r>
              <a:rPr lang="en-US" dirty="0"/>
              <a:t>is lower than the value of X where the path</a:t>
            </a:r>
            <a:br>
              <a:rPr lang="en-US" dirty="0"/>
            </a:br>
            <a:r>
              <a:rPr lang="en-US" dirty="0"/>
              <a:t>is closed, </a:t>
            </a:r>
            <a:r>
              <a:rPr lang="en-US" b="1" u="sng" dirty="0"/>
              <a:t>then</a:t>
            </a:r>
            <a:r>
              <a:rPr lang="en-US" dirty="0"/>
              <a:t> the solution should be </a:t>
            </a:r>
            <a:r>
              <a:rPr lang="en-US" b="1" dirty="0"/>
              <a:t>“Right”</a:t>
            </a:r>
            <a:r>
              <a:rPr lang="en-US" dirty="0"/>
              <a:t>,</a:t>
            </a:r>
            <a:br>
              <a:rPr lang="en-US" dirty="0"/>
            </a:br>
            <a:r>
              <a:rPr lang="en-US" b="1" u="sng" dirty="0"/>
              <a:t>otherwise</a:t>
            </a:r>
            <a:r>
              <a:rPr lang="en-US" dirty="0"/>
              <a:t> the solution should be </a:t>
            </a:r>
            <a:r>
              <a:rPr lang="en-US" b="1" dirty="0"/>
              <a:t>“Left”</a:t>
            </a:r>
          </a:p>
        </p:txBody>
      </p:sp>
    </p:spTree>
    <p:extLst>
      <p:ext uri="{BB962C8B-B14F-4D97-AF65-F5344CB8AC3E}">
        <p14:creationId xmlns:p14="http://schemas.microsoft.com/office/powerpoint/2010/main" val="18172435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E3AE-0D69-43AE-A132-2E3339399F64}"/>
              </a:ext>
            </a:extLst>
          </p:cNvPr>
          <p:cNvSpPr>
            <a:spLocks noGrp="1"/>
          </p:cNvSpPr>
          <p:nvPr>
            <p:ph type="title"/>
          </p:nvPr>
        </p:nvSpPr>
        <p:spPr/>
        <p:txBody>
          <a:bodyPr/>
          <a:lstStyle/>
          <a:p>
            <a:r>
              <a:rPr lang="en-US" dirty="0"/>
              <a:t>LOOPS: FOR</a:t>
            </a:r>
          </a:p>
        </p:txBody>
      </p:sp>
      <p:sp>
        <p:nvSpPr>
          <p:cNvPr id="3" name="Content Placeholder 2">
            <a:extLst>
              <a:ext uri="{FF2B5EF4-FFF2-40B4-BE49-F238E27FC236}">
                <a16:creationId xmlns:a16="http://schemas.microsoft.com/office/drawing/2014/main" id="{3DAA45F2-BEBF-4227-8713-1E53310742CE}"/>
              </a:ext>
            </a:extLst>
          </p:cNvPr>
          <p:cNvSpPr>
            <a:spLocks noGrp="1"/>
          </p:cNvSpPr>
          <p:nvPr>
            <p:ph idx="1"/>
          </p:nvPr>
        </p:nvSpPr>
        <p:spPr>
          <a:xfrm>
            <a:off x="1154954" y="2603500"/>
            <a:ext cx="10427446" cy="3721100"/>
          </a:xfrm>
        </p:spPr>
        <p:txBody>
          <a:bodyPr>
            <a:normAutofit/>
          </a:bodyPr>
          <a:lstStyle/>
          <a:p>
            <a:pPr marL="0" indent="0" algn="ctr">
              <a:buNone/>
            </a:pPr>
            <a:r>
              <a:rPr lang="en-US" b="1" u="sng" dirty="0"/>
              <a:t>Let’s find the exit of the Maze!</a:t>
            </a:r>
          </a:p>
          <a:p>
            <a:pPr marL="457200" lvl="1" indent="0">
              <a:buNone/>
            </a:pPr>
            <a:r>
              <a:rPr lang="en-US" dirty="0"/>
              <a:t>1)</a:t>
            </a:r>
            <a:r>
              <a:rPr lang="en-US" b="1" dirty="0"/>
              <a:t> </a:t>
            </a:r>
            <a:r>
              <a:rPr lang="en-US" dirty="0"/>
              <a:t>Identify a iterative term and sequence vector       |      </a:t>
            </a:r>
            <a:r>
              <a:rPr lang="en-US" b="1" dirty="0"/>
              <a:t>2) Define the process you need to make</a:t>
            </a:r>
            <a:r>
              <a:rPr lang="en-US" dirty="0"/>
              <a:t> </a:t>
            </a:r>
          </a:p>
          <a:p>
            <a:pPr marL="457200" lvl="1" indent="0" algn="ctr">
              <a:buNone/>
            </a:pPr>
            <a:r>
              <a:rPr lang="en-US" dirty="0"/>
              <a:t>3) Construct the loop</a:t>
            </a:r>
          </a:p>
          <a:p>
            <a:pPr lvl="1"/>
            <a:endParaRPr lang="en-US" b="1" u="sng" dirty="0"/>
          </a:p>
        </p:txBody>
      </p:sp>
      <p:graphicFrame>
        <p:nvGraphicFramePr>
          <p:cNvPr id="10" name="Object 9">
            <a:extLst>
              <a:ext uri="{FF2B5EF4-FFF2-40B4-BE49-F238E27FC236}">
                <a16:creationId xmlns:a16="http://schemas.microsoft.com/office/drawing/2014/main" id="{1D2C4A4D-8F53-4CF8-A3B3-D93CA01A662F}"/>
              </a:ext>
            </a:extLst>
          </p:cNvPr>
          <p:cNvGraphicFramePr>
            <a:graphicFrameLocks noChangeAspect="1"/>
          </p:cNvGraphicFramePr>
          <p:nvPr/>
        </p:nvGraphicFramePr>
        <p:xfrm>
          <a:off x="5836115" y="3949022"/>
          <a:ext cx="5370513" cy="2447925"/>
        </p:xfrm>
        <a:graphic>
          <a:graphicData uri="http://schemas.openxmlformats.org/presentationml/2006/ole">
            <mc:AlternateContent xmlns:mc="http://schemas.openxmlformats.org/markup-compatibility/2006">
              <mc:Choice xmlns:v="urn:schemas-microsoft-com:vml" Requires="v">
                <p:oleObj spid="_x0000_s11289" name="Worksheet" r:id="rId4" imgW="4524159" imgH="2448089" progId="Excel.Sheet.12">
                  <p:embed/>
                </p:oleObj>
              </mc:Choice>
              <mc:Fallback>
                <p:oleObj name="Worksheet" r:id="rId4" imgW="4524159" imgH="2448089" progId="Excel.Sheet.12">
                  <p:embed/>
                  <p:pic>
                    <p:nvPicPr>
                      <p:cNvPr id="10" name="Object 9">
                        <a:extLst>
                          <a:ext uri="{FF2B5EF4-FFF2-40B4-BE49-F238E27FC236}">
                            <a16:creationId xmlns:a16="http://schemas.microsoft.com/office/drawing/2014/main" id="{1D2C4A4D-8F53-4CF8-A3B3-D93CA01A662F}"/>
                          </a:ext>
                        </a:extLst>
                      </p:cNvPr>
                      <p:cNvPicPr/>
                      <p:nvPr/>
                    </p:nvPicPr>
                    <p:blipFill>
                      <a:blip r:embed="rId5"/>
                      <a:stretch>
                        <a:fillRect/>
                      </a:stretch>
                    </p:blipFill>
                    <p:spPr>
                      <a:xfrm>
                        <a:off x="5836115" y="3949022"/>
                        <a:ext cx="5370513" cy="2447925"/>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25D2ED2B-DF20-4086-9A03-B7CFA6895339}"/>
              </a:ext>
            </a:extLst>
          </p:cNvPr>
          <p:cNvSpPr txBox="1"/>
          <p:nvPr/>
        </p:nvSpPr>
        <p:spPr>
          <a:xfrm>
            <a:off x="317500" y="3579116"/>
            <a:ext cx="1096775" cy="369332"/>
          </a:xfrm>
          <a:prstGeom prst="rect">
            <a:avLst/>
          </a:prstGeom>
          <a:noFill/>
        </p:spPr>
        <p:txBody>
          <a:bodyPr wrap="none" rtlCol="0">
            <a:spAutoFit/>
          </a:bodyPr>
          <a:lstStyle/>
          <a:p>
            <a:r>
              <a:rPr lang="en-US" b="1" u="sng" dirty="0"/>
              <a:t>Process:</a:t>
            </a:r>
          </a:p>
        </p:txBody>
      </p:sp>
      <p:sp>
        <p:nvSpPr>
          <p:cNvPr id="6" name="Rectangle 5">
            <a:extLst>
              <a:ext uri="{FF2B5EF4-FFF2-40B4-BE49-F238E27FC236}">
                <a16:creationId xmlns:a16="http://schemas.microsoft.com/office/drawing/2014/main" id="{B8ED5104-3E86-49DD-84D3-2CE9912CAE72}"/>
              </a:ext>
            </a:extLst>
          </p:cNvPr>
          <p:cNvSpPr/>
          <p:nvPr/>
        </p:nvSpPr>
        <p:spPr>
          <a:xfrm>
            <a:off x="229440" y="3949022"/>
            <a:ext cx="5472860" cy="2539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accent4"/>
                </a:solidFill>
              </a:rPr>
              <a:t># Subset rows where Y == 1</a:t>
            </a:r>
          </a:p>
          <a:p>
            <a:r>
              <a:rPr lang="en-US" b="1" dirty="0"/>
              <a:t>&gt; </a:t>
            </a:r>
            <a:r>
              <a:rPr lang="en-US" b="1" dirty="0" err="1"/>
              <a:t>where_at</a:t>
            </a:r>
            <a:r>
              <a:rPr lang="en-US" b="1" dirty="0"/>
              <a:t> &lt;- Maze[</a:t>
            </a:r>
            <a:r>
              <a:rPr lang="en-US" b="1" dirty="0" err="1"/>
              <a:t>Maze$y</a:t>
            </a:r>
            <a:r>
              <a:rPr lang="en-US" b="1" dirty="0"/>
              <a:t> == 1, ]</a:t>
            </a:r>
          </a:p>
          <a:p>
            <a:endParaRPr lang="en-US" b="1" dirty="0"/>
          </a:p>
          <a:p>
            <a:r>
              <a:rPr lang="en-US" dirty="0">
                <a:solidFill>
                  <a:schemeClr val="accent4"/>
                </a:solidFill>
              </a:rPr>
              <a:t># Conditional</a:t>
            </a:r>
          </a:p>
          <a:p>
            <a:r>
              <a:rPr lang="en-US" b="1" dirty="0"/>
              <a:t>&gt; if(</a:t>
            </a:r>
            <a:r>
              <a:rPr lang="en-US" b="1" dirty="0" err="1"/>
              <a:t>where_at$x</a:t>
            </a:r>
            <a:r>
              <a:rPr lang="en-US" b="1" dirty="0"/>
              <a:t>[</a:t>
            </a:r>
            <a:r>
              <a:rPr lang="en-US" b="1" dirty="0" err="1"/>
              <a:t>where_at$open</a:t>
            </a:r>
            <a:r>
              <a:rPr lang="en-US" b="1" dirty="0"/>
              <a:t> == 1] &gt; 	</a:t>
            </a:r>
            <a:r>
              <a:rPr lang="en-US" b="1" dirty="0" err="1"/>
              <a:t>where_at$x</a:t>
            </a:r>
            <a:r>
              <a:rPr lang="en-US" b="1" dirty="0"/>
              <a:t>[</a:t>
            </a:r>
            <a:r>
              <a:rPr lang="en-US" b="1" dirty="0" err="1"/>
              <a:t>where_at$open</a:t>
            </a:r>
            <a:r>
              <a:rPr lang="en-US" b="1" dirty="0"/>
              <a:t> == 0]) {</a:t>
            </a:r>
          </a:p>
          <a:p>
            <a:r>
              <a:rPr lang="en-US" b="1" dirty="0"/>
              <a:t>		print(“Right”) } else {</a:t>
            </a:r>
          </a:p>
          <a:p>
            <a:r>
              <a:rPr lang="en-US" b="1" dirty="0"/>
              <a:t>			print(“Left”)</a:t>
            </a:r>
          </a:p>
          <a:p>
            <a:r>
              <a:rPr lang="en-US" b="1" dirty="0"/>
              <a:t>}</a:t>
            </a:r>
          </a:p>
        </p:txBody>
      </p:sp>
    </p:spTree>
    <p:extLst>
      <p:ext uri="{BB962C8B-B14F-4D97-AF65-F5344CB8AC3E}">
        <p14:creationId xmlns:p14="http://schemas.microsoft.com/office/powerpoint/2010/main" val="21189961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E3AE-0D69-43AE-A132-2E3339399F64}"/>
              </a:ext>
            </a:extLst>
          </p:cNvPr>
          <p:cNvSpPr>
            <a:spLocks noGrp="1"/>
          </p:cNvSpPr>
          <p:nvPr>
            <p:ph type="title"/>
          </p:nvPr>
        </p:nvSpPr>
        <p:spPr/>
        <p:txBody>
          <a:bodyPr/>
          <a:lstStyle/>
          <a:p>
            <a:r>
              <a:rPr lang="en-US" dirty="0"/>
              <a:t>LOOPS: FOR</a:t>
            </a:r>
          </a:p>
        </p:txBody>
      </p:sp>
      <p:sp>
        <p:nvSpPr>
          <p:cNvPr id="3" name="Content Placeholder 2">
            <a:extLst>
              <a:ext uri="{FF2B5EF4-FFF2-40B4-BE49-F238E27FC236}">
                <a16:creationId xmlns:a16="http://schemas.microsoft.com/office/drawing/2014/main" id="{3DAA45F2-BEBF-4227-8713-1E53310742CE}"/>
              </a:ext>
            </a:extLst>
          </p:cNvPr>
          <p:cNvSpPr>
            <a:spLocks noGrp="1"/>
          </p:cNvSpPr>
          <p:nvPr>
            <p:ph idx="1"/>
          </p:nvPr>
        </p:nvSpPr>
        <p:spPr>
          <a:xfrm>
            <a:off x="1154954" y="2603500"/>
            <a:ext cx="10427446" cy="3721100"/>
          </a:xfrm>
        </p:spPr>
        <p:txBody>
          <a:bodyPr>
            <a:normAutofit/>
          </a:bodyPr>
          <a:lstStyle/>
          <a:p>
            <a:pPr marL="0" indent="0" algn="ctr">
              <a:buNone/>
            </a:pPr>
            <a:r>
              <a:rPr lang="en-US" b="1" u="sng" dirty="0"/>
              <a:t>Let’s find the exit of the Maze!</a:t>
            </a:r>
          </a:p>
          <a:p>
            <a:pPr marL="457200" lvl="1" indent="0">
              <a:buNone/>
            </a:pPr>
            <a:r>
              <a:rPr lang="en-US" dirty="0"/>
              <a:t>1)</a:t>
            </a:r>
            <a:r>
              <a:rPr lang="en-US" b="1" dirty="0"/>
              <a:t> </a:t>
            </a:r>
            <a:r>
              <a:rPr lang="en-US" dirty="0"/>
              <a:t>Identify a iterative term and sequence vector       |      2) Define the process you need to make </a:t>
            </a:r>
          </a:p>
          <a:p>
            <a:pPr marL="457200" lvl="1" indent="0" algn="ctr">
              <a:buNone/>
            </a:pPr>
            <a:r>
              <a:rPr lang="en-US" b="1" dirty="0"/>
              <a:t>3) Construct the loop</a:t>
            </a:r>
          </a:p>
          <a:p>
            <a:pPr lvl="1"/>
            <a:endParaRPr lang="en-US" b="1" u="sng" dirty="0"/>
          </a:p>
        </p:txBody>
      </p:sp>
      <p:graphicFrame>
        <p:nvGraphicFramePr>
          <p:cNvPr id="10" name="Object 9">
            <a:extLst>
              <a:ext uri="{FF2B5EF4-FFF2-40B4-BE49-F238E27FC236}">
                <a16:creationId xmlns:a16="http://schemas.microsoft.com/office/drawing/2014/main" id="{1D2C4A4D-8F53-4CF8-A3B3-D93CA01A662F}"/>
              </a:ext>
            </a:extLst>
          </p:cNvPr>
          <p:cNvGraphicFramePr>
            <a:graphicFrameLocks noChangeAspect="1"/>
          </p:cNvGraphicFramePr>
          <p:nvPr/>
        </p:nvGraphicFramePr>
        <p:xfrm>
          <a:off x="5836115" y="3949022"/>
          <a:ext cx="5370513" cy="2447925"/>
        </p:xfrm>
        <a:graphic>
          <a:graphicData uri="http://schemas.openxmlformats.org/presentationml/2006/ole">
            <mc:AlternateContent xmlns:mc="http://schemas.openxmlformats.org/markup-compatibility/2006">
              <mc:Choice xmlns:v="urn:schemas-microsoft-com:vml" Requires="v">
                <p:oleObj spid="_x0000_s12313" name="Worksheet" r:id="rId4" imgW="4524159" imgH="2448089" progId="Excel.Sheet.12">
                  <p:embed/>
                </p:oleObj>
              </mc:Choice>
              <mc:Fallback>
                <p:oleObj name="Worksheet" r:id="rId4" imgW="4524159" imgH="2448089" progId="Excel.Sheet.12">
                  <p:embed/>
                  <p:pic>
                    <p:nvPicPr>
                      <p:cNvPr id="10" name="Object 9">
                        <a:extLst>
                          <a:ext uri="{FF2B5EF4-FFF2-40B4-BE49-F238E27FC236}">
                            <a16:creationId xmlns:a16="http://schemas.microsoft.com/office/drawing/2014/main" id="{1D2C4A4D-8F53-4CF8-A3B3-D93CA01A662F}"/>
                          </a:ext>
                        </a:extLst>
                      </p:cNvPr>
                      <p:cNvPicPr/>
                      <p:nvPr/>
                    </p:nvPicPr>
                    <p:blipFill>
                      <a:blip r:embed="rId5"/>
                      <a:stretch>
                        <a:fillRect/>
                      </a:stretch>
                    </p:blipFill>
                    <p:spPr>
                      <a:xfrm>
                        <a:off x="5836115" y="3949022"/>
                        <a:ext cx="5370513" cy="2447925"/>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25D2ED2B-DF20-4086-9A03-B7CFA6895339}"/>
              </a:ext>
            </a:extLst>
          </p:cNvPr>
          <p:cNvSpPr txBox="1"/>
          <p:nvPr/>
        </p:nvSpPr>
        <p:spPr>
          <a:xfrm>
            <a:off x="317500" y="3579116"/>
            <a:ext cx="1225015" cy="369332"/>
          </a:xfrm>
          <a:prstGeom prst="rect">
            <a:avLst/>
          </a:prstGeom>
          <a:noFill/>
        </p:spPr>
        <p:txBody>
          <a:bodyPr wrap="none" rtlCol="0">
            <a:spAutoFit/>
          </a:bodyPr>
          <a:lstStyle/>
          <a:p>
            <a:r>
              <a:rPr lang="en-US" b="1" u="sng" dirty="0"/>
              <a:t>For-Loop:</a:t>
            </a:r>
          </a:p>
        </p:txBody>
      </p:sp>
      <p:sp>
        <p:nvSpPr>
          <p:cNvPr id="6" name="Rectangle 5">
            <a:extLst>
              <a:ext uri="{FF2B5EF4-FFF2-40B4-BE49-F238E27FC236}">
                <a16:creationId xmlns:a16="http://schemas.microsoft.com/office/drawing/2014/main" id="{B8ED5104-3E86-49DD-84D3-2CE9912CAE72}"/>
              </a:ext>
            </a:extLst>
          </p:cNvPr>
          <p:cNvSpPr/>
          <p:nvPr/>
        </p:nvSpPr>
        <p:spPr>
          <a:xfrm>
            <a:off x="229440" y="3949022"/>
            <a:ext cx="5472860" cy="28200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accent4"/>
                </a:solidFill>
              </a:rPr>
              <a:t># Combine previous steps. Change 1 for the iterative term when </a:t>
            </a:r>
            <a:r>
              <a:rPr lang="en-US" dirty="0" err="1">
                <a:solidFill>
                  <a:schemeClr val="accent4"/>
                </a:solidFill>
              </a:rPr>
              <a:t>appropiate</a:t>
            </a:r>
            <a:endParaRPr lang="en-US" dirty="0">
              <a:solidFill>
                <a:schemeClr val="accent4"/>
              </a:solidFill>
            </a:endParaRPr>
          </a:p>
          <a:p>
            <a:r>
              <a:rPr lang="en-US" b="1" dirty="0"/>
              <a:t>&gt; for(</a:t>
            </a:r>
            <a:r>
              <a:rPr lang="en-US" b="1" dirty="0" err="1"/>
              <a:t>i</a:t>
            </a:r>
            <a:r>
              <a:rPr lang="en-US" b="1" dirty="0"/>
              <a:t> in unique(</a:t>
            </a:r>
            <a:r>
              <a:rPr lang="en-US" b="1" dirty="0" err="1"/>
              <a:t>Maze$y</a:t>
            </a:r>
            <a:r>
              <a:rPr lang="en-US" b="1" dirty="0"/>
              <a:t>)[-1]) {</a:t>
            </a:r>
          </a:p>
          <a:p>
            <a:r>
              <a:rPr lang="en-US" b="1" dirty="0"/>
              <a:t>	</a:t>
            </a:r>
            <a:r>
              <a:rPr lang="en-US" b="1" dirty="0" err="1"/>
              <a:t>where_at</a:t>
            </a:r>
            <a:r>
              <a:rPr lang="en-US" b="1" dirty="0"/>
              <a:t> &lt;- Maze[</a:t>
            </a:r>
            <a:r>
              <a:rPr lang="en-US" b="1" dirty="0" err="1"/>
              <a:t>Maze$y</a:t>
            </a:r>
            <a:r>
              <a:rPr lang="en-US" b="1" dirty="0"/>
              <a:t> == </a:t>
            </a:r>
            <a:r>
              <a:rPr lang="en-US" b="1" dirty="0" err="1"/>
              <a:t>i</a:t>
            </a:r>
            <a:r>
              <a:rPr lang="en-US" b="1" dirty="0"/>
              <a:t>,]</a:t>
            </a:r>
          </a:p>
          <a:p>
            <a:r>
              <a:rPr lang="en-US" b="1" dirty="0"/>
              <a:t>	if(</a:t>
            </a:r>
            <a:r>
              <a:rPr lang="en-US" b="1" dirty="0" err="1"/>
              <a:t>where_at$x</a:t>
            </a:r>
            <a:r>
              <a:rPr lang="en-US" b="1" dirty="0"/>
              <a:t>[</a:t>
            </a:r>
            <a:r>
              <a:rPr lang="en-US" b="1" dirty="0" err="1"/>
              <a:t>where_at$open</a:t>
            </a:r>
            <a:r>
              <a:rPr lang="en-US" b="1" dirty="0"/>
              <a:t> == 1] &gt; 	</a:t>
            </a:r>
            <a:r>
              <a:rPr lang="en-US" b="1" dirty="0" err="1"/>
              <a:t>where_at$x</a:t>
            </a:r>
            <a:r>
              <a:rPr lang="en-US" b="1" dirty="0"/>
              <a:t>[</a:t>
            </a:r>
            <a:r>
              <a:rPr lang="en-US" b="1" dirty="0" err="1"/>
              <a:t>where_at$open</a:t>
            </a:r>
            <a:r>
              <a:rPr lang="en-US" b="1" dirty="0"/>
              <a:t> == 0]) {</a:t>
            </a:r>
          </a:p>
          <a:p>
            <a:r>
              <a:rPr lang="en-US" b="1" dirty="0"/>
              <a:t>		print(“Right”) } else {</a:t>
            </a:r>
          </a:p>
          <a:p>
            <a:r>
              <a:rPr lang="en-US" b="1" dirty="0"/>
              <a:t>			print(“Left”)</a:t>
            </a:r>
          </a:p>
          <a:p>
            <a:r>
              <a:rPr lang="en-US" b="1" dirty="0"/>
              <a:t>	}</a:t>
            </a:r>
          </a:p>
          <a:p>
            <a:r>
              <a:rPr lang="en-US" b="1" dirty="0"/>
              <a:t>}</a:t>
            </a:r>
          </a:p>
        </p:txBody>
      </p:sp>
    </p:spTree>
    <p:extLst>
      <p:ext uri="{BB962C8B-B14F-4D97-AF65-F5344CB8AC3E}">
        <p14:creationId xmlns:p14="http://schemas.microsoft.com/office/powerpoint/2010/main" val="18361555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E3AE-0D69-43AE-A132-2E3339399F64}"/>
              </a:ext>
            </a:extLst>
          </p:cNvPr>
          <p:cNvSpPr>
            <a:spLocks noGrp="1"/>
          </p:cNvSpPr>
          <p:nvPr>
            <p:ph type="title"/>
          </p:nvPr>
        </p:nvSpPr>
        <p:spPr/>
        <p:txBody>
          <a:bodyPr/>
          <a:lstStyle/>
          <a:p>
            <a:r>
              <a:rPr lang="en-US" dirty="0"/>
              <a:t>LOOPS: FOR</a:t>
            </a:r>
          </a:p>
        </p:txBody>
      </p:sp>
      <p:sp>
        <p:nvSpPr>
          <p:cNvPr id="3" name="Content Placeholder 2">
            <a:extLst>
              <a:ext uri="{FF2B5EF4-FFF2-40B4-BE49-F238E27FC236}">
                <a16:creationId xmlns:a16="http://schemas.microsoft.com/office/drawing/2014/main" id="{3DAA45F2-BEBF-4227-8713-1E53310742CE}"/>
              </a:ext>
            </a:extLst>
          </p:cNvPr>
          <p:cNvSpPr>
            <a:spLocks noGrp="1"/>
          </p:cNvSpPr>
          <p:nvPr>
            <p:ph idx="1"/>
          </p:nvPr>
        </p:nvSpPr>
        <p:spPr>
          <a:xfrm>
            <a:off x="1154954" y="2603500"/>
            <a:ext cx="9424146" cy="3416300"/>
          </a:xfrm>
        </p:spPr>
        <p:txBody>
          <a:bodyPr>
            <a:normAutofit/>
          </a:bodyPr>
          <a:lstStyle/>
          <a:p>
            <a:pPr marL="0" indent="0" algn="ctr">
              <a:buNone/>
            </a:pPr>
            <a:r>
              <a:rPr lang="en-US" b="1" u="sng" dirty="0"/>
              <a:t>Let’s join data from different sources!</a:t>
            </a:r>
          </a:p>
          <a:p>
            <a:r>
              <a:rPr lang="en-US" b="1" u="sng" dirty="0"/>
              <a:t>Exercise 4</a:t>
            </a:r>
            <a:r>
              <a:rPr lang="en-US" b="1" dirty="0"/>
              <a:t>:</a:t>
            </a:r>
            <a:r>
              <a:rPr lang="en-US" dirty="0"/>
              <a:t> Using what you have learned and the functions I’ll provide to you, construct a loop to merge tables from different sources</a:t>
            </a:r>
          </a:p>
          <a:p>
            <a:pPr lvl="1"/>
            <a:r>
              <a:rPr lang="en-US" sz="1800" b="1" dirty="0"/>
              <a:t>Data:</a:t>
            </a:r>
            <a:r>
              <a:rPr lang="en-US" sz="1800" dirty="0"/>
              <a:t> Occurrence data for one species</a:t>
            </a:r>
          </a:p>
          <a:p>
            <a:pPr lvl="1"/>
            <a:r>
              <a:rPr lang="en-US" sz="1800" b="1" dirty="0"/>
              <a:t>Sources:</a:t>
            </a:r>
            <a:r>
              <a:rPr lang="en-US" sz="1800" dirty="0"/>
              <a:t> Different museums, online databases, etc.</a:t>
            </a:r>
          </a:p>
          <a:p>
            <a:pPr lvl="1"/>
            <a:r>
              <a:rPr lang="en-US" sz="1800" b="1" dirty="0"/>
              <a:t>In the process: </a:t>
            </a:r>
            <a:r>
              <a:rPr lang="en-US" sz="1800" dirty="0"/>
              <a:t>Filter the data before merging it together</a:t>
            </a:r>
          </a:p>
          <a:p>
            <a:pPr lvl="2"/>
            <a:r>
              <a:rPr lang="en-US" sz="1600" dirty="0"/>
              <a:t>By year (after 1980)</a:t>
            </a:r>
          </a:p>
          <a:p>
            <a:pPr lvl="2"/>
            <a:r>
              <a:rPr lang="en-US" sz="1600" dirty="0"/>
              <a:t>By coordinate system (only WGS84)</a:t>
            </a:r>
          </a:p>
          <a:p>
            <a:pPr lvl="2"/>
            <a:r>
              <a:rPr lang="en-US" sz="1600" dirty="0"/>
              <a:t>Retain only columns: Species, Longitude, Latitude, Year and Coordinate System</a:t>
            </a:r>
          </a:p>
          <a:p>
            <a:pPr lvl="1"/>
            <a:endParaRPr lang="en-US" dirty="0"/>
          </a:p>
          <a:p>
            <a:endParaRPr lang="en-US" b="1" dirty="0"/>
          </a:p>
        </p:txBody>
      </p:sp>
    </p:spTree>
    <p:extLst>
      <p:ext uri="{BB962C8B-B14F-4D97-AF65-F5344CB8AC3E}">
        <p14:creationId xmlns:p14="http://schemas.microsoft.com/office/powerpoint/2010/main" val="28679494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E3AE-0D69-43AE-A132-2E3339399F64}"/>
              </a:ext>
            </a:extLst>
          </p:cNvPr>
          <p:cNvSpPr>
            <a:spLocks noGrp="1"/>
          </p:cNvSpPr>
          <p:nvPr>
            <p:ph type="title"/>
          </p:nvPr>
        </p:nvSpPr>
        <p:spPr/>
        <p:txBody>
          <a:bodyPr/>
          <a:lstStyle/>
          <a:p>
            <a:r>
              <a:rPr lang="en-US" dirty="0"/>
              <a:t>LOOPS: FOR</a:t>
            </a:r>
          </a:p>
        </p:txBody>
      </p:sp>
      <p:sp>
        <p:nvSpPr>
          <p:cNvPr id="3" name="Content Placeholder 2">
            <a:extLst>
              <a:ext uri="{FF2B5EF4-FFF2-40B4-BE49-F238E27FC236}">
                <a16:creationId xmlns:a16="http://schemas.microsoft.com/office/drawing/2014/main" id="{3DAA45F2-BEBF-4227-8713-1E53310742CE}"/>
              </a:ext>
            </a:extLst>
          </p:cNvPr>
          <p:cNvSpPr>
            <a:spLocks noGrp="1"/>
          </p:cNvSpPr>
          <p:nvPr>
            <p:ph idx="1"/>
          </p:nvPr>
        </p:nvSpPr>
        <p:spPr>
          <a:xfrm>
            <a:off x="1154954" y="2603500"/>
            <a:ext cx="9424146" cy="3416300"/>
          </a:xfrm>
        </p:spPr>
        <p:txBody>
          <a:bodyPr>
            <a:normAutofit/>
          </a:bodyPr>
          <a:lstStyle/>
          <a:p>
            <a:pPr marL="0" indent="0" algn="ctr">
              <a:buNone/>
            </a:pPr>
            <a:r>
              <a:rPr lang="en-US" b="1" u="sng" dirty="0"/>
              <a:t>Let’s join data from different sources!</a:t>
            </a:r>
          </a:p>
          <a:p>
            <a:r>
              <a:rPr lang="en-US" b="1" u="sng" dirty="0"/>
              <a:t>Exercise 4</a:t>
            </a:r>
            <a:r>
              <a:rPr lang="en-US" b="1" dirty="0"/>
              <a:t>:</a:t>
            </a:r>
            <a:r>
              <a:rPr lang="en-US" dirty="0"/>
              <a:t> Using what you have learned and the functions I’ll provide to you, construct a loop to merge tables from different sources</a:t>
            </a:r>
          </a:p>
          <a:p>
            <a:pPr lvl="1"/>
            <a:r>
              <a:rPr lang="en-US" sz="1800" dirty="0"/>
              <a:t>Identify the iterative term and vector</a:t>
            </a:r>
          </a:p>
          <a:p>
            <a:pPr lvl="1"/>
            <a:r>
              <a:rPr lang="en-US" sz="1800" dirty="0"/>
              <a:t>Define the process</a:t>
            </a:r>
          </a:p>
          <a:p>
            <a:pPr lvl="1"/>
            <a:r>
              <a:rPr lang="en-US" sz="1800" dirty="0"/>
              <a:t>Construct the loop</a:t>
            </a:r>
          </a:p>
          <a:p>
            <a:endParaRPr lang="en-US" b="1" dirty="0"/>
          </a:p>
        </p:txBody>
      </p:sp>
    </p:spTree>
    <p:extLst>
      <p:ext uri="{BB962C8B-B14F-4D97-AF65-F5344CB8AC3E}">
        <p14:creationId xmlns:p14="http://schemas.microsoft.com/office/powerpoint/2010/main" val="1798680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8378A-72FB-41B9-BDA1-43FBFB41330B}"/>
              </a:ext>
            </a:extLst>
          </p:cNvPr>
          <p:cNvSpPr>
            <a:spLocks noGrp="1"/>
          </p:cNvSpPr>
          <p:nvPr>
            <p:ph type="title"/>
          </p:nvPr>
        </p:nvSpPr>
        <p:spPr>
          <a:xfrm>
            <a:off x="1154954" y="973668"/>
            <a:ext cx="9286218" cy="706964"/>
          </a:xfrm>
        </p:spPr>
        <p:txBody>
          <a:bodyPr/>
          <a:lstStyle/>
          <a:p>
            <a:r>
              <a:rPr lang="en-US" dirty="0"/>
              <a:t>RECOMMENDED PREVIOUS KNOWLEDGE</a:t>
            </a:r>
          </a:p>
        </p:txBody>
      </p:sp>
      <p:sp>
        <p:nvSpPr>
          <p:cNvPr id="3" name="Content Placeholder 2">
            <a:extLst>
              <a:ext uri="{FF2B5EF4-FFF2-40B4-BE49-F238E27FC236}">
                <a16:creationId xmlns:a16="http://schemas.microsoft.com/office/drawing/2014/main" id="{24E0DE7B-952F-46E4-A352-AFAA482DD849}"/>
              </a:ext>
            </a:extLst>
          </p:cNvPr>
          <p:cNvSpPr>
            <a:spLocks noGrp="1"/>
          </p:cNvSpPr>
          <p:nvPr>
            <p:ph idx="1"/>
          </p:nvPr>
        </p:nvSpPr>
        <p:spPr>
          <a:xfrm>
            <a:off x="1154954" y="2603500"/>
            <a:ext cx="8825659" cy="3670300"/>
          </a:xfrm>
        </p:spPr>
        <p:txBody>
          <a:bodyPr>
            <a:normAutofit/>
          </a:bodyPr>
          <a:lstStyle/>
          <a:p>
            <a:r>
              <a:rPr lang="en-US" dirty="0"/>
              <a:t>Data types in </a:t>
            </a:r>
            <a:r>
              <a:rPr lang="en-US" b="1" dirty="0"/>
              <a:t>R or Python</a:t>
            </a:r>
            <a:r>
              <a:rPr lang="en-US" dirty="0"/>
              <a:t>: numeric, character, factors, </a:t>
            </a:r>
            <a:r>
              <a:rPr lang="en-US" u="sng" dirty="0"/>
              <a:t>logical values</a:t>
            </a:r>
            <a:r>
              <a:rPr lang="en-US" dirty="0"/>
              <a:t>, etc.</a:t>
            </a:r>
            <a:endParaRPr lang="en-US" u="sng" dirty="0"/>
          </a:p>
          <a:p>
            <a:r>
              <a:rPr lang="en-US" dirty="0"/>
              <a:t>Base R or Python objects:</a:t>
            </a:r>
          </a:p>
          <a:p>
            <a:pPr lvl="1"/>
            <a:r>
              <a:rPr lang="en-US" dirty="0"/>
              <a:t>Vectors, Matrices, Lists, and Data Frames</a:t>
            </a:r>
          </a:p>
          <a:p>
            <a:pPr lvl="1"/>
            <a:r>
              <a:rPr lang="en-US" dirty="0" err="1"/>
              <a:t>Subsetting</a:t>
            </a:r>
            <a:endParaRPr lang="en-US" dirty="0"/>
          </a:p>
          <a:p>
            <a:r>
              <a:rPr lang="en-US" dirty="0"/>
              <a:t>Using functions</a:t>
            </a:r>
          </a:p>
          <a:p>
            <a:r>
              <a:rPr lang="en-US" dirty="0"/>
              <a:t>Conditionals  and Logical Operators</a:t>
            </a:r>
          </a:p>
          <a:p>
            <a:pPr marL="457200" lvl="1" indent="0">
              <a:buNone/>
            </a:pPr>
            <a:endParaRPr lang="en-US" dirty="0"/>
          </a:p>
          <a:p>
            <a:pPr marL="457200" lvl="1" indent="0">
              <a:buNone/>
            </a:pPr>
            <a:r>
              <a:rPr lang="en-US" b="1" dirty="0"/>
              <a:t>WE WILL REVIEW SOME OF THESE CONTENTS BRIEFLY</a:t>
            </a:r>
          </a:p>
          <a:p>
            <a:pPr marL="457200" lvl="1" indent="0">
              <a:buNone/>
            </a:pPr>
            <a:r>
              <a:rPr lang="en-US" b="1" dirty="0"/>
              <a:t>BUT PREVIOUS KNOWLEDGE IS RECOMMENDED BEFORE TAKING THIS COURSE</a:t>
            </a:r>
          </a:p>
        </p:txBody>
      </p:sp>
    </p:spTree>
    <p:extLst>
      <p:ext uri="{BB962C8B-B14F-4D97-AF65-F5344CB8AC3E}">
        <p14:creationId xmlns:p14="http://schemas.microsoft.com/office/powerpoint/2010/main" val="40661130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E3AE-0D69-43AE-A132-2E3339399F64}"/>
              </a:ext>
            </a:extLst>
          </p:cNvPr>
          <p:cNvSpPr>
            <a:spLocks noGrp="1"/>
          </p:cNvSpPr>
          <p:nvPr>
            <p:ph type="title"/>
          </p:nvPr>
        </p:nvSpPr>
        <p:spPr/>
        <p:txBody>
          <a:bodyPr/>
          <a:lstStyle/>
          <a:p>
            <a:r>
              <a:rPr lang="en-US" dirty="0"/>
              <a:t>LOOPS: FOR</a:t>
            </a:r>
          </a:p>
        </p:txBody>
      </p:sp>
      <p:sp>
        <p:nvSpPr>
          <p:cNvPr id="3" name="Content Placeholder 2">
            <a:extLst>
              <a:ext uri="{FF2B5EF4-FFF2-40B4-BE49-F238E27FC236}">
                <a16:creationId xmlns:a16="http://schemas.microsoft.com/office/drawing/2014/main" id="{3DAA45F2-BEBF-4227-8713-1E53310742CE}"/>
              </a:ext>
            </a:extLst>
          </p:cNvPr>
          <p:cNvSpPr>
            <a:spLocks noGrp="1"/>
          </p:cNvSpPr>
          <p:nvPr>
            <p:ph idx="1"/>
          </p:nvPr>
        </p:nvSpPr>
        <p:spPr>
          <a:xfrm>
            <a:off x="1154954" y="2603500"/>
            <a:ext cx="9424146" cy="4038600"/>
          </a:xfrm>
        </p:spPr>
        <p:txBody>
          <a:bodyPr>
            <a:normAutofit/>
          </a:bodyPr>
          <a:lstStyle/>
          <a:p>
            <a:pPr marL="0" indent="0" algn="ctr">
              <a:buNone/>
            </a:pPr>
            <a:r>
              <a:rPr lang="en-US" b="1" u="sng" dirty="0"/>
              <a:t>Let’s join data from different sources!</a:t>
            </a:r>
          </a:p>
          <a:p>
            <a:r>
              <a:rPr lang="en-US" b="1" u="sng" dirty="0"/>
              <a:t>Exercise 4</a:t>
            </a:r>
            <a:r>
              <a:rPr lang="en-US" b="1" dirty="0"/>
              <a:t>:</a:t>
            </a:r>
            <a:r>
              <a:rPr lang="en-US" dirty="0"/>
              <a:t> Using what you have learned and the functions I’ll provide to you, construct a loop to merge tables from different sources</a:t>
            </a:r>
          </a:p>
          <a:p>
            <a:pPr lvl="1"/>
            <a:r>
              <a:rPr lang="en-US" sz="1800" b="1" dirty="0"/>
              <a:t>Identify the iterative term and vector</a:t>
            </a:r>
          </a:p>
          <a:p>
            <a:pPr lvl="2"/>
            <a:r>
              <a:rPr lang="en-US" sz="1800" dirty="0"/>
              <a:t>One process per file to read</a:t>
            </a:r>
          </a:p>
          <a:p>
            <a:pPr lvl="2"/>
            <a:r>
              <a:rPr lang="en-US" sz="1800" dirty="0"/>
              <a:t>Iterative term could either be a number per file or a file name</a:t>
            </a:r>
          </a:p>
          <a:p>
            <a:pPr lvl="2"/>
            <a:r>
              <a:rPr lang="en-US" sz="1800" dirty="0"/>
              <a:t>Thus, the vector can be a numeric sequence from 1 to the number of files</a:t>
            </a:r>
          </a:p>
          <a:p>
            <a:pPr lvl="2"/>
            <a:r>
              <a:rPr lang="en-US" sz="1800" dirty="0"/>
              <a:t>Or the vector can be a character vector from file names</a:t>
            </a:r>
          </a:p>
          <a:p>
            <a:pPr lvl="2"/>
            <a:r>
              <a:rPr lang="en-US" sz="1800" dirty="0"/>
              <a:t>This decision will depend on the rest of the process and what is more useful to you.</a:t>
            </a:r>
            <a:endParaRPr lang="en-US" dirty="0"/>
          </a:p>
          <a:p>
            <a:pPr marL="0" indent="0" algn="ctr">
              <a:buNone/>
            </a:pPr>
            <a:endParaRPr lang="en-US" b="1" dirty="0"/>
          </a:p>
        </p:txBody>
      </p:sp>
    </p:spTree>
    <p:extLst>
      <p:ext uri="{BB962C8B-B14F-4D97-AF65-F5344CB8AC3E}">
        <p14:creationId xmlns:p14="http://schemas.microsoft.com/office/powerpoint/2010/main" val="14507203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E3AE-0D69-43AE-A132-2E3339399F64}"/>
              </a:ext>
            </a:extLst>
          </p:cNvPr>
          <p:cNvSpPr>
            <a:spLocks noGrp="1"/>
          </p:cNvSpPr>
          <p:nvPr>
            <p:ph type="title"/>
          </p:nvPr>
        </p:nvSpPr>
        <p:spPr/>
        <p:txBody>
          <a:bodyPr/>
          <a:lstStyle/>
          <a:p>
            <a:r>
              <a:rPr lang="en-US" dirty="0"/>
              <a:t>LOOPS: FOR</a:t>
            </a:r>
          </a:p>
        </p:txBody>
      </p:sp>
      <p:sp>
        <p:nvSpPr>
          <p:cNvPr id="3" name="Content Placeholder 2">
            <a:extLst>
              <a:ext uri="{FF2B5EF4-FFF2-40B4-BE49-F238E27FC236}">
                <a16:creationId xmlns:a16="http://schemas.microsoft.com/office/drawing/2014/main" id="{3DAA45F2-BEBF-4227-8713-1E53310742CE}"/>
              </a:ext>
            </a:extLst>
          </p:cNvPr>
          <p:cNvSpPr>
            <a:spLocks noGrp="1"/>
          </p:cNvSpPr>
          <p:nvPr>
            <p:ph idx="1"/>
          </p:nvPr>
        </p:nvSpPr>
        <p:spPr>
          <a:xfrm>
            <a:off x="1154954" y="2603500"/>
            <a:ext cx="9424146" cy="3416300"/>
          </a:xfrm>
        </p:spPr>
        <p:txBody>
          <a:bodyPr>
            <a:normAutofit/>
          </a:bodyPr>
          <a:lstStyle/>
          <a:p>
            <a:pPr marL="0" indent="0" algn="ctr">
              <a:buNone/>
            </a:pPr>
            <a:r>
              <a:rPr lang="en-US" b="1" u="sng" dirty="0"/>
              <a:t>Let’s join data from different sources!</a:t>
            </a:r>
          </a:p>
          <a:p>
            <a:r>
              <a:rPr lang="en-US" b="1" u="sng" dirty="0"/>
              <a:t>Exercise 4</a:t>
            </a:r>
            <a:r>
              <a:rPr lang="en-US" b="1" dirty="0"/>
              <a:t>:</a:t>
            </a:r>
            <a:r>
              <a:rPr lang="en-US" dirty="0"/>
              <a:t> Using what you have learned and the functions I’ll provide to you, construct a loop to merge tables from different sources</a:t>
            </a:r>
          </a:p>
          <a:p>
            <a:pPr lvl="1"/>
            <a:r>
              <a:rPr lang="en-US" sz="1800" b="1" dirty="0"/>
              <a:t>Define the process</a:t>
            </a:r>
          </a:p>
          <a:p>
            <a:pPr lvl="2"/>
            <a:r>
              <a:rPr lang="en-US" sz="1800" dirty="0"/>
              <a:t>Read file</a:t>
            </a:r>
          </a:p>
          <a:p>
            <a:pPr lvl="2"/>
            <a:r>
              <a:rPr lang="en-US" sz="1800" dirty="0"/>
              <a:t>Filter file</a:t>
            </a:r>
          </a:p>
          <a:p>
            <a:pPr lvl="2"/>
            <a:r>
              <a:rPr lang="en-US" sz="1800" dirty="0"/>
              <a:t>Attach to previously read file </a:t>
            </a:r>
          </a:p>
          <a:p>
            <a:pPr lvl="1"/>
            <a:r>
              <a:rPr lang="en-US" sz="1800" dirty="0"/>
              <a:t>Implications: previously existent objects (can start as a NULL R object)</a:t>
            </a:r>
          </a:p>
          <a:p>
            <a:endParaRPr lang="en-US" dirty="0"/>
          </a:p>
          <a:p>
            <a:pPr marL="0" indent="0" algn="ctr">
              <a:buNone/>
            </a:pPr>
            <a:endParaRPr lang="en-US" b="1" dirty="0"/>
          </a:p>
        </p:txBody>
      </p:sp>
    </p:spTree>
    <p:extLst>
      <p:ext uri="{BB962C8B-B14F-4D97-AF65-F5344CB8AC3E}">
        <p14:creationId xmlns:p14="http://schemas.microsoft.com/office/powerpoint/2010/main" val="19949938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E3AE-0D69-43AE-A132-2E3339399F64}"/>
              </a:ext>
            </a:extLst>
          </p:cNvPr>
          <p:cNvSpPr>
            <a:spLocks noGrp="1"/>
          </p:cNvSpPr>
          <p:nvPr>
            <p:ph type="title"/>
          </p:nvPr>
        </p:nvSpPr>
        <p:spPr/>
        <p:txBody>
          <a:bodyPr/>
          <a:lstStyle/>
          <a:p>
            <a:r>
              <a:rPr lang="en-US" dirty="0"/>
              <a:t>LOOPS: FOR</a:t>
            </a:r>
          </a:p>
        </p:txBody>
      </p:sp>
      <p:sp>
        <p:nvSpPr>
          <p:cNvPr id="3" name="Content Placeholder 2">
            <a:extLst>
              <a:ext uri="{FF2B5EF4-FFF2-40B4-BE49-F238E27FC236}">
                <a16:creationId xmlns:a16="http://schemas.microsoft.com/office/drawing/2014/main" id="{3DAA45F2-BEBF-4227-8713-1E53310742CE}"/>
              </a:ext>
            </a:extLst>
          </p:cNvPr>
          <p:cNvSpPr>
            <a:spLocks noGrp="1"/>
          </p:cNvSpPr>
          <p:nvPr>
            <p:ph idx="1"/>
          </p:nvPr>
        </p:nvSpPr>
        <p:spPr>
          <a:xfrm>
            <a:off x="1154954" y="2603500"/>
            <a:ext cx="9424146" cy="3987800"/>
          </a:xfrm>
        </p:spPr>
        <p:txBody>
          <a:bodyPr>
            <a:normAutofit/>
          </a:bodyPr>
          <a:lstStyle/>
          <a:p>
            <a:pPr marL="0" indent="0" algn="ctr">
              <a:buNone/>
            </a:pPr>
            <a:r>
              <a:rPr lang="en-US" b="1" u="sng" dirty="0"/>
              <a:t>Let’s join data from different sources!</a:t>
            </a:r>
          </a:p>
          <a:p>
            <a:r>
              <a:rPr lang="en-US" b="1" u="sng" dirty="0"/>
              <a:t>Exercise 4</a:t>
            </a:r>
            <a:r>
              <a:rPr lang="en-US" b="1" dirty="0"/>
              <a:t>:</a:t>
            </a:r>
            <a:r>
              <a:rPr lang="en-US" dirty="0"/>
              <a:t> Using what you have learned and the functions I’ll provide to you, construct a loop to merge tables from different sources</a:t>
            </a:r>
          </a:p>
          <a:p>
            <a:pPr lvl="1"/>
            <a:r>
              <a:rPr lang="en-US" sz="1800" b="1" dirty="0"/>
              <a:t>Construct the loop</a:t>
            </a:r>
          </a:p>
          <a:p>
            <a:pPr lvl="2"/>
            <a:r>
              <a:rPr lang="en-US" sz="1800" dirty="0"/>
              <a:t>Add for() statement</a:t>
            </a:r>
          </a:p>
          <a:p>
            <a:pPr lvl="2"/>
            <a:r>
              <a:rPr lang="en-US" sz="1800" dirty="0"/>
              <a:t>Add iterative term and vector</a:t>
            </a:r>
          </a:p>
          <a:p>
            <a:pPr lvl="2"/>
            <a:r>
              <a:rPr lang="en-US" sz="1800" dirty="0"/>
              <a:t>Add process</a:t>
            </a:r>
          </a:p>
          <a:p>
            <a:pPr lvl="2"/>
            <a:r>
              <a:rPr lang="en-US" sz="1800" dirty="0"/>
              <a:t>Close loop</a:t>
            </a:r>
          </a:p>
          <a:p>
            <a:endParaRPr lang="en-US" dirty="0"/>
          </a:p>
          <a:p>
            <a:pPr marL="0" indent="0" algn="ctr">
              <a:buNone/>
            </a:pPr>
            <a:endParaRPr lang="en-US" b="1" dirty="0"/>
          </a:p>
        </p:txBody>
      </p:sp>
    </p:spTree>
    <p:extLst>
      <p:ext uri="{BB962C8B-B14F-4D97-AF65-F5344CB8AC3E}">
        <p14:creationId xmlns:p14="http://schemas.microsoft.com/office/powerpoint/2010/main" val="12477075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E3AE-0D69-43AE-A132-2E3339399F64}"/>
              </a:ext>
            </a:extLst>
          </p:cNvPr>
          <p:cNvSpPr>
            <a:spLocks noGrp="1"/>
          </p:cNvSpPr>
          <p:nvPr>
            <p:ph type="title"/>
          </p:nvPr>
        </p:nvSpPr>
        <p:spPr/>
        <p:txBody>
          <a:bodyPr/>
          <a:lstStyle/>
          <a:p>
            <a:r>
              <a:rPr lang="en-US" dirty="0"/>
              <a:t>LOOPS: FOR</a:t>
            </a:r>
          </a:p>
        </p:txBody>
      </p:sp>
      <p:sp>
        <p:nvSpPr>
          <p:cNvPr id="3" name="Content Placeholder 2">
            <a:extLst>
              <a:ext uri="{FF2B5EF4-FFF2-40B4-BE49-F238E27FC236}">
                <a16:creationId xmlns:a16="http://schemas.microsoft.com/office/drawing/2014/main" id="{3DAA45F2-BEBF-4227-8713-1E53310742CE}"/>
              </a:ext>
            </a:extLst>
          </p:cNvPr>
          <p:cNvSpPr>
            <a:spLocks noGrp="1"/>
          </p:cNvSpPr>
          <p:nvPr>
            <p:ph idx="1"/>
          </p:nvPr>
        </p:nvSpPr>
        <p:spPr>
          <a:xfrm>
            <a:off x="1154954" y="2603500"/>
            <a:ext cx="9424146" cy="3987800"/>
          </a:xfrm>
        </p:spPr>
        <p:txBody>
          <a:bodyPr>
            <a:normAutofit/>
          </a:bodyPr>
          <a:lstStyle/>
          <a:p>
            <a:pPr marL="0" indent="0" algn="ctr">
              <a:buNone/>
            </a:pPr>
            <a:r>
              <a:rPr lang="en-US" b="1" u="sng" dirty="0"/>
              <a:t>Let’s join data from different sources!</a:t>
            </a:r>
          </a:p>
          <a:p>
            <a:r>
              <a:rPr lang="en-US" b="1" u="sng" dirty="0"/>
              <a:t>Exercise 4</a:t>
            </a:r>
            <a:r>
              <a:rPr lang="en-US" b="1" dirty="0"/>
              <a:t>:</a:t>
            </a:r>
            <a:r>
              <a:rPr lang="en-US" dirty="0"/>
              <a:t> Using what you have learned and the functions I’ll provide to you, construct a loop to merge tables from different sources</a:t>
            </a:r>
          </a:p>
          <a:p>
            <a:pPr lvl="1"/>
            <a:r>
              <a:rPr lang="en-US" sz="1800" b="1" dirty="0"/>
              <a:t>My take on this exercise</a:t>
            </a:r>
          </a:p>
          <a:p>
            <a:endParaRPr lang="en-US" dirty="0"/>
          </a:p>
          <a:p>
            <a:pPr marL="0" indent="0" algn="ctr">
              <a:buNone/>
            </a:pPr>
            <a:endParaRPr lang="en-US" b="1" dirty="0"/>
          </a:p>
        </p:txBody>
      </p:sp>
      <p:sp>
        <p:nvSpPr>
          <p:cNvPr id="4" name="Rectangle 3">
            <a:extLst>
              <a:ext uri="{FF2B5EF4-FFF2-40B4-BE49-F238E27FC236}">
                <a16:creationId xmlns:a16="http://schemas.microsoft.com/office/drawing/2014/main" id="{3F33941E-1D03-4C25-8A15-8E4B86DC9F65}"/>
              </a:ext>
            </a:extLst>
          </p:cNvPr>
          <p:cNvSpPr/>
          <p:nvPr/>
        </p:nvSpPr>
        <p:spPr>
          <a:xfrm>
            <a:off x="1930400" y="4106332"/>
            <a:ext cx="9004300" cy="27516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&gt; files &lt;- </a:t>
            </a:r>
            <a:r>
              <a:rPr lang="en-US" b="1" dirty="0" err="1"/>
              <a:t>list.files</a:t>
            </a:r>
            <a:r>
              <a:rPr lang="en-US" b="1" dirty="0"/>
              <a:t>(“PATH_TO_FOLDER”) </a:t>
            </a:r>
            <a:r>
              <a:rPr lang="en-US" i="1" dirty="0">
                <a:solidFill>
                  <a:schemeClr val="bg2">
                    <a:lumMod val="50000"/>
                  </a:schemeClr>
                </a:solidFill>
              </a:rPr>
              <a:t># Make list of files</a:t>
            </a:r>
            <a:endParaRPr lang="en-US" b="1" dirty="0"/>
          </a:p>
          <a:p>
            <a:r>
              <a:rPr lang="en-US" b="1" dirty="0"/>
              <a:t>&gt; </a:t>
            </a:r>
            <a:r>
              <a:rPr lang="en-US" b="1" dirty="0" err="1"/>
              <a:t>full_data</a:t>
            </a:r>
            <a:r>
              <a:rPr lang="en-US" b="1" dirty="0"/>
              <a:t> &lt;- NULL </a:t>
            </a:r>
            <a:r>
              <a:rPr lang="en-US" i="1" dirty="0">
                <a:solidFill>
                  <a:schemeClr val="bg2">
                    <a:lumMod val="50000"/>
                  </a:schemeClr>
                </a:solidFill>
              </a:rPr>
              <a:t># Make empty object</a:t>
            </a:r>
            <a:endParaRPr lang="en-US" b="1" dirty="0"/>
          </a:p>
          <a:p>
            <a:r>
              <a:rPr lang="en-US" b="1" dirty="0"/>
              <a:t>&gt; for(</a:t>
            </a:r>
            <a:r>
              <a:rPr lang="en-US" b="1" dirty="0" err="1"/>
              <a:t>i</a:t>
            </a:r>
            <a:r>
              <a:rPr lang="en-US" b="1" dirty="0"/>
              <a:t> in 1:length(files)) {</a:t>
            </a:r>
          </a:p>
          <a:p>
            <a:r>
              <a:rPr lang="en-US" b="1" dirty="0"/>
              <a:t>	data &lt;- read.csv(files[</a:t>
            </a:r>
            <a:r>
              <a:rPr lang="en-US" b="1" dirty="0" err="1"/>
              <a:t>i</a:t>
            </a:r>
            <a:r>
              <a:rPr lang="en-US" b="1" dirty="0"/>
              <a:t>], header = T, </a:t>
            </a:r>
            <a:r>
              <a:rPr lang="en-US" b="1" dirty="0" err="1"/>
              <a:t>stringsAsFactors</a:t>
            </a:r>
            <a:r>
              <a:rPr lang="en-US" b="1" dirty="0"/>
              <a:t> = F) </a:t>
            </a:r>
            <a:r>
              <a:rPr lang="en-US" i="1" dirty="0">
                <a:solidFill>
                  <a:schemeClr val="bg2">
                    <a:lumMod val="50000"/>
                  </a:schemeClr>
                </a:solidFill>
              </a:rPr>
              <a:t># Read data</a:t>
            </a:r>
          </a:p>
          <a:p>
            <a:r>
              <a:rPr lang="en-US" i="1" dirty="0">
                <a:solidFill>
                  <a:schemeClr val="bg2">
                    <a:lumMod val="50000"/>
                  </a:schemeClr>
                </a:solidFill>
              </a:rPr>
              <a:t>	# Filter data</a:t>
            </a:r>
            <a:endParaRPr lang="en-US" b="1" dirty="0"/>
          </a:p>
          <a:p>
            <a:r>
              <a:rPr lang="en-US" b="1" dirty="0"/>
              <a:t>	</a:t>
            </a:r>
            <a:r>
              <a:rPr lang="en-US" b="1" dirty="0" err="1"/>
              <a:t>filtered_data</a:t>
            </a:r>
            <a:r>
              <a:rPr lang="en-US" b="1" dirty="0"/>
              <a:t> &lt;- data[</a:t>
            </a:r>
            <a:r>
              <a:rPr lang="en-US" b="1" dirty="0" err="1"/>
              <a:t>data$year</a:t>
            </a:r>
            <a:r>
              <a:rPr lang="en-US" b="1" dirty="0"/>
              <a:t> &gt; 1970 &amp; data$coord.sys == “WGS84”, ]</a:t>
            </a:r>
          </a:p>
          <a:p>
            <a:r>
              <a:rPr lang="en-US" b="1" dirty="0"/>
              <a:t>	</a:t>
            </a:r>
            <a:r>
              <a:rPr lang="en-US" i="1" dirty="0">
                <a:solidFill>
                  <a:schemeClr val="bg2">
                    <a:lumMod val="50000"/>
                  </a:schemeClr>
                </a:solidFill>
              </a:rPr>
              <a:t># Attach data</a:t>
            </a:r>
            <a:endParaRPr lang="en-US" b="1" dirty="0"/>
          </a:p>
          <a:p>
            <a:r>
              <a:rPr lang="en-US" b="1" dirty="0"/>
              <a:t>	</a:t>
            </a:r>
            <a:r>
              <a:rPr lang="en-US" b="1" dirty="0" err="1"/>
              <a:t>full_data</a:t>
            </a:r>
            <a:r>
              <a:rPr lang="en-US" b="1" dirty="0"/>
              <a:t> &lt;- </a:t>
            </a:r>
            <a:r>
              <a:rPr lang="en-US" b="1" dirty="0" err="1"/>
              <a:t>rbind</a:t>
            </a:r>
            <a:r>
              <a:rPr lang="en-US" b="1" dirty="0"/>
              <a:t>(</a:t>
            </a:r>
            <a:r>
              <a:rPr lang="en-US" b="1" dirty="0" err="1"/>
              <a:t>full_data</a:t>
            </a:r>
            <a:r>
              <a:rPr lang="en-US" b="1" dirty="0"/>
              <a:t>, </a:t>
            </a:r>
            <a:r>
              <a:rPr lang="en-US" b="1" dirty="0" err="1"/>
              <a:t>filtered_data</a:t>
            </a:r>
            <a:r>
              <a:rPr lang="en-US" b="1" dirty="0"/>
              <a:t>)</a:t>
            </a:r>
          </a:p>
          <a:p>
            <a:r>
              <a:rPr lang="en-US" b="1" dirty="0"/>
              <a:t>} </a:t>
            </a:r>
            <a:r>
              <a:rPr lang="en-US" i="1" dirty="0">
                <a:solidFill>
                  <a:schemeClr val="bg2">
                    <a:lumMod val="50000"/>
                  </a:schemeClr>
                </a:solidFill>
              </a:rPr>
              <a:t>#  Close </a:t>
            </a:r>
            <a:r>
              <a:rPr lang="en-US" i="1" dirty="0" err="1">
                <a:solidFill>
                  <a:schemeClr val="bg2">
                    <a:lumMod val="50000"/>
                  </a:schemeClr>
                </a:solidFill>
              </a:rPr>
              <a:t>loopc</a:t>
            </a:r>
            <a:endParaRPr lang="en-US" i="1" dirty="0">
              <a:solidFill>
                <a:schemeClr val="bg2">
                  <a:lumMod val="50000"/>
                </a:schemeClr>
              </a:solidFill>
            </a:endParaRPr>
          </a:p>
        </p:txBody>
      </p:sp>
    </p:spTree>
    <p:extLst>
      <p:ext uri="{BB962C8B-B14F-4D97-AF65-F5344CB8AC3E}">
        <p14:creationId xmlns:p14="http://schemas.microsoft.com/office/powerpoint/2010/main" val="36048147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D2D3C-ED66-4585-AFBF-C26B14AC8034}"/>
              </a:ext>
            </a:extLst>
          </p:cNvPr>
          <p:cNvSpPr>
            <a:spLocks noGrp="1"/>
          </p:cNvSpPr>
          <p:nvPr>
            <p:ph type="title"/>
          </p:nvPr>
        </p:nvSpPr>
        <p:spPr/>
        <p:txBody>
          <a:bodyPr/>
          <a:lstStyle/>
          <a:p>
            <a:r>
              <a:rPr lang="en-US" dirty="0"/>
              <a:t>10 Minutes Break</a:t>
            </a:r>
          </a:p>
        </p:txBody>
      </p:sp>
      <p:sp>
        <p:nvSpPr>
          <p:cNvPr id="3" name="Text Placeholder 2">
            <a:extLst>
              <a:ext uri="{FF2B5EF4-FFF2-40B4-BE49-F238E27FC236}">
                <a16:creationId xmlns:a16="http://schemas.microsoft.com/office/drawing/2014/main" id="{DFD02629-B3C6-46A6-954B-30724E92A157}"/>
              </a:ext>
            </a:extLst>
          </p:cNvPr>
          <p:cNvSpPr>
            <a:spLocks noGrp="1"/>
          </p:cNvSpPr>
          <p:nvPr>
            <p:ph type="body" idx="1"/>
          </p:nvPr>
        </p:nvSpPr>
        <p:spPr/>
        <p:txBody>
          <a:bodyPr/>
          <a:lstStyle/>
          <a:p>
            <a:pPr algn="ctr"/>
            <a:r>
              <a:rPr lang="en-US" dirty="0">
                <a:solidFill>
                  <a:schemeClr val="tx1"/>
                </a:solidFill>
              </a:rPr>
              <a:t>Congratulations! </a:t>
            </a:r>
          </a:p>
          <a:p>
            <a:pPr algn="ctr"/>
            <a:r>
              <a:rPr lang="en-US" dirty="0">
                <a:solidFill>
                  <a:schemeClr val="tx1"/>
                </a:solidFill>
              </a:rPr>
              <a:t>You built your first </a:t>
            </a:r>
          </a:p>
          <a:p>
            <a:pPr algn="ctr"/>
            <a:r>
              <a:rPr lang="en-US" dirty="0">
                <a:solidFill>
                  <a:schemeClr val="tx1"/>
                </a:solidFill>
              </a:rPr>
              <a:t>FOR-LOOPS</a:t>
            </a:r>
          </a:p>
        </p:txBody>
      </p:sp>
    </p:spTree>
    <p:extLst>
      <p:ext uri="{BB962C8B-B14F-4D97-AF65-F5344CB8AC3E}">
        <p14:creationId xmlns:p14="http://schemas.microsoft.com/office/powerpoint/2010/main" val="24010662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E3AE-0D69-43AE-A132-2E3339399F64}"/>
              </a:ext>
            </a:extLst>
          </p:cNvPr>
          <p:cNvSpPr>
            <a:spLocks noGrp="1"/>
          </p:cNvSpPr>
          <p:nvPr>
            <p:ph type="title"/>
          </p:nvPr>
        </p:nvSpPr>
        <p:spPr/>
        <p:txBody>
          <a:bodyPr/>
          <a:lstStyle/>
          <a:p>
            <a:r>
              <a:rPr lang="en-US" dirty="0"/>
              <a:t>LOOPS: WHILE</a:t>
            </a:r>
          </a:p>
        </p:txBody>
      </p:sp>
      <p:sp>
        <p:nvSpPr>
          <p:cNvPr id="3" name="Content Placeholder 2">
            <a:extLst>
              <a:ext uri="{FF2B5EF4-FFF2-40B4-BE49-F238E27FC236}">
                <a16:creationId xmlns:a16="http://schemas.microsoft.com/office/drawing/2014/main" id="{3DAA45F2-BEBF-4227-8713-1E53310742CE}"/>
              </a:ext>
            </a:extLst>
          </p:cNvPr>
          <p:cNvSpPr>
            <a:spLocks noGrp="1"/>
          </p:cNvSpPr>
          <p:nvPr>
            <p:ph idx="1"/>
          </p:nvPr>
        </p:nvSpPr>
        <p:spPr>
          <a:xfrm>
            <a:off x="1154954" y="2603500"/>
            <a:ext cx="8825659" cy="3606800"/>
          </a:xfrm>
        </p:spPr>
        <p:txBody>
          <a:bodyPr>
            <a:normAutofit/>
          </a:bodyPr>
          <a:lstStyle/>
          <a:p>
            <a:pPr marL="0" indent="0" algn="ctr">
              <a:buNone/>
            </a:pPr>
            <a:r>
              <a:rPr lang="en-US" b="1" u="sng" dirty="0"/>
              <a:t>Repeat a process iteratively WHILE a condition is met</a:t>
            </a:r>
          </a:p>
          <a:p>
            <a:r>
              <a:rPr lang="en-US" b="1" dirty="0"/>
              <a:t>What’s a while-loop?</a:t>
            </a:r>
          </a:p>
          <a:p>
            <a:pPr marL="0" indent="0" algn="ctr">
              <a:buNone/>
            </a:pPr>
            <a:r>
              <a:rPr lang="en-US" dirty="0"/>
              <a:t>It’s a way of repeating a process while a condition is met</a:t>
            </a:r>
          </a:p>
          <a:p>
            <a:pPr marL="0" indent="0" algn="ctr">
              <a:buNone/>
            </a:pPr>
            <a:endParaRPr lang="en-US" dirty="0"/>
          </a:p>
          <a:p>
            <a:pPr marL="0" indent="0" algn="ctr">
              <a:buNone/>
            </a:pPr>
            <a:endParaRPr lang="en-US" dirty="0"/>
          </a:p>
          <a:p>
            <a:pPr lvl="1"/>
            <a:endParaRPr lang="en-US" dirty="0"/>
          </a:p>
          <a:p>
            <a:endParaRPr lang="en-US" b="1" dirty="0"/>
          </a:p>
        </p:txBody>
      </p:sp>
      <p:grpSp>
        <p:nvGrpSpPr>
          <p:cNvPr id="4" name="Group 3">
            <a:extLst>
              <a:ext uri="{FF2B5EF4-FFF2-40B4-BE49-F238E27FC236}">
                <a16:creationId xmlns:a16="http://schemas.microsoft.com/office/drawing/2014/main" id="{7DDD6D06-6946-47ED-9420-78BFC560F872}"/>
              </a:ext>
            </a:extLst>
          </p:cNvPr>
          <p:cNvGrpSpPr/>
          <p:nvPr/>
        </p:nvGrpSpPr>
        <p:grpSpPr>
          <a:xfrm>
            <a:off x="2211387" y="3962187"/>
            <a:ext cx="7626668" cy="1922145"/>
            <a:chOff x="3130232" y="2878455"/>
            <a:chExt cx="5931535" cy="1101090"/>
          </a:xfrm>
        </p:grpSpPr>
        <p:sp>
          <p:nvSpPr>
            <p:cNvPr id="5" name="Oval 4">
              <a:extLst>
                <a:ext uri="{FF2B5EF4-FFF2-40B4-BE49-F238E27FC236}">
                  <a16:creationId xmlns:a16="http://schemas.microsoft.com/office/drawing/2014/main" id="{EE34265D-5DB1-4C23-8EE8-08FEFE7464AF}"/>
                </a:ext>
              </a:extLst>
            </p:cNvPr>
            <p:cNvSpPr/>
            <p:nvPr/>
          </p:nvSpPr>
          <p:spPr>
            <a:xfrm>
              <a:off x="3130232" y="3112770"/>
              <a:ext cx="1054735" cy="587375"/>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a:effectLst/>
                  <a:ea typeface="Times New Roman" panose="02020603050405020304" pitchFamily="18" charset="0"/>
                  <a:cs typeface="Times New Roman" panose="02020603050405020304" pitchFamily="18" charset="0"/>
                </a:rPr>
                <a:t>Input Data</a:t>
              </a:r>
              <a:endParaRPr lang="en-US" sz="1100">
                <a:effectLst/>
                <a:ea typeface="Times New Roman" panose="02020603050405020304" pitchFamily="18" charset="0"/>
                <a:cs typeface="Times New Roman" panose="02020603050405020304" pitchFamily="18" charset="0"/>
              </a:endParaRPr>
            </a:p>
          </p:txBody>
        </p:sp>
        <p:sp>
          <p:nvSpPr>
            <p:cNvPr id="6" name="Diamond 5">
              <a:extLst>
                <a:ext uri="{FF2B5EF4-FFF2-40B4-BE49-F238E27FC236}">
                  <a16:creationId xmlns:a16="http://schemas.microsoft.com/office/drawing/2014/main" id="{783E40E7-294C-4D78-AA03-294C2FDD5282}"/>
                </a:ext>
              </a:extLst>
            </p:cNvPr>
            <p:cNvSpPr/>
            <p:nvPr/>
          </p:nvSpPr>
          <p:spPr>
            <a:xfrm>
              <a:off x="4511992" y="3131820"/>
              <a:ext cx="1469390" cy="805180"/>
            </a:xfrm>
            <a:prstGeom prst="diamond">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a:effectLst/>
                  <a:ea typeface="Times New Roman" panose="02020603050405020304" pitchFamily="18" charset="0"/>
                  <a:cs typeface="Times New Roman" panose="02020603050405020304" pitchFamily="18" charset="0"/>
                </a:rPr>
                <a:t>Condition</a:t>
              </a:r>
              <a:endParaRPr lang="en-US" sz="1100">
                <a:effectLst/>
                <a:ea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3A166ABC-07F1-4927-AF10-E4D3C614FF89}"/>
                </a:ext>
              </a:extLst>
            </p:cNvPr>
            <p:cNvSpPr/>
            <p:nvPr/>
          </p:nvSpPr>
          <p:spPr>
            <a:xfrm>
              <a:off x="6568757" y="2878455"/>
              <a:ext cx="1175385" cy="533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Times New Roman" panose="02020603050405020304" pitchFamily="18" charset="0"/>
                  <a:cs typeface="Times New Roman" panose="02020603050405020304" pitchFamily="18" charset="0"/>
                </a:rPr>
                <a:t>Process</a:t>
              </a:r>
            </a:p>
          </p:txBody>
        </p:sp>
        <p:sp>
          <p:nvSpPr>
            <p:cNvPr id="9" name="Oval 8">
              <a:extLst>
                <a:ext uri="{FF2B5EF4-FFF2-40B4-BE49-F238E27FC236}">
                  <a16:creationId xmlns:a16="http://schemas.microsoft.com/office/drawing/2014/main" id="{FEA5EA86-9126-4697-BB5A-D7D6AD31F39B}"/>
                </a:ext>
              </a:extLst>
            </p:cNvPr>
            <p:cNvSpPr/>
            <p:nvPr/>
          </p:nvSpPr>
          <p:spPr>
            <a:xfrm>
              <a:off x="8007032" y="3392170"/>
              <a:ext cx="1054735" cy="587375"/>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a:effectLst/>
                  <a:ea typeface="Times New Roman" panose="02020603050405020304" pitchFamily="18" charset="0"/>
                  <a:cs typeface="Times New Roman" panose="02020603050405020304" pitchFamily="18" charset="0"/>
                </a:rPr>
                <a:t>Stop</a:t>
              </a:r>
              <a:endParaRPr lang="en-US" sz="1100">
                <a:effectLst/>
                <a:ea typeface="Times New Roman" panose="02020603050405020304" pitchFamily="18" charset="0"/>
                <a:cs typeface="Times New Roman" panose="02020603050405020304" pitchFamily="18" charset="0"/>
              </a:endParaRPr>
            </a:p>
          </p:txBody>
        </p:sp>
        <p:sp>
          <p:nvSpPr>
            <p:cNvPr id="10" name="Arrow: Right 9">
              <a:extLst>
                <a:ext uri="{FF2B5EF4-FFF2-40B4-BE49-F238E27FC236}">
                  <a16:creationId xmlns:a16="http://schemas.microsoft.com/office/drawing/2014/main" id="{BF45F53E-3E01-4355-B946-083F9D0BA9AC}"/>
                </a:ext>
              </a:extLst>
            </p:cNvPr>
            <p:cNvSpPr/>
            <p:nvPr/>
          </p:nvSpPr>
          <p:spPr>
            <a:xfrm>
              <a:off x="4207192" y="3414395"/>
              <a:ext cx="326390" cy="173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1" name="Connector: Elbow 10">
              <a:extLst>
                <a:ext uri="{FF2B5EF4-FFF2-40B4-BE49-F238E27FC236}">
                  <a16:creationId xmlns:a16="http://schemas.microsoft.com/office/drawing/2014/main" id="{B48260D0-D493-41F1-9F28-266FDF474B5D}"/>
                </a:ext>
              </a:extLst>
            </p:cNvPr>
            <p:cNvCxnSpPr/>
            <p:nvPr/>
          </p:nvCxnSpPr>
          <p:spPr>
            <a:xfrm flipV="1">
              <a:off x="5709602" y="3185795"/>
              <a:ext cx="859790" cy="347345"/>
            </a:xfrm>
            <a:prstGeom prst="bentConnector3">
              <a:avLst>
                <a:gd name="adj1" fmla="val 61135"/>
              </a:avLst>
            </a:prstGeom>
            <a:ln>
              <a:tailEnd type="triangle"/>
            </a:ln>
          </p:spPr>
          <p:style>
            <a:lnRef idx="1">
              <a:schemeClr val="dk1"/>
            </a:lnRef>
            <a:fillRef idx="0">
              <a:schemeClr val="dk1"/>
            </a:fillRef>
            <a:effectRef idx="0">
              <a:schemeClr val="dk1"/>
            </a:effectRef>
            <a:fontRef idx="minor">
              <a:schemeClr val="tx1"/>
            </a:fontRef>
          </p:style>
        </p:cxnSp>
        <p:cxnSp>
          <p:nvCxnSpPr>
            <p:cNvPr id="12" name="Connector: Elbow 11">
              <a:extLst>
                <a:ext uri="{FF2B5EF4-FFF2-40B4-BE49-F238E27FC236}">
                  <a16:creationId xmlns:a16="http://schemas.microsoft.com/office/drawing/2014/main" id="{7020CD8F-9920-4F97-824A-FC40AC657F24}"/>
                </a:ext>
              </a:extLst>
            </p:cNvPr>
            <p:cNvCxnSpPr/>
            <p:nvPr/>
          </p:nvCxnSpPr>
          <p:spPr>
            <a:xfrm flipV="1">
              <a:off x="5296217" y="2957195"/>
              <a:ext cx="1393190" cy="151765"/>
            </a:xfrm>
            <a:prstGeom prst="bentConnector3">
              <a:avLst>
                <a:gd name="adj1" fmla="val 3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C34F29E2-54E7-49C7-A32D-777AAE661857}"/>
                </a:ext>
              </a:extLst>
            </p:cNvPr>
            <p:cNvCxnSpPr/>
            <p:nvPr/>
          </p:nvCxnSpPr>
          <p:spPr>
            <a:xfrm flipV="1">
              <a:off x="5340032" y="3771900"/>
              <a:ext cx="2655570" cy="450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 Box 91">
              <a:extLst>
                <a:ext uri="{FF2B5EF4-FFF2-40B4-BE49-F238E27FC236}">
                  <a16:creationId xmlns:a16="http://schemas.microsoft.com/office/drawing/2014/main" id="{08576B92-3A6D-4D30-A570-4226B0252C72}"/>
                </a:ext>
              </a:extLst>
            </p:cNvPr>
            <p:cNvSpPr txBox="1"/>
            <p:nvPr/>
          </p:nvSpPr>
          <p:spPr>
            <a:xfrm>
              <a:off x="5926772" y="3305175"/>
              <a:ext cx="587375" cy="2286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b="1">
                  <a:effectLst/>
                  <a:latin typeface="Arial" panose="020B0604020202020204" pitchFamily="34" charset="0"/>
                  <a:ea typeface="Times New Roman" panose="02020603050405020304" pitchFamily="18" charset="0"/>
                  <a:cs typeface="Times New Roman" panose="02020603050405020304" pitchFamily="18" charset="0"/>
                </a:rPr>
                <a:t>TRUE</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15" name="Text Box 92">
              <a:extLst>
                <a:ext uri="{FF2B5EF4-FFF2-40B4-BE49-F238E27FC236}">
                  <a16:creationId xmlns:a16="http://schemas.microsoft.com/office/drawing/2014/main" id="{EEFBB637-BBEA-41D6-9388-84D38B3088D9}"/>
                </a:ext>
              </a:extLst>
            </p:cNvPr>
            <p:cNvSpPr txBox="1"/>
            <p:nvPr/>
          </p:nvSpPr>
          <p:spPr>
            <a:xfrm>
              <a:off x="6624002" y="3610610"/>
              <a:ext cx="696595" cy="2609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b="1">
                  <a:effectLst/>
                  <a:latin typeface="Arial" panose="020B0604020202020204" pitchFamily="34" charset="0"/>
                  <a:ea typeface="Times New Roman" panose="02020603050405020304" pitchFamily="18" charset="0"/>
                  <a:cs typeface="Times New Roman" panose="02020603050405020304" pitchFamily="18" charset="0"/>
                </a:rPr>
                <a:t>FALSE</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2180321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E3AE-0D69-43AE-A132-2E3339399F64}"/>
              </a:ext>
            </a:extLst>
          </p:cNvPr>
          <p:cNvSpPr>
            <a:spLocks noGrp="1"/>
          </p:cNvSpPr>
          <p:nvPr>
            <p:ph type="title"/>
          </p:nvPr>
        </p:nvSpPr>
        <p:spPr/>
        <p:txBody>
          <a:bodyPr/>
          <a:lstStyle/>
          <a:p>
            <a:r>
              <a:rPr lang="en-US" dirty="0"/>
              <a:t>LOOPS: WHILE</a:t>
            </a:r>
          </a:p>
        </p:txBody>
      </p:sp>
      <p:sp>
        <p:nvSpPr>
          <p:cNvPr id="3" name="Content Placeholder 2">
            <a:extLst>
              <a:ext uri="{FF2B5EF4-FFF2-40B4-BE49-F238E27FC236}">
                <a16:creationId xmlns:a16="http://schemas.microsoft.com/office/drawing/2014/main" id="{3DAA45F2-BEBF-4227-8713-1E53310742CE}"/>
              </a:ext>
            </a:extLst>
          </p:cNvPr>
          <p:cNvSpPr>
            <a:spLocks noGrp="1"/>
          </p:cNvSpPr>
          <p:nvPr>
            <p:ph idx="1"/>
          </p:nvPr>
        </p:nvSpPr>
        <p:spPr>
          <a:xfrm>
            <a:off x="1154954" y="2603500"/>
            <a:ext cx="8825659" cy="3606800"/>
          </a:xfrm>
        </p:spPr>
        <p:txBody>
          <a:bodyPr>
            <a:normAutofit/>
          </a:bodyPr>
          <a:lstStyle/>
          <a:p>
            <a:pPr marL="0" indent="0" algn="ctr">
              <a:buNone/>
            </a:pPr>
            <a:r>
              <a:rPr lang="en-US" b="1" u="sng" dirty="0"/>
              <a:t>Repeat a process iteratively WHILE a condition is met</a:t>
            </a:r>
          </a:p>
          <a:p>
            <a:pPr marL="0" indent="0" algn="ctr">
              <a:buNone/>
            </a:pPr>
            <a:endParaRPr lang="en-US" dirty="0"/>
          </a:p>
          <a:p>
            <a:r>
              <a:rPr lang="en-US" b="1" dirty="0"/>
              <a:t>What’s an iteration?</a:t>
            </a:r>
          </a:p>
          <a:p>
            <a:r>
              <a:rPr lang="en-US" dirty="0"/>
              <a:t>The number of times or cycles the loop will execute its internal process. </a:t>
            </a:r>
          </a:p>
          <a:p>
            <a:r>
              <a:rPr lang="en-US" dirty="0"/>
              <a:t>In a while loop, iterations can be infinite. In this sense, </a:t>
            </a:r>
            <a:r>
              <a:rPr lang="en-US" b="1" dirty="0"/>
              <a:t>we must be careful not to create infinite loops.</a:t>
            </a:r>
            <a:endParaRPr lang="en-US" dirty="0"/>
          </a:p>
          <a:p>
            <a:pPr lvl="1"/>
            <a:endParaRPr lang="en-US" dirty="0"/>
          </a:p>
          <a:p>
            <a:endParaRPr lang="en-US" b="1" dirty="0"/>
          </a:p>
        </p:txBody>
      </p:sp>
    </p:spTree>
    <p:extLst>
      <p:ext uri="{BB962C8B-B14F-4D97-AF65-F5344CB8AC3E}">
        <p14:creationId xmlns:p14="http://schemas.microsoft.com/office/powerpoint/2010/main" val="8562635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E78D6-2D70-4BA5-B23C-7BC5264F5BB1}"/>
              </a:ext>
            </a:extLst>
          </p:cNvPr>
          <p:cNvSpPr>
            <a:spLocks noGrp="1"/>
          </p:cNvSpPr>
          <p:nvPr>
            <p:ph type="title"/>
          </p:nvPr>
        </p:nvSpPr>
        <p:spPr/>
        <p:txBody>
          <a:bodyPr/>
          <a:lstStyle/>
          <a:p>
            <a:r>
              <a:rPr lang="en-US" dirty="0"/>
              <a:t>LOOPS: WHILE</a:t>
            </a:r>
          </a:p>
        </p:txBody>
      </p:sp>
      <p:sp>
        <p:nvSpPr>
          <p:cNvPr id="3" name="Content Placeholder 2">
            <a:extLst>
              <a:ext uri="{FF2B5EF4-FFF2-40B4-BE49-F238E27FC236}">
                <a16:creationId xmlns:a16="http://schemas.microsoft.com/office/drawing/2014/main" id="{9F3B14DD-68ED-4C24-8A87-BB929F6CE0DA}"/>
              </a:ext>
            </a:extLst>
          </p:cNvPr>
          <p:cNvSpPr>
            <a:spLocks noGrp="1"/>
          </p:cNvSpPr>
          <p:nvPr>
            <p:ph idx="1"/>
          </p:nvPr>
        </p:nvSpPr>
        <p:spPr/>
        <p:txBody>
          <a:bodyPr/>
          <a:lstStyle/>
          <a:p>
            <a:r>
              <a:rPr lang="en-US" b="1" u="sng" dirty="0"/>
              <a:t>Example:</a:t>
            </a:r>
            <a:r>
              <a:rPr lang="en-US" dirty="0"/>
              <a:t> Imagine we have a variable X = 1. While X remains less than 10, we will add 1 to it.</a:t>
            </a:r>
            <a:endParaRPr lang="en-US" b="1" u="sng" dirty="0"/>
          </a:p>
        </p:txBody>
      </p:sp>
      <p:sp>
        <p:nvSpPr>
          <p:cNvPr id="4" name="Rectangle 3">
            <a:extLst>
              <a:ext uri="{FF2B5EF4-FFF2-40B4-BE49-F238E27FC236}">
                <a16:creationId xmlns:a16="http://schemas.microsoft.com/office/drawing/2014/main" id="{FE08381F-70DD-4A79-9472-6C45F24DC50F}"/>
              </a:ext>
            </a:extLst>
          </p:cNvPr>
          <p:cNvSpPr/>
          <p:nvPr/>
        </p:nvSpPr>
        <p:spPr>
          <a:xfrm>
            <a:off x="1593850" y="3429000"/>
            <a:ext cx="9004300" cy="27516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i="1" dirty="0"/>
              <a:t># Create X variable</a:t>
            </a:r>
            <a:endParaRPr lang="en-US" dirty="0"/>
          </a:p>
          <a:p>
            <a:r>
              <a:rPr lang="en-US" b="1" dirty="0"/>
              <a:t>&gt; x &lt;- 1</a:t>
            </a:r>
            <a:endParaRPr lang="en-US" dirty="0"/>
          </a:p>
          <a:p>
            <a:r>
              <a:rPr lang="en-US" i="1" dirty="0"/>
              <a:t> </a:t>
            </a:r>
            <a:endParaRPr lang="en-US" dirty="0"/>
          </a:p>
          <a:p>
            <a:r>
              <a:rPr lang="en-US" i="1" dirty="0"/>
              <a:t># While-loop</a:t>
            </a:r>
            <a:endParaRPr lang="en-US" dirty="0"/>
          </a:p>
          <a:p>
            <a:r>
              <a:rPr lang="en-US" b="1" dirty="0"/>
              <a:t>&gt; while(x &lt; 10) {</a:t>
            </a:r>
            <a:endParaRPr lang="en-US" dirty="0"/>
          </a:p>
          <a:p>
            <a:r>
              <a:rPr lang="en-US" b="1" dirty="0"/>
              <a:t>	x = x + 1</a:t>
            </a:r>
            <a:endParaRPr lang="en-US" dirty="0"/>
          </a:p>
          <a:p>
            <a:r>
              <a:rPr lang="en-US" b="1" dirty="0"/>
              <a:t>	print(x)</a:t>
            </a:r>
            <a:endParaRPr lang="en-US" dirty="0"/>
          </a:p>
          <a:p>
            <a:r>
              <a:rPr lang="en-US" b="1" dirty="0"/>
              <a:t>}</a:t>
            </a:r>
            <a:endParaRPr lang="en-US" dirty="0"/>
          </a:p>
          <a:p>
            <a:r>
              <a:rPr lang="en-US" dirty="0"/>
              <a:t> </a:t>
            </a:r>
          </a:p>
        </p:txBody>
      </p:sp>
    </p:spTree>
    <p:extLst>
      <p:ext uri="{BB962C8B-B14F-4D97-AF65-F5344CB8AC3E}">
        <p14:creationId xmlns:p14="http://schemas.microsoft.com/office/powerpoint/2010/main" val="36037529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E78D6-2D70-4BA5-B23C-7BC5264F5BB1}"/>
              </a:ext>
            </a:extLst>
          </p:cNvPr>
          <p:cNvSpPr>
            <a:spLocks noGrp="1"/>
          </p:cNvSpPr>
          <p:nvPr>
            <p:ph type="title"/>
          </p:nvPr>
        </p:nvSpPr>
        <p:spPr/>
        <p:txBody>
          <a:bodyPr/>
          <a:lstStyle/>
          <a:p>
            <a:r>
              <a:rPr lang="en-US" dirty="0"/>
              <a:t>LOOPS: WHILE</a:t>
            </a:r>
          </a:p>
        </p:txBody>
      </p:sp>
      <p:sp>
        <p:nvSpPr>
          <p:cNvPr id="3" name="Content Placeholder 2">
            <a:extLst>
              <a:ext uri="{FF2B5EF4-FFF2-40B4-BE49-F238E27FC236}">
                <a16:creationId xmlns:a16="http://schemas.microsoft.com/office/drawing/2014/main" id="{9F3B14DD-68ED-4C24-8A87-BB929F6CE0DA}"/>
              </a:ext>
            </a:extLst>
          </p:cNvPr>
          <p:cNvSpPr>
            <a:spLocks noGrp="1"/>
          </p:cNvSpPr>
          <p:nvPr>
            <p:ph idx="1"/>
          </p:nvPr>
        </p:nvSpPr>
        <p:spPr/>
        <p:txBody>
          <a:bodyPr/>
          <a:lstStyle/>
          <a:p>
            <a:r>
              <a:rPr lang="en-US" b="1" u="sng" dirty="0"/>
              <a:t>Quick Exercise:</a:t>
            </a:r>
            <a:r>
              <a:rPr lang="en-US" dirty="0"/>
              <a:t> Using the coin toss analogy, let’s start with a variable X = 1. Each time we flip a coin successfully (</a:t>
            </a:r>
            <a:r>
              <a:rPr lang="en-US" dirty="0" err="1"/>
              <a:t>coin_toss</a:t>
            </a:r>
            <a:r>
              <a:rPr lang="en-US" dirty="0"/>
              <a:t> == 1), we will sum a unit to X. This process will run while X remains less than or equal to 10</a:t>
            </a:r>
            <a:endParaRPr lang="en-US" b="1" u="sng" dirty="0"/>
          </a:p>
        </p:txBody>
      </p:sp>
      <p:sp>
        <p:nvSpPr>
          <p:cNvPr id="4" name="Rectangle 3">
            <a:extLst>
              <a:ext uri="{FF2B5EF4-FFF2-40B4-BE49-F238E27FC236}">
                <a16:creationId xmlns:a16="http://schemas.microsoft.com/office/drawing/2014/main" id="{FE08381F-70DD-4A79-9472-6C45F24DC50F}"/>
              </a:ext>
            </a:extLst>
          </p:cNvPr>
          <p:cNvSpPr/>
          <p:nvPr/>
        </p:nvSpPr>
        <p:spPr>
          <a:xfrm>
            <a:off x="1593850" y="3644900"/>
            <a:ext cx="9004300" cy="3124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&gt; </a:t>
            </a:r>
            <a:r>
              <a:rPr lang="en-US" b="1" dirty="0" err="1"/>
              <a:t>coin_toss</a:t>
            </a:r>
            <a:r>
              <a:rPr lang="en-US" b="1" dirty="0"/>
              <a:t> &lt;- </a:t>
            </a:r>
            <a:r>
              <a:rPr lang="en-US" b="1" dirty="0" err="1"/>
              <a:t>rbinom</a:t>
            </a:r>
            <a:r>
              <a:rPr lang="en-US" b="1" dirty="0"/>
              <a:t>(n = 1, size = 1, prob = 0.5) </a:t>
            </a:r>
            <a:r>
              <a:rPr lang="en-US" i="1" dirty="0"/>
              <a:t># Remember the </a:t>
            </a:r>
            <a:r>
              <a:rPr lang="en-US" i="1" dirty="0" err="1"/>
              <a:t>coin_toss</a:t>
            </a:r>
            <a:endParaRPr lang="en-US" dirty="0"/>
          </a:p>
          <a:p>
            <a:r>
              <a:rPr lang="en-US" b="1" dirty="0"/>
              <a:t>&gt; x &lt;- 1 </a:t>
            </a:r>
            <a:r>
              <a:rPr lang="en-US" i="1" dirty="0"/>
              <a:t> # Create X variable</a:t>
            </a:r>
            <a:endParaRPr lang="en-US" dirty="0"/>
          </a:p>
          <a:p>
            <a:r>
              <a:rPr lang="en-US" i="1" dirty="0"/>
              <a:t> # While-loop</a:t>
            </a:r>
            <a:endParaRPr lang="en-US" dirty="0"/>
          </a:p>
          <a:p>
            <a:r>
              <a:rPr lang="en-US" b="1" dirty="0"/>
              <a:t>&gt; while(x ______) { </a:t>
            </a:r>
            <a:r>
              <a:rPr lang="en-US" i="1" dirty="0"/>
              <a:t># Add a initial condition</a:t>
            </a:r>
            <a:endParaRPr lang="en-US" dirty="0"/>
          </a:p>
          <a:p>
            <a:r>
              <a:rPr lang="en-US" b="1" dirty="0"/>
              <a:t>	________________  </a:t>
            </a:r>
            <a:r>
              <a:rPr lang="en-US" i="1" dirty="0"/>
              <a:t># Add a </a:t>
            </a:r>
            <a:r>
              <a:rPr lang="en-US" i="1" dirty="0" err="1"/>
              <a:t>coin_toss</a:t>
            </a:r>
            <a:endParaRPr lang="en-US" dirty="0"/>
          </a:p>
          <a:p>
            <a:r>
              <a:rPr lang="en-US" dirty="0"/>
              <a:t>	</a:t>
            </a:r>
            <a:r>
              <a:rPr lang="en-US" b="1" dirty="0"/>
              <a:t>________________  </a:t>
            </a:r>
            <a:r>
              <a:rPr lang="en-US" i="1" dirty="0"/>
              <a:t># Add a conditional</a:t>
            </a:r>
            <a:endParaRPr lang="en-US" dirty="0"/>
          </a:p>
          <a:p>
            <a:r>
              <a:rPr lang="en-US" b="1" dirty="0"/>
              <a:t>	________________  </a:t>
            </a:r>
            <a:r>
              <a:rPr lang="en-US" i="1" dirty="0"/>
              <a:t># Add a print of x</a:t>
            </a:r>
            <a:endParaRPr lang="en-US" dirty="0"/>
          </a:p>
          <a:p>
            <a:r>
              <a:rPr lang="en-US" b="1" dirty="0"/>
              <a:t>}</a:t>
            </a:r>
            <a:endParaRPr lang="en-US" dirty="0"/>
          </a:p>
          <a:p>
            <a:r>
              <a:rPr lang="en-US" i="1" dirty="0"/>
              <a:t># In this case, there is no need to add an “else” statement, as nothing should happen to X if we fail the </a:t>
            </a:r>
            <a:r>
              <a:rPr lang="en-US" i="1" dirty="0" err="1"/>
              <a:t>coin_toss</a:t>
            </a:r>
            <a:endParaRPr lang="en-US" dirty="0"/>
          </a:p>
          <a:p>
            <a:r>
              <a:rPr lang="en-US" dirty="0"/>
              <a:t> </a:t>
            </a:r>
          </a:p>
        </p:txBody>
      </p:sp>
    </p:spTree>
    <p:extLst>
      <p:ext uri="{BB962C8B-B14F-4D97-AF65-F5344CB8AC3E}">
        <p14:creationId xmlns:p14="http://schemas.microsoft.com/office/powerpoint/2010/main" val="41297558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E78D6-2D70-4BA5-B23C-7BC5264F5BB1}"/>
              </a:ext>
            </a:extLst>
          </p:cNvPr>
          <p:cNvSpPr>
            <a:spLocks noGrp="1"/>
          </p:cNvSpPr>
          <p:nvPr>
            <p:ph type="title"/>
          </p:nvPr>
        </p:nvSpPr>
        <p:spPr/>
        <p:txBody>
          <a:bodyPr/>
          <a:lstStyle/>
          <a:p>
            <a:r>
              <a:rPr lang="en-US" dirty="0"/>
              <a:t>LOOPS: WHILE</a:t>
            </a:r>
          </a:p>
        </p:txBody>
      </p:sp>
      <p:sp>
        <p:nvSpPr>
          <p:cNvPr id="3" name="Content Placeholder 2">
            <a:extLst>
              <a:ext uri="{FF2B5EF4-FFF2-40B4-BE49-F238E27FC236}">
                <a16:creationId xmlns:a16="http://schemas.microsoft.com/office/drawing/2014/main" id="{9F3B14DD-68ED-4C24-8A87-BB929F6CE0DA}"/>
              </a:ext>
            </a:extLst>
          </p:cNvPr>
          <p:cNvSpPr>
            <a:spLocks noGrp="1"/>
          </p:cNvSpPr>
          <p:nvPr>
            <p:ph idx="1"/>
          </p:nvPr>
        </p:nvSpPr>
        <p:spPr/>
        <p:txBody>
          <a:bodyPr/>
          <a:lstStyle/>
          <a:p>
            <a:r>
              <a:rPr lang="en-US" b="1" u="sng" dirty="0"/>
              <a:t>Quick Exercise:</a:t>
            </a:r>
            <a:r>
              <a:rPr lang="en-US" dirty="0"/>
              <a:t> Using the coin toss analogy, let’s start with a variable X = 1. Each time we flip a coin successfully (</a:t>
            </a:r>
            <a:r>
              <a:rPr lang="en-US" dirty="0" err="1"/>
              <a:t>coin_toss</a:t>
            </a:r>
            <a:r>
              <a:rPr lang="en-US" dirty="0"/>
              <a:t> == 1), we will sum a unit to X. This process will run while X remains less than or equal to 10</a:t>
            </a:r>
            <a:endParaRPr lang="en-US" b="1" u="sng" dirty="0"/>
          </a:p>
        </p:txBody>
      </p:sp>
      <p:sp>
        <p:nvSpPr>
          <p:cNvPr id="4" name="Rectangle 3">
            <a:extLst>
              <a:ext uri="{FF2B5EF4-FFF2-40B4-BE49-F238E27FC236}">
                <a16:creationId xmlns:a16="http://schemas.microsoft.com/office/drawing/2014/main" id="{FE08381F-70DD-4A79-9472-6C45F24DC50F}"/>
              </a:ext>
            </a:extLst>
          </p:cNvPr>
          <p:cNvSpPr/>
          <p:nvPr/>
        </p:nvSpPr>
        <p:spPr>
          <a:xfrm>
            <a:off x="1593850" y="3644900"/>
            <a:ext cx="9004300" cy="3124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&gt; </a:t>
            </a:r>
            <a:r>
              <a:rPr lang="en-US" b="1" dirty="0" err="1"/>
              <a:t>coin_toss</a:t>
            </a:r>
            <a:r>
              <a:rPr lang="en-US" b="1" dirty="0"/>
              <a:t> &lt;- </a:t>
            </a:r>
            <a:r>
              <a:rPr lang="en-US" b="1" dirty="0" err="1"/>
              <a:t>rbinom</a:t>
            </a:r>
            <a:r>
              <a:rPr lang="en-US" b="1" dirty="0"/>
              <a:t>(n = 1, size = 1, prob = 0.5) </a:t>
            </a:r>
            <a:r>
              <a:rPr lang="en-US" i="1" dirty="0"/>
              <a:t># Remember the </a:t>
            </a:r>
            <a:r>
              <a:rPr lang="en-US" i="1" dirty="0" err="1"/>
              <a:t>coin_toss</a:t>
            </a:r>
            <a:endParaRPr lang="en-US" dirty="0"/>
          </a:p>
          <a:p>
            <a:r>
              <a:rPr lang="en-US" b="1" dirty="0"/>
              <a:t>&gt; x &lt;- 1 </a:t>
            </a:r>
            <a:r>
              <a:rPr lang="en-US" i="1" dirty="0"/>
              <a:t> # Create X variable</a:t>
            </a:r>
            <a:endParaRPr lang="en-US" dirty="0"/>
          </a:p>
          <a:p>
            <a:r>
              <a:rPr lang="en-US" i="1" dirty="0"/>
              <a:t> # While-loop</a:t>
            </a:r>
            <a:endParaRPr lang="en-US" dirty="0"/>
          </a:p>
          <a:p>
            <a:r>
              <a:rPr lang="en-US" b="1" dirty="0"/>
              <a:t>&gt; while(x &lt;= 10) { </a:t>
            </a:r>
            <a:r>
              <a:rPr lang="en-US" i="1" dirty="0"/>
              <a:t># Add a initial condition</a:t>
            </a:r>
            <a:endParaRPr lang="en-US" dirty="0"/>
          </a:p>
          <a:p>
            <a:r>
              <a:rPr lang="en-US" b="1" dirty="0"/>
              <a:t>	 </a:t>
            </a:r>
            <a:r>
              <a:rPr lang="en-US" b="1" dirty="0" err="1"/>
              <a:t>coin_toss</a:t>
            </a:r>
            <a:r>
              <a:rPr lang="en-US" b="1" dirty="0"/>
              <a:t> &lt;- </a:t>
            </a:r>
            <a:r>
              <a:rPr lang="en-US" b="1" dirty="0" err="1"/>
              <a:t>rbinom</a:t>
            </a:r>
            <a:r>
              <a:rPr lang="en-US" b="1" dirty="0"/>
              <a:t>(n = 1, size = 1, prob = 0.5)  </a:t>
            </a:r>
            <a:r>
              <a:rPr lang="en-US" i="1" dirty="0"/>
              <a:t># Add a </a:t>
            </a:r>
            <a:r>
              <a:rPr lang="en-US" i="1" dirty="0" err="1"/>
              <a:t>coin_toss</a:t>
            </a:r>
            <a:endParaRPr lang="en-US" dirty="0"/>
          </a:p>
          <a:p>
            <a:r>
              <a:rPr lang="en-US" dirty="0"/>
              <a:t>	</a:t>
            </a:r>
            <a:r>
              <a:rPr lang="en-US" b="1" dirty="0"/>
              <a:t>if(</a:t>
            </a:r>
            <a:r>
              <a:rPr lang="en-US" b="1" dirty="0" err="1"/>
              <a:t>coin_toss</a:t>
            </a:r>
            <a:r>
              <a:rPr lang="en-US" b="1" dirty="0"/>
              <a:t> == 1) { x &lt;- x + 1 }  </a:t>
            </a:r>
            <a:r>
              <a:rPr lang="en-US" i="1" dirty="0"/>
              <a:t># Add a conditional</a:t>
            </a:r>
            <a:endParaRPr lang="en-US" dirty="0"/>
          </a:p>
          <a:p>
            <a:r>
              <a:rPr lang="en-US" b="1" dirty="0"/>
              <a:t>	print(x)  </a:t>
            </a:r>
            <a:r>
              <a:rPr lang="en-US" i="1" dirty="0"/>
              <a:t># Add a print of x</a:t>
            </a:r>
            <a:endParaRPr lang="en-US" dirty="0"/>
          </a:p>
          <a:p>
            <a:r>
              <a:rPr lang="en-US" b="1" dirty="0"/>
              <a:t>}</a:t>
            </a:r>
            <a:endParaRPr lang="en-US" dirty="0"/>
          </a:p>
          <a:p>
            <a:r>
              <a:rPr lang="en-US" i="1" dirty="0"/>
              <a:t># In this case, there is no need to add an “else” statement, as nothing should happen to X if we fail the </a:t>
            </a:r>
            <a:r>
              <a:rPr lang="en-US" i="1" dirty="0" err="1"/>
              <a:t>coin_toss</a:t>
            </a:r>
            <a:endParaRPr lang="en-US" dirty="0"/>
          </a:p>
          <a:p>
            <a:r>
              <a:rPr lang="en-US" dirty="0"/>
              <a:t> </a:t>
            </a:r>
          </a:p>
        </p:txBody>
      </p:sp>
    </p:spTree>
    <p:extLst>
      <p:ext uri="{BB962C8B-B14F-4D97-AF65-F5344CB8AC3E}">
        <p14:creationId xmlns:p14="http://schemas.microsoft.com/office/powerpoint/2010/main" val="4051857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5F9B5-F52C-4504-842A-D5788BBF2CD0}"/>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A66273E9-DB7D-4D07-A4F6-1622BA9CFFAD}"/>
              </a:ext>
            </a:extLst>
          </p:cNvPr>
          <p:cNvSpPr>
            <a:spLocks noGrp="1"/>
          </p:cNvSpPr>
          <p:nvPr>
            <p:ph idx="1"/>
          </p:nvPr>
        </p:nvSpPr>
        <p:spPr/>
        <p:txBody>
          <a:bodyPr/>
          <a:lstStyle/>
          <a:p>
            <a:r>
              <a:rPr lang="en-US" dirty="0"/>
              <a:t>Randomly generated data for initial and basic examples:</a:t>
            </a:r>
          </a:p>
          <a:p>
            <a:pPr lvl="1"/>
            <a:r>
              <a:rPr lang="en-US" dirty="0"/>
              <a:t>Coin tossing simulation</a:t>
            </a:r>
          </a:p>
          <a:p>
            <a:pPr lvl="1"/>
            <a:r>
              <a:rPr lang="en-US" dirty="0"/>
              <a:t>Bifurcating maze</a:t>
            </a:r>
          </a:p>
          <a:p>
            <a:r>
              <a:rPr lang="en-US" dirty="0"/>
              <a:t>Ecological data and maps for real-world applications: </a:t>
            </a:r>
          </a:p>
          <a:p>
            <a:pPr lvl="1"/>
            <a:r>
              <a:rPr lang="en-US" dirty="0"/>
              <a:t>Burmese python</a:t>
            </a:r>
            <a:r>
              <a:rPr lang="en-US" i="1" dirty="0"/>
              <a:t> (Python </a:t>
            </a:r>
            <a:r>
              <a:rPr lang="en-US" i="1" dirty="0" err="1"/>
              <a:t>bivittatus</a:t>
            </a:r>
            <a:r>
              <a:rPr lang="en-US" i="1" dirty="0"/>
              <a:t>) </a:t>
            </a:r>
            <a:r>
              <a:rPr lang="en-US" dirty="0"/>
              <a:t>occurrences from GBIF</a:t>
            </a:r>
          </a:p>
          <a:p>
            <a:pPr lvl="1"/>
            <a:r>
              <a:rPr lang="en-US" dirty="0"/>
              <a:t>Manatee (</a:t>
            </a:r>
            <a:r>
              <a:rPr lang="en-US" i="1" dirty="0"/>
              <a:t>Trichechus </a:t>
            </a:r>
            <a:r>
              <a:rPr lang="en-US" i="1" dirty="0" err="1"/>
              <a:t>manatus</a:t>
            </a:r>
            <a:r>
              <a:rPr lang="en-US" dirty="0"/>
              <a:t>) occurrences from GBIF</a:t>
            </a:r>
            <a:endParaRPr lang="en-US" i="1" dirty="0"/>
          </a:p>
        </p:txBody>
      </p:sp>
    </p:spTree>
    <p:extLst>
      <p:ext uri="{BB962C8B-B14F-4D97-AF65-F5344CB8AC3E}">
        <p14:creationId xmlns:p14="http://schemas.microsoft.com/office/powerpoint/2010/main" val="41172167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E3AE-0D69-43AE-A132-2E3339399F64}"/>
              </a:ext>
            </a:extLst>
          </p:cNvPr>
          <p:cNvSpPr>
            <a:spLocks noGrp="1"/>
          </p:cNvSpPr>
          <p:nvPr>
            <p:ph type="title"/>
          </p:nvPr>
        </p:nvSpPr>
        <p:spPr/>
        <p:txBody>
          <a:bodyPr/>
          <a:lstStyle/>
          <a:p>
            <a:r>
              <a:rPr lang="en-US" dirty="0"/>
              <a:t>LOOPS: REPEAT</a:t>
            </a:r>
          </a:p>
        </p:txBody>
      </p:sp>
      <p:sp>
        <p:nvSpPr>
          <p:cNvPr id="3" name="Content Placeholder 2">
            <a:extLst>
              <a:ext uri="{FF2B5EF4-FFF2-40B4-BE49-F238E27FC236}">
                <a16:creationId xmlns:a16="http://schemas.microsoft.com/office/drawing/2014/main" id="{3DAA45F2-BEBF-4227-8713-1E53310742CE}"/>
              </a:ext>
            </a:extLst>
          </p:cNvPr>
          <p:cNvSpPr>
            <a:spLocks noGrp="1"/>
          </p:cNvSpPr>
          <p:nvPr>
            <p:ph idx="1"/>
          </p:nvPr>
        </p:nvSpPr>
        <p:spPr>
          <a:xfrm>
            <a:off x="1154954" y="2603500"/>
            <a:ext cx="8825659" cy="3606800"/>
          </a:xfrm>
        </p:spPr>
        <p:txBody>
          <a:bodyPr>
            <a:normAutofit/>
          </a:bodyPr>
          <a:lstStyle/>
          <a:p>
            <a:pPr marL="0" indent="0" algn="ctr">
              <a:buNone/>
            </a:pPr>
            <a:r>
              <a:rPr lang="en-US" b="1" u="sng" dirty="0"/>
              <a:t>Repeat a process iteratively UNTIL a condition is met</a:t>
            </a:r>
          </a:p>
          <a:p>
            <a:r>
              <a:rPr lang="en-US" b="1" dirty="0"/>
              <a:t>What’s a repeat-loop?</a:t>
            </a:r>
          </a:p>
          <a:p>
            <a:pPr marL="0" indent="0" algn="ctr">
              <a:buNone/>
            </a:pPr>
            <a:r>
              <a:rPr lang="en-US" dirty="0"/>
              <a:t>It’s a way of repeating a process until a condition is met</a:t>
            </a:r>
          </a:p>
          <a:p>
            <a:pPr marL="0" indent="0" algn="ctr">
              <a:buNone/>
            </a:pPr>
            <a:endParaRPr lang="en-US" dirty="0"/>
          </a:p>
          <a:p>
            <a:pPr lvl="1"/>
            <a:endParaRPr lang="en-US" dirty="0"/>
          </a:p>
          <a:p>
            <a:endParaRPr lang="en-US" b="1" dirty="0"/>
          </a:p>
        </p:txBody>
      </p:sp>
      <p:grpSp>
        <p:nvGrpSpPr>
          <p:cNvPr id="4" name="Group 3">
            <a:extLst>
              <a:ext uri="{FF2B5EF4-FFF2-40B4-BE49-F238E27FC236}">
                <a16:creationId xmlns:a16="http://schemas.microsoft.com/office/drawing/2014/main" id="{3E035F69-54C3-4E3E-BF9D-6A94360CB0FB}"/>
              </a:ext>
            </a:extLst>
          </p:cNvPr>
          <p:cNvGrpSpPr/>
          <p:nvPr/>
        </p:nvGrpSpPr>
        <p:grpSpPr>
          <a:xfrm>
            <a:off x="1796732" y="3847147"/>
            <a:ext cx="7867968" cy="2126085"/>
            <a:chOff x="3130232" y="2780347"/>
            <a:chExt cx="5931535" cy="1297305"/>
          </a:xfrm>
        </p:grpSpPr>
        <p:sp>
          <p:nvSpPr>
            <p:cNvPr id="5" name="Oval 4">
              <a:extLst>
                <a:ext uri="{FF2B5EF4-FFF2-40B4-BE49-F238E27FC236}">
                  <a16:creationId xmlns:a16="http://schemas.microsoft.com/office/drawing/2014/main" id="{CAB4A9E6-A4C1-4703-90EC-9633DBE7373F}"/>
                </a:ext>
              </a:extLst>
            </p:cNvPr>
            <p:cNvSpPr/>
            <p:nvPr/>
          </p:nvSpPr>
          <p:spPr>
            <a:xfrm>
              <a:off x="3130232" y="3210877"/>
              <a:ext cx="1054735" cy="587375"/>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a:effectLst/>
                  <a:ea typeface="Times New Roman" panose="02020603050405020304" pitchFamily="18" charset="0"/>
                  <a:cs typeface="Times New Roman" panose="02020603050405020304" pitchFamily="18" charset="0"/>
                </a:rPr>
                <a:t>Input Data</a:t>
              </a:r>
              <a:endParaRPr lang="en-US" sz="1100">
                <a:effectLst/>
                <a:ea typeface="Times New Roman" panose="02020603050405020304" pitchFamily="18" charset="0"/>
                <a:cs typeface="Times New Roman" panose="02020603050405020304" pitchFamily="18" charset="0"/>
              </a:endParaRPr>
            </a:p>
          </p:txBody>
        </p:sp>
        <p:sp>
          <p:nvSpPr>
            <p:cNvPr id="6" name="Diamond 5">
              <a:extLst>
                <a:ext uri="{FF2B5EF4-FFF2-40B4-BE49-F238E27FC236}">
                  <a16:creationId xmlns:a16="http://schemas.microsoft.com/office/drawing/2014/main" id="{01072C26-7A88-4B26-AF60-C0FF7E3D4BD6}"/>
                </a:ext>
              </a:extLst>
            </p:cNvPr>
            <p:cNvSpPr/>
            <p:nvPr/>
          </p:nvSpPr>
          <p:spPr>
            <a:xfrm>
              <a:off x="6568757" y="2780347"/>
              <a:ext cx="1469390" cy="805180"/>
            </a:xfrm>
            <a:prstGeom prst="diamond">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dirty="0">
                  <a:effectLst/>
                  <a:ea typeface="Times New Roman" panose="02020603050405020304" pitchFamily="18" charset="0"/>
                  <a:cs typeface="Times New Roman" panose="02020603050405020304" pitchFamily="18" charset="0"/>
                </a:rPr>
                <a:t>Condition</a:t>
              </a:r>
              <a:endParaRPr lang="en-US" sz="1100" dirty="0">
                <a:effectLst/>
                <a:ea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C1C8795E-F6E7-46C1-BE55-C3FEC7136813}"/>
                </a:ext>
              </a:extLst>
            </p:cNvPr>
            <p:cNvSpPr/>
            <p:nvPr/>
          </p:nvSpPr>
          <p:spPr>
            <a:xfrm>
              <a:off x="4652327" y="3269932"/>
              <a:ext cx="1175385" cy="533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Times New Roman" panose="02020603050405020304" pitchFamily="18" charset="0"/>
                  <a:cs typeface="Times New Roman" panose="02020603050405020304" pitchFamily="18" charset="0"/>
                </a:rPr>
                <a:t>Process</a:t>
              </a:r>
            </a:p>
          </p:txBody>
        </p:sp>
        <p:sp>
          <p:nvSpPr>
            <p:cNvPr id="9" name="Oval 8">
              <a:extLst>
                <a:ext uri="{FF2B5EF4-FFF2-40B4-BE49-F238E27FC236}">
                  <a16:creationId xmlns:a16="http://schemas.microsoft.com/office/drawing/2014/main" id="{819B2DD1-A3AD-4DC5-84EA-09B4465BDAD0}"/>
                </a:ext>
              </a:extLst>
            </p:cNvPr>
            <p:cNvSpPr/>
            <p:nvPr/>
          </p:nvSpPr>
          <p:spPr>
            <a:xfrm>
              <a:off x="8007032" y="3490277"/>
              <a:ext cx="1054735" cy="587375"/>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a:effectLst/>
                  <a:ea typeface="Times New Roman" panose="02020603050405020304" pitchFamily="18" charset="0"/>
                  <a:cs typeface="Times New Roman" panose="02020603050405020304" pitchFamily="18" charset="0"/>
                </a:rPr>
                <a:t>Stop</a:t>
              </a:r>
              <a:endParaRPr lang="en-US" sz="1100">
                <a:effectLst/>
                <a:ea typeface="Times New Roman" panose="02020603050405020304" pitchFamily="18" charset="0"/>
                <a:cs typeface="Times New Roman" panose="02020603050405020304" pitchFamily="18" charset="0"/>
              </a:endParaRPr>
            </a:p>
          </p:txBody>
        </p:sp>
        <p:sp>
          <p:nvSpPr>
            <p:cNvPr id="10" name="Arrow: Right 9">
              <a:extLst>
                <a:ext uri="{FF2B5EF4-FFF2-40B4-BE49-F238E27FC236}">
                  <a16:creationId xmlns:a16="http://schemas.microsoft.com/office/drawing/2014/main" id="{73EA167B-FE61-44B0-9974-8861EADECA95}"/>
                </a:ext>
              </a:extLst>
            </p:cNvPr>
            <p:cNvSpPr/>
            <p:nvPr/>
          </p:nvSpPr>
          <p:spPr>
            <a:xfrm>
              <a:off x="4207192" y="3531552"/>
              <a:ext cx="326390" cy="173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1" name="Connector: Elbow 10">
              <a:extLst>
                <a:ext uri="{FF2B5EF4-FFF2-40B4-BE49-F238E27FC236}">
                  <a16:creationId xmlns:a16="http://schemas.microsoft.com/office/drawing/2014/main" id="{64A2F424-2D6F-4130-86BE-9B0FAC813F27}"/>
                </a:ext>
              </a:extLst>
            </p:cNvPr>
            <p:cNvCxnSpPr/>
            <p:nvPr/>
          </p:nvCxnSpPr>
          <p:spPr>
            <a:xfrm flipV="1">
              <a:off x="5709602" y="3419792"/>
              <a:ext cx="1273175" cy="303530"/>
            </a:xfrm>
            <a:prstGeom prst="bentConnector3">
              <a:avLst>
                <a:gd name="adj1" fmla="val 61135"/>
              </a:avLst>
            </a:prstGeom>
            <a:ln>
              <a:tailEnd type="triangle"/>
            </a:ln>
          </p:spPr>
          <p:style>
            <a:lnRef idx="1">
              <a:schemeClr val="dk1"/>
            </a:lnRef>
            <a:fillRef idx="0">
              <a:schemeClr val="dk1"/>
            </a:fillRef>
            <a:effectRef idx="0">
              <a:schemeClr val="dk1"/>
            </a:effectRef>
            <a:fontRef idx="minor">
              <a:schemeClr val="tx1"/>
            </a:fontRef>
          </p:style>
        </p:cxnSp>
        <p:cxnSp>
          <p:nvCxnSpPr>
            <p:cNvPr id="12" name="Connector: Elbow 11">
              <a:extLst>
                <a:ext uri="{FF2B5EF4-FFF2-40B4-BE49-F238E27FC236}">
                  <a16:creationId xmlns:a16="http://schemas.microsoft.com/office/drawing/2014/main" id="{1E59CB46-C1A7-4523-A82E-B498B9602781}"/>
                </a:ext>
              </a:extLst>
            </p:cNvPr>
            <p:cNvCxnSpPr/>
            <p:nvPr/>
          </p:nvCxnSpPr>
          <p:spPr>
            <a:xfrm flipV="1">
              <a:off x="5296217" y="3169602"/>
              <a:ext cx="1447800" cy="118745"/>
            </a:xfrm>
            <a:prstGeom prst="bentConnector3">
              <a:avLst>
                <a:gd name="adj1" fmla="val 3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429BB640-2F2C-4607-99CE-05618CB30DA1}"/>
                </a:ext>
              </a:extLst>
            </p:cNvPr>
            <p:cNvCxnSpPr/>
            <p:nvPr/>
          </p:nvCxnSpPr>
          <p:spPr>
            <a:xfrm>
              <a:off x="7669212" y="3332797"/>
              <a:ext cx="544195" cy="2495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 Box 101">
              <a:extLst>
                <a:ext uri="{FF2B5EF4-FFF2-40B4-BE49-F238E27FC236}">
                  <a16:creationId xmlns:a16="http://schemas.microsoft.com/office/drawing/2014/main" id="{1E88DD3A-498A-4E64-A232-B60065C34904}"/>
                </a:ext>
              </a:extLst>
            </p:cNvPr>
            <p:cNvSpPr txBox="1"/>
            <p:nvPr/>
          </p:nvSpPr>
          <p:spPr>
            <a:xfrm>
              <a:off x="7721282" y="3271837"/>
              <a:ext cx="587375" cy="2286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b="1">
                  <a:effectLst/>
                  <a:latin typeface="Arial" panose="020B0604020202020204" pitchFamily="34" charset="0"/>
                  <a:ea typeface="Times New Roman" panose="02020603050405020304" pitchFamily="18" charset="0"/>
                  <a:cs typeface="Times New Roman" panose="02020603050405020304" pitchFamily="18" charset="0"/>
                </a:rPr>
                <a:t>TRUE</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15" name="Text Box 102">
              <a:extLst>
                <a:ext uri="{FF2B5EF4-FFF2-40B4-BE49-F238E27FC236}">
                  <a16:creationId xmlns:a16="http://schemas.microsoft.com/office/drawing/2014/main" id="{3C985B6F-723C-4818-B3ED-1937D8650BC5}"/>
                </a:ext>
              </a:extLst>
            </p:cNvPr>
            <p:cNvSpPr txBox="1"/>
            <p:nvPr/>
          </p:nvSpPr>
          <p:spPr>
            <a:xfrm>
              <a:off x="5644197" y="2989897"/>
              <a:ext cx="696595" cy="2609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b="1">
                  <a:effectLst/>
                  <a:latin typeface="Arial" panose="020B0604020202020204" pitchFamily="34" charset="0"/>
                  <a:ea typeface="Times New Roman" panose="02020603050405020304" pitchFamily="18" charset="0"/>
                  <a:cs typeface="Times New Roman" panose="02020603050405020304" pitchFamily="18" charset="0"/>
                </a:rPr>
                <a:t>FALSE</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6121268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E3AE-0D69-43AE-A132-2E3339399F64}"/>
              </a:ext>
            </a:extLst>
          </p:cNvPr>
          <p:cNvSpPr>
            <a:spLocks noGrp="1"/>
          </p:cNvSpPr>
          <p:nvPr>
            <p:ph type="title"/>
          </p:nvPr>
        </p:nvSpPr>
        <p:spPr/>
        <p:txBody>
          <a:bodyPr/>
          <a:lstStyle/>
          <a:p>
            <a:r>
              <a:rPr lang="en-US" dirty="0"/>
              <a:t>LOOPS: REPEAT</a:t>
            </a:r>
          </a:p>
        </p:txBody>
      </p:sp>
      <p:sp>
        <p:nvSpPr>
          <p:cNvPr id="3" name="Content Placeholder 2">
            <a:extLst>
              <a:ext uri="{FF2B5EF4-FFF2-40B4-BE49-F238E27FC236}">
                <a16:creationId xmlns:a16="http://schemas.microsoft.com/office/drawing/2014/main" id="{3DAA45F2-BEBF-4227-8713-1E53310742CE}"/>
              </a:ext>
            </a:extLst>
          </p:cNvPr>
          <p:cNvSpPr>
            <a:spLocks noGrp="1"/>
          </p:cNvSpPr>
          <p:nvPr>
            <p:ph idx="1"/>
          </p:nvPr>
        </p:nvSpPr>
        <p:spPr>
          <a:xfrm>
            <a:off x="1154954" y="2603500"/>
            <a:ext cx="8825659" cy="3606800"/>
          </a:xfrm>
        </p:spPr>
        <p:txBody>
          <a:bodyPr>
            <a:normAutofit/>
          </a:bodyPr>
          <a:lstStyle/>
          <a:p>
            <a:pPr marL="0" indent="0" algn="ctr">
              <a:buNone/>
            </a:pPr>
            <a:r>
              <a:rPr lang="en-US" b="1" u="sng" dirty="0"/>
              <a:t>Repeat a process iteratively UNTIL a condition is met</a:t>
            </a:r>
          </a:p>
          <a:p>
            <a:r>
              <a:rPr lang="en-US" b="1" dirty="0"/>
              <a:t>What’s an iteration?</a:t>
            </a:r>
          </a:p>
          <a:p>
            <a:r>
              <a:rPr lang="en-US" dirty="0"/>
              <a:t>The number of times or cycles the loop will execute its internal process. </a:t>
            </a:r>
          </a:p>
          <a:p>
            <a:r>
              <a:rPr lang="en-US" dirty="0"/>
              <a:t>In a repeat loop, iterations can be infinite. In this sense, </a:t>
            </a:r>
            <a:r>
              <a:rPr lang="en-US" b="1" dirty="0"/>
              <a:t>we must be careful not to create infinite loops.</a:t>
            </a:r>
            <a:endParaRPr lang="en-US" dirty="0"/>
          </a:p>
          <a:p>
            <a:pPr lvl="1"/>
            <a:endParaRPr lang="en-US" dirty="0"/>
          </a:p>
          <a:p>
            <a:endParaRPr lang="en-US" b="1" dirty="0"/>
          </a:p>
        </p:txBody>
      </p:sp>
    </p:spTree>
    <p:extLst>
      <p:ext uri="{BB962C8B-B14F-4D97-AF65-F5344CB8AC3E}">
        <p14:creationId xmlns:p14="http://schemas.microsoft.com/office/powerpoint/2010/main" val="9641367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E78D6-2D70-4BA5-B23C-7BC5264F5BB1}"/>
              </a:ext>
            </a:extLst>
          </p:cNvPr>
          <p:cNvSpPr>
            <a:spLocks noGrp="1"/>
          </p:cNvSpPr>
          <p:nvPr>
            <p:ph type="title"/>
          </p:nvPr>
        </p:nvSpPr>
        <p:spPr/>
        <p:txBody>
          <a:bodyPr/>
          <a:lstStyle/>
          <a:p>
            <a:r>
              <a:rPr lang="en-US" dirty="0"/>
              <a:t>LOOPS: REPEAT</a:t>
            </a:r>
          </a:p>
        </p:txBody>
      </p:sp>
      <p:sp>
        <p:nvSpPr>
          <p:cNvPr id="3" name="Content Placeholder 2">
            <a:extLst>
              <a:ext uri="{FF2B5EF4-FFF2-40B4-BE49-F238E27FC236}">
                <a16:creationId xmlns:a16="http://schemas.microsoft.com/office/drawing/2014/main" id="{9F3B14DD-68ED-4C24-8A87-BB929F6CE0DA}"/>
              </a:ext>
            </a:extLst>
          </p:cNvPr>
          <p:cNvSpPr>
            <a:spLocks noGrp="1"/>
          </p:cNvSpPr>
          <p:nvPr>
            <p:ph idx="1"/>
          </p:nvPr>
        </p:nvSpPr>
        <p:spPr/>
        <p:txBody>
          <a:bodyPr/>
          <a:lstStyle/>
          <a:p>
            <a:r>
              <a:rPr lang="en-US" b="1" u="sng" dirty="0"/>
              <a:t>Example:</a:t>
            </a:r>
            <a:r>
              <a:rPr lang="en-US" dirty="0"/>
              <a:t> Imagine we have a variable X = 1. Until X reaches 10, we will add 1 to it.</a:t>
            </a:r>
            <a:endParaRPr lang="en-US" b="1" u="sng" dirty="0"/>
          </a:p>
        </p:txBody>
      </p:sp>
      <p:sp>
        <p:nvSpPr>
          <p:cNvPr id="4" name="Rectangle 3">
            <a:extLst>
              <a:ext uri="{FF2B5EF4-FFF2-40B4-BE49-F238E27FC236}">
                <a16:creationId xmlns:a16="http://schemas.microsoft.com/office/drawing/2014/main" id="{FE08381F-70DD-4A79-9472-6C45F24DC50F}"/>
              </a:ext>
            </a:extLst>
          </p:cNvPr>
          <p:cNvSpPr/>
          <p:nvPr/>
        </p:nvSpPr>
        <p:spPr>
          <a:xfrm>
            <a:off x="1593850" y="3429000"/>
            <a:ext cx="9004300" cy="307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i="1" dirty="0"/>
              <a:t># Create X variable</a:t>
            </a:r>
            <a:endParaRPr lang="en-US" dirty="0"/>
          </a:p>
          <a:p>
            <a:r>
              <a:rPr lang="en-US" b="1" dirty="0"/>
              <a:t>&gt; x &lt;- 1</a:t>
            </a:r>
            <a:endParaRPr lang="en-US" dirty="0"/>
          </a:p>
          <a:p>
            <a:r>
              <a:rPr lang="en-US" i="1" dirty="0"/>
              <a:t> </a:t>
            </a:r>
            <a:endParaRPr lang="en-US" dirty="0"/>
          </a:p>
          <a:p>
            <a:r>
              <a:rPr lang="en-US" i="1" dirty="0"/>
              <a:t># Repeat-loop</a:t>
            </a:r>
            <a:endParaRPr lang="en-US" dirty="0"/>
          </a:p>
          <a:p>
            <a:r>
              <a:rPr lang="en-US" b="1" dirty="0"/>
              <a:t>&gt; repeat {</a:t>
            </a:r>
            <a:endParaRPr lang="en-US" dirty="0"/>
          </a:p>
          <a:p>
            <a:r>
              <a:rPr lang="en-US" b="1" dirty="0"/>
              <a:t>	x = x + 1</a:t>
            </a:r>
            <a:endParaRPr lang="en-US" dirty="0"/>
          </a:p>
          <a:p>
            <a:r>
              <a:rPr lang="en-US" b="1" dirty="0"/>
              <a:t>	print(x)</a:t>
            </a:r>
            <a:endParaRPr lang="en-US" dirty="0"/>
          </a:p>
          <a:p>
            <a:r>
              <a:rPr lang="en-US" b="1" dirty="0"/>
              <a:t>	if(x == 10) {break()} </a:t>
            </a:r>
            <a:endParaRPr lang="en-US" dirty="0"/>
          </a:p>
          <a:p>
            <a:r>
              <a:rPr lang="en-US" b="1" dirty="0"/>
              <a:t>}</a:t>
            </a:r>
            <a:endParaRPr lang="en-US" dirty="0"/>
          </a:p>
          <a:p>
            <a:r>
              <a:rPr lang="en-US" i="1" dirty="0"/>
              <a:t># We use the function break() after a conditional to stop the loop</a:t>
            </a:r>
            <a:endParaRPr lang="en-US" dirty="0"/>
          </a:p>
          <a:p>
            <a:r>
              <a:rPr lang="en-US" dirty="0"/>
              <a:t> </a:t>
            </a:r>
          </a:p>
        </p:txBody>
      </p:sp>
    </p:spTree>
    <p:extLst>
      <p:ext uri="{BB962C8B-B14F-4D97-AF65-F5344CB8AC3E}">
        <p14:creationId xmlns:p14="http://schemas.microsoft.com/office/powerpoint/2010/main" val="30184521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E78D6-2D70-4BA5-B23C-7BC5264F5BB1}"/>
              </a:ext>
            </a:extLst>
          </p:cNvPr>
          <p:cNvSpPr>
            <a:spLocks noGrp="1"/>
          </p:cNvSpPr>
          <p:nvPr>
            <p:ph type="title"/>
          </p:nvPr>
        </p:nvSpPr>
        <p:spPr/>
        <p:txBody>
          <a:bodyPr/>
          <a:lstStyle/>
          <a:p>
            <a:r>
              <a:rPr lang="en-US" dirty="0"/>
              <a:t>LOOPS: REPEAT</a:t>
            </a:r>
          </a:p>
        </p:txBody>
      </p:sp>
      <p:sp>
        <p:nvSpPr>
          <p:cNvPr id="3" name="Content Placeholder 2">
            <a:extLst>
              <a:ext uri="{FF2B5EF4-FFF2-40B4-BE49-F238E27FC236}">
                <a16:creationId xmlns:a16="http://schemas.microsoft.com/office/drawing/2014/main" id="{9F3B14DD-68ED-4C24-8A87-BB929F6CE0DA}"/>
              </a:ext>
            </a:extLst>
          </p:cNvPr>
          <p:cNvSpPr>
            <a:spLocks noGrp="1"/>
          </p:cNvSpPr>
          <p:nvPr>
            <p:ph idx="1"/>
          </p:nvPr>
        </p:nvSpPr>
        <p:spPr/>
        <p:txBody>
          <a:bodyPr/>
          <a:lstStyle/>
          <a:p>
            <a:r>
              <a:rPr lang="en-US" b="1" u="sng" dirty="0"/>
              <a:t>Quick Exercise:</a:t>
            </a:r>
            <a:r>
              <a:rPr lang="en-US" dirty="0"/>
              <a:t> Using the coin toss analogy, let’s start with a variable X = 1. Each time we flip a coin successfully (</a:t>
            </a:r>
            <a:r>
              <a:rPr lang="en-US" dirty="0" err="1"/>
              <a:t>coin_toss</a:t>
            </a:r>
            <a:r>
              <a:rPr lang="en-US" dirty="0"/>
              <a:t> == 1), we will add a unit to X. This process will run until X reaches 10</a:t>
            </a:r>
            <a:endParaRPr lang="en-US" b="1" u="sng" dirty="0"/>
          </a:p>
        </p:txBody>
      </p:sp>
      <p:sp>
        <p:nvSpPr>
          <p:cNvPr id="4" name="Rectangle 3">
            <a:extLst>
              <a:ext uri="{FF2B5EF4-FFF2-40B4-BE49-F238E27FC236}">
                <a16:creationId xmlns:a16="http://schemas.microsoft.com/office/drawing/2014/main" id="{FE08381F-70DD-4A79-9472-6C45F24DC50F}"/>
              </a:ext>
            </a:extLst>
          </p:cNvPr>
          <p:cNvSpPr/>
          <p:nvPr/>
        </p:nvSpPr>
        <p:spPr>
          <a:xfrm>
            <a:off x="1593850" y="3644900"/>
            <a:ext cx="9004300" cy="32131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&gt; </a:t>
            </a:r>
            <a:r>
              <a:rPr lang="en-US" b="1" dirty="0" err="1"/>
              <a:t>coin_toss</a:t>
            </a:r>
            <a:r>
              <a:rPr lang="en-US" b="1" dirty="0"/>
              <a:t> &lt;- </a:t>
            </a:r>
            <a:r>
              <a:rPr lang="en-US" b="1" dirty="0" err="1"/>
              <a:t>rbinom</a:t>
            </a:r>
            <a:r>
              <a:rPr lang="en-US" b="1" dirty="0"/>
              <a:t>(n = 1, size = 1, prob = 0.5) </a:t>
            </a:r>
            <a:r>
              <a:rPr lang="en-US" i="1" dirty="0"/>
              <a:t># Remember the </a:t>
            </a:r>
            <a:r>
              <a:rPr lang="en-US" i="1" dirty="0" err="1"/>
              <a:t>coin_toss</a:t>
            </a:r>
            <a:endParaRPr lang="en-US" dirty="0"/>
          </a:p>
          <a:p>
            <a:r>
              <a:rPr lang="en-US" b="1" dirty="0"/>
              <a:t>&gt; x &lt;- 1 </a:t>
            </a:r>
            <a:r>
              <a:rPr lang="en-US" i="1" dirty="0"/>
              <a:t> # Create X variable</a:t>
            </a:r>
            <a:endParaRPr lang="en-US" dirty="0"/>
          </a:p>
          <a:p>
            <a:r>
              <a:rPr lang="en-US" i="1" dirty="0"/>
              <a:t> # repeat-loop</a:t>
            </a:r>
            <a:endParaRPr lang="en-US" dirty="0"/>
          </a:p>
          <a:p>
            <a:r>
              <a:rPr lang="en-US" b="1" dirty="0"/>
              <a:t>&gt; repeat {</a:t>
            </a:r>
            <a:endParaRPr lang="en-US" dirty="0"/>
          </a:p>
          <a:p>
            <a:r>
              <a:rPr lang="en-US" b="1" dirty="0"/>
              <a:t>	________________  </a:t>
            </a:r>
            <a:r>
              <a:rPr lang="en-US" i="1" dirty="0"/>
              <a:t># Add a </a:t>
            </a:r>
            <a:r>
              <a:rPr lang="en-US" i="1" dirty="0" err="1"/>
              <a:t>coin_toss</a:t>
            </a:r>
            <a:endParaRPr lang="en-US" dirty="0"/>
          </a:p>
          <a:p>
            <a:r>
              <a:rPr lang="en-US" dirty="0"/>
              <a:t>	</a:t>
            </a:r>
            <a:r>
              <a:rPr lang="en-US" b="1" dirty="0"/>
              <a:t>________________  </a:t>
            </a:r>
            <a:r>
              <a:rPr lang="en-US" i="1" dirty="0"/>
              <a:t># Add a conditional</a:t>
            </a:r>
            <a:endParaRPr lang="en-US" dirty="0"/>
          </a:p>
          <a:p>
            <a:r>
              <a:rPr lang="en-US" b="1" dirty="0"/>
              <a:t>	________________  </a:t>
            </a:r>
            <a:r>
              <a:rPr lang="en-US" i="1" dirty="0"/>
              <a:t># Add a print of x</a:t>
            </a:r>
            <a:endParaRPr lang="en-US" dirty="0"/>
          </a:p>
          <a:p>
            <a:r>
              <a:rPr lang="en-US" b="1" dirty="0"/>
              <a:t>	________________  </a:t>
            </a:r>
            <a:r>
              <a:rPr lang="en-US" i="1" dirty="0"/>
              <a:t># Add breaking condition of x</a:t>
            </a:r>
            <a:endParaRPr lang="en-US" dirty="0"/>
          </a:p>
          <a:p>
            <a:r>
              <a:rPr lang="en-US" i="1" dirty="0"/>
              <a:t> </a:t>
            </a:r>
            <a:r>
              <a:rPr lang="en-US" b="1" dirty="0"/>
              <a:t>}</a:t>
            </a:r>
            <a:endParaRPr lang="en-US" dirty="0"/>
          </a:p>
          <a:p>
            <a:r>
              <a:rPr lang="en-US" i="1" dirty="0"/>
              <a:t># In this case, there is no need to add an “else” statement, as nothing should happen to X if we fail the </a:t>
            </a:r>
            <a:r>
              <a:rPr lang="en-US" i="1" dirty="0" err="1"/>
              <a:t>coin_toss</a:t>
            </a:r>
            <a:endParaRPr lang="en-US" dirty="0"/>
          </a:p>
          <a:p>
            <a:r>
              <a:rPr lang="en-US" dirty="0"/>
              <a:t> </a:t>
            </a:r>
          </a:p>
        </p:txBody>
      </p:sp>
    </p:spTree>
    <p:extLst>
      <p:ext uri="{BB962C8B-B14F-4D97-AF65-F5344CB8AC3E}">
        <p14:creationId xmlns:p14="http://schemas.microsoft.com/office/powerpoint/2010/main" val="9929170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E78D6-2D70-4BA5-B23C-7BC5264F5BB1}"/>
              </a:ext>
            </a:extLst>
          </p:cNvPr>
          <p:cNvSpPr>
            <a:spLocks noGrp="1"/>
          </p:cNvSpPr>
          <p:nvPr>
            <p:ph type="title"/>
          </p:nvPr>
        </p:nvSpPr>
        <p:spPr/>
        <p:txBody>
          <a:bodyPr/>
          <a:lstStyle/>
          <a:p>
            <a:r>
              <a:rPr lang="en-US" dirty="0"/>
              <a:t>LOOPS: REPEAT</a:t>
            </a:r>
          </a:p>
        </p:txBody>
      </p:sp>
      <p:sp>
        <p:nvSpPr>
          <p:cNvPr id="3" name="Content Placeholder 2">
            <a:extLst>
              <a:ext uri="{FF2B5EF4-FFF2-40B4-BE49-F238E27FC236}">
                <a16:creationId xmlns:a16="http://schemas.microsoft.com/office/drawing/2014/main" id="{9F3B14DD-68ED-4C24-8A87-BB929F6CE0DA}"/>
              </a:ext>
            </a:extLst>
          </p:cNvPr>
          <p:cNvSpPr>
            <a:spLocks noGrp="1"/>
          </p:cNvSpPr>
          <p:nvPr>
            <p:ph idx="1"/>
          </p:nvPr>
        </p:nvSpPr>
        <p:spPr/>
        <p:txBody>
          <a:bodyPr/>
          <a:lstStyle/>
          <a:p>
            <a:r>
              <a:rPr lang="en-US" b="1" u="sng" dirty="0"/>
              <a:t>Quick Exercise:</a:t>
            </a:r>
            <a:r>
              <a:rPr lang="en-US" dirty="0"/>
              <a:t> Using the coin toss analogy, let’s start with a variable X = 1. Each time we flip a coin successfully (</a:t>
            </a:r>
            <a:r>
              <a:rPr lang="en-US" dirty="0" err="1"/>
              <a:t>coin_toss</a:t>
            </a:r>
            <a:r>
              <a:rPr lang="en-US" dirty="0"/>
              <a:t> == 1), we will add a unit to X. This process will run until X reaches 10</a:t>
            </a:r>
            <a:endParaRPr lang="en-US" b="1" u="sng" dirty="0"/>
          </a:p>
        </p:txBody>
      </p:sp>
      <p:sp>
        <p:nvSpPr>
          <p:cNvPr id="4" name="Rectangle 3">
            <a:extLst>
              <a:ext uri="{FF2B5EF4-FFF2-40B4-BE49-F238E27FC236}">
                <a16:creationId xmlns:a16="http://schemas.microsoft.com/office/drawing/2014/main" id="{FE08381F-70DD-4A79-9472-6C45F24DC50F}"/>
              </a:ext>
            </a:extLst>
          </p:cNvPr>
          <p:cNvSpPr/>
          <p:nvPr/>
        </p:nvSpPr>
        <p:spPr>
          <a:xfrm>
            <a:off x="1593850" y="3644900"/>
            <a:ext cx="9004300" cy="32131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&gt; </a:t>
            </a:r>
            <a:r>
              <a:rPr lang="en-US" b="1" dirty="0" err="1"/>
              <a:t>coin_toss</a:t>
            </a:r>
            <a:r>
              <a:rPr lang="en-US" b="1" dirty="0"/>
              <a:t> &lt;- </a:t>
            </a:r>
            <a:r>
              <a:rPr lang="en-US" b="1" dirty="0" err="1"/>
              <a:t>rbinom</a:t>
            </a:r>
            <a:r>
              <a:rPr lang="en-US" b="1" dirty="0"/>
              <a:t>(n = 1, size = 1, prob = 0.5) </a:t>
            </a:r>
            <a:r>
              <a:rPr lang="en-US" i="1" dirty="0"/>
              <a:t># Remember the </a:t>
            </a:r>
            <a:r>
              <a:rPr lang="en-US" i="1" dirty="0" err="1"/>
              <a:t>coin_toss</a:t>
            </a:r>
            <a:endParaRPr lang="en-US" dirty="0"/>
          </a:p>
          <a:p>
            <a:r>
              <a:rPr lang="en-US" b="1" dirty="0"/>
              <a:t>&gt; x &lt;- 1 </a:t>
            </a:r>
            <a:r>
              <a:rPr lang="en-US" i="1" dirty="0"/>
              <a:t> # Create X variable</a:t>
            </a:r>
            <a:endParaRPr lang="en-US" dirty="0"/>
          </a:p>
          <a:p>
            <a:r>
              <a:rPr lang="en-US" i="1" dirty="0"/>
              <a:t> # repeat-loop</a:t>
            </a:r>
            <a:endParaRPr lang="en-US" dirty="0"/>
          </a:p>
          <a:p>
            <a:r>
              <a:rPr lang="en-US" b="1" dirty="0"/>
              <a:t>&gt; repeat {</a:t>
            </a:r>
            <a:endParaRPr lang="en-US" dirty="0"/>
          </a:p>
          <a:p>
            <a:r>
              <a:rPr lang="en-US" b="1" dirty="0"/>
              <a:t>	</a:t>
            </a:r>
            <a:r>
              <a:rPr lang="en-US" b="1" dirty="0" err="1"/>
              <a:t>coin_toss</a:t>
            </a:r>
            <a:r>
              <a:rPr lang="en-US" b="1" dirty="0"/>
              <a:t> &lt;- </a:t>
            </a:r>
            <a:r>
              <a:rPr lang="en-US" b="1" dirty="0" err="1"/>
              <a:t>rbinom</a:t>
            </a:r>
            <a:r>
              <a:rPr lang="en-US" b="1" dirty="0"/>
              <a:t>(n = 1, size = 1, prob = 0.5)  </a:t>
            </a:r>
            <a:r>
              <a:rPr lang="en-US" i="1" dirty="0"/>
              <a:t># Add a </a:t>
            </a:r>
            <a:r>
              <a:rPr lang="en-US" i="1" dirty="0" err="1"/>
              <a:t>coin_toss</a:t>
            </a:r>
            <a:endParaRPr lang="en-US" dirty="0"/>
          </a:p>
          <a:p>
            <a:r>
              <a:rPr lang="en-US" dirty="0"/>
              <a:t>	</a:t>
            </a:r>
            <a:r>
              <a:rPr lang="en-US" b="1" dirty="0"/>
              <a:t>if(</a:t>
            </a:r>
            <a:r>
              <a:rPr lang="en-US" b="1" dirty="0" err="1"/>
              <a:t>coin_toss</a:t>
            </a:r>
            <a:r>
              <a:rPr lang="en-US" b="1" dirty="0"/>
              <a:t> == 1) { x &lt;- x + 1 }  </a:t>
            </a:r>
            <a:r>
              <a:rPr lang="en-US" i="1" dirty="0"/>
              <a:t># Add a conditional</a:t>
            </a:r>
            <a:endParaRPr lang="en-US" dirty="0"/>
          </a:p>
          <a:p>
            <a:r>
              <a:rPr lang="en-US" b="1" dirty="0"/>
              <a:t>	print(x)  </a:t>
            </a:r>
            <a:r>
              <a:rPr lang="en-US" i="1" dirty="0"/>
              <a:t># Add a print of x</a:t>
            </a:r>
            <a:endParaRPr lang="en-US" dirty="0"/>
          </a:p>
          <a:p>
            <a:r>
              <a:rPr lang="en-US" b="1" dirty="0"/>
              <a:t>	if(x == 10) { break() }  </a:t>
            </a:r>
            <a:r>
              <a:rPr lang="en-US" i="1" dirty="0"/>
              <a:t># Add breaking condition of x</a:t>
            </a:r>
            <a:endParaRPr lang="en-US" dirty="0"/>
          </a:p>
          <a:p>
            <a:r>
              <a:rPr lang="en-US" i="1" dirty="0"/>
              <a:t> </a:t>
            </a:r>
            <a:r>
              <a:rPr lang="en-US" b="1" dirty="0"/>
              <a:t>}</a:t>
            </a:r>
            <a:endParaRPr lang="en-US" dirty="0"/>
          </a:p>
          <a:p>
            <a:r>
              <a:rPr lang="en-US" i="1" dirty="0"/>
              <a:t># In this case, there is no need to add an “else” statement, as nothing should happen to X if we fail the </a:t>
            </a:r>
            <a:r>
              <a:rPr lang="en-US" i="1" dirty="0" err="1"/>
              <a:t>coin_toss</a:t>
            </a:r>
            <a:endParaRPr lang="en-US" dirty="0"/>
          </a:p>
          <a:p>
            <a:r>
              <a:rPr lang="en-US" dirty="0"/>
              <a:t> </a:t>
            </a:r>
          </a:p>
        </p:txBody>
      </p:sp>
    </p:spTree>
    <p:extLst>
      <p:ext uri="{BB962C8B-B14F-4D97-AF65-F5344CB8AC3E}">
        <p14:creationId xmlns:p14="http://schemas.microsoft.com/office/powerpoint/2010/main" val="5249449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6834-57E7-4537-B5A1-EFC177A4C78F}"/>
              </a:ext>
            </a:extLst>
          </p:cNvPr>
          <p:cNvSpPr>
            <a:spLocks noGrp="1"/>
          </p:cNvSpPr>
          <p:nvPr>
            <p:ph type="ctrTitle"/>
          </p:nvPr>
        </p:nvSpPr>
        <p:spPr/>
        <p:txBody>
          <a:bodyPr/>
          <a:lstStyle/>
          <a:p>
            <a:r>
              <a:rPr lang="en-US" dirty="0"/>
              <a:t>FUNCTIONS</a:t>
            </a:r>
          </a:p>
        </p:txBody>
      </p:sp>
      <p:sp>
        <p:nvSpPr>
          <p:cNvPr id="5" name="Subtitle 4">
            <a:extLst>
              <a:ext uri="{FF2B5EF4-FFF2-40B4-BE49-F238E27FC236}">
                <a16:creationId xmlns:a16="http://schemas.microsoft.com/office/drawing/2014/main" id="{6A11B478-A84F-416D-BD9A-E75FFFD81E9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71054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D4FA1-5E3C-4ED7-9713-660A91E54A55}"/>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CD616B92-F714-41C5-A65A-617C9D63029C}"/>
              </a:ext>
            </a:extLst>
          </p:cNvPr>
          <p:cNvSpPr>
            <a:spLocks noGrp="1"/>
          </p:cNvSpPr>
          <p:nvPr>
            <p:ph idx="1"/>
          </p:nvPr>
        </p:nvSpPr>
        <p:spPr>
          <a:xfrm>
            <a:off x="1154954" y="2603500"/>
            <a:ext cx="8825659" cy="4254500"/>
          </a:xfrm>
        </p:spPr>
        <p:txBody>
          <a:bodyPr>
            <a:normAutofit/>
          </a:bodyPr>
          <a:lstStyle/>
          <a:p>
            <a:r>
              <a:rPr lang="en-US" b="1" u="sng" dirty="0"/>
              <a:t>Functions</a:t>
            </a:r>
            <a:r>
              <a:rPr lang="en-US" dirty="0"/>
              <a:t> will help us </a:t>
            </a:r>
            <a:r>
              <a:rPr lang="en-US" u="sng" dirty="0"/>
              <a:t>simplify processes</a:t>
            </a:r>
            <a:r>
              <a:rPr lang="en-US" dirty="0"/>
              <a:t>, that tend to be comprised by multiple and sometimes complex steps, into a couple lines of code.</a:t>
            </a:r>
          </a:p>
          <a:p>
            <a:endParaRPr lang="en-US" dirty="0"/>
          </a:p>
        </p:txBody>
      </p:sp>
      <p:grpSp>
        <p:nvGrpSpPr>
          <p:cNvPr id="6" name="Group 5">
            <a:extLst>
              <a:ext uri="{FF2B5EF4-FFF2-40B4-BE49-F238E27FC236}">
                <a16:creationId xmlns:a16="http://schemas.microsoft.com/office/drawing/2014/main" id="{DF5511AD-7FE9-4899-A555-9B9226A223F2}"/>
              </a:ext>
            </a:extLst>
          </p:cNvPr>
          <p:cNvGrpSpPr/>
          <p:nvPr/>
        </p:nvGrpSpPr>
        <p:grpSpPr>
          <a:xfrm>
            <a:off x="2148840" y="3924300"/>
            <a:ext cx="7465060" cy="2463799"/>
            <a:chOff x="3380740" y="2773045"/>
            <a:chExt cx="5430520" cy="1311910"/>
          </a:xfrm>
        </p:grpSpPr>
        <p:sp>
          <p:nvSpPr>
            <p:cNvPr id="7" name="Oval 6">
              <a:extLst>
                <a:ext uri="{FF2B5EF4-FFF2-40B4-BE49-F238E27FC236}">
                  <a16:creationId xmlns:a16="http://schemas.microsoft.com/office/drawing/2014/main" id="{28EF4CB3-3764-4EC4-BCFD-AA9CDE251D34}"/>
                </a:ext>
              </a:extLst>
            </p:cNvPr>
            <p:cNvSpPr/>
            <p:nvPr/>
          </p:nvSpPr>
          <p:spPr>
            <a:xfrm>
              <a:off x="3380740" y="2776855"/>
              <a:ext cx="1054735" cy="587375"/>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a:effectLst/>
                  <a:ea typeface="Times New Roman" panose="02020603050405020304" pitchFamily="18" charset="0"/>
                  <a:cs typeface="Times New Roman" panose="02020603050405020304" pitchFamily="18" charset="0"/>
                </a:rPr>
                <a:t>Input Data</a:t>
              </a:r>
              <a:endParaRPr lang="en-US" sz="1100">
                <a:effectLst/>
                <a:ea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7E640577-093B-4D25-A86F-951A1ACDF371}"/>
                </a:ext>
              </a:extLst>
            </p:cNvPr>
            <p:cNvSpPr/>
            <p:nvPr/>
          </p:nvSpPr>
          <p:spPr>
            <a:xfrm>
              <a:off x="4820920" y="2788285"/>
              <a:ext cx="1175385" cy="533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Times New Roman" panose="02020603050405020304" pitchFamily="18" charset="0"/>
                  <a:cs typeface="Times New Roman" panose="02020603050405020304" pitchFamily="18" charset="0"/>
                </a:rPr>
                <a:t>Process/Step 1</a:t>
              </a:r>
            </a:p>
          </p:txBody>
        </p:sp>
        <p:sp>
          <p:nvSpPr>
            <p:cNvPr id="9" name="Rectangle: Rounded Corners 8">
              <a:extLst>
                <a:ext uri="{FF2B5EF4-FFF2-40B4-BE49-F238E27FC236}">
                  <a16:creationId xmlns:a16="http://schemas.microsoft.com/office/drawing/2014/main" id="{33AE154B-B9A6-41AC-A8B1-C1E01B55DA5A}"/>
                </a:ext>
              </a:extLst>
            </p:cNvPr>
            <p:cNvSpPr/>
            <p:nvPr/>
          </p:nvSpPr>
          <p:spPr>
            <a:xfrm>
              <a:off x="6225540" y="2773045"/>
              <a:ext cx="1175385" cy="533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dirty="0">
                  <a:effectLst/>
                  <a:ea typeface="Times New Roman" panose="02020603050405020304" pitchFamily="18" charset="0"/>
                  <a:cs typeface="Times New Roman" panose="02020603050405020304" pitchFamily="18" charset="0"/>
                </a:rPr>
                <a:t>Process/Step 2</a:t>
              </a:r>
            </a:p>
          </p:txBody>
        </p:sp>
        <p:sp>
          <p:nvSpPr>
            <p:cNvPr id="10" name="Oval 9">
              <a:extLst>
                <a:ext uri="{FF2B5EF4-FFF2-40B4-BE49-F238E27FC236}">
                  <a16:creationId xmlns:a16="http://schemas.microsoft.com/office/drawing/2014/main" id="{FE7CA779-6814-40A7-B970-C0038DC2C0D4}"/>
                </a:ext>
              </a:extLst>
            </p:cNvPr>
            <p:cNvSpPr/>
            <p:nvPr/>
          </p:nvSpPr>
          <p:spPr>
            <a:xfrm>
              <a:off x="7756525" y="2777490"/>
              <a:ext cx="1054735" cy="587375"/>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a:effectLst/>
                  <a:ea typeface="Times New Roman" panose="02020603050405020304" pitchFamily="18" charset="0"/>
                  <a:cs typeface="Times New Roman" panose="02020603050405020304" pitchFamily="18" charset="0"/>
                </a:rPr>
                <a:t>Output</a:t>
              </a:r>
              <a:endParaRPr lang="en-US" sz="1100">
                <a:effectLst/>
                <a:ea typeface="Times New Roman" panose="02020603050405020304" pitchFamily="18" charset="0"/>
                <a:cs typeface="Times New Roman" panose="02020603050405020304" pitchFamily="18" charset="0"/>
              </a:endParaRPr>
            </a:p>
          </p:txBody>
        </p:sp>
        <p:sp>
          <p:nvSpPr>
            <p:cNvPr id="11" name="Arrow: Right 10">
              <a:extLst>
                <a:ext uri="{FF2B5EF4-FFF2-40B4-BE49-F238E27FC236}">
                  <a16:creationId xmlns:a16="http://schemas.microsoft.com/office/drawing/2014/main" id="{9EE21CFB-B03B-4264-96CB-B7C26E95A2E2}"/>
                </a:ext>
              </a:extLst>
            </p:cNvPr>
            <p:cNvSpPr/>
            <p:nvPr/>
          </p:nvSpPr>
          <p:spPr>
            <a:xfrm>
              <a:off x="4512310" y="3025140"/>
              <a:ext cx="271780" cy="1847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Arrow: Right 11">
              <a:extLst>
                <a:ext uri="{FF2B5EF4-FFF2-40B4-BE49-F238E27FC236}">
                  <a16:creationId xmlns:a16="http://schemas.microsoft.com/office/drawing/2014/main" id="{A63B0923-FBEC-49B9-AD03-77C2EA3CC8D5}"/>
                </a:ext>
              </a:extLst>
            </p:cNvPr>
            <p:cNvSpPr/>
            <p:nvPr/>
          </p:nvSpPr>
          <p:spPr>
            <a:xfrm>
              <a:off x="5992495" y="2981325"/>
              <a:ext cx="271780" cy="1847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Arrow: Right 12">
              <a:extLst>
                <a:ext uri="{FF2B5EF4-FFF2-40B4-BE49-F238E27FC236}">
                  <a16:creationId xmlns:a16="http://schemas.microsoft.com/office/drawing/2014/main" id="{E242259C-4847-40EC-B418-A0BF38FB2A86}"/>
                </a:ext>
              </a:extLst>
            </p:cNvPr>
            <p:cNvSpPr/>
            <p:nvPr/>
          </p:nvSpPr>
          <p:spPr>
            <a:xfrm>
              <a:off x="7462520" y="2981325"/>
              <a:ext cx="271780" cy="1847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Oval 13">
              <a:extLst>
                <a:ext uri="{FF2B5EF4-FFF2-40B4-BE49-F238E27FC236}">
                  <a16:creationId xmlns:a16="http://schemas.microsoft.com/office/drawing/2014/main" id="{12A1FC70-B3F3-4B9A-8A26-83312A01D78C}"/>
                </a:ext>
              </a:extLst>
            </p:cNvPr>
            <p:cNvSpPr/>
            <p:nvPr/>
          </p:nvSpPr>
          <p:spPr>
            <a:xfrm>
              <a:off x="3380740" y="3496945"/>
              <a:ext cx="1054735" cy="587375"/>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a:effectLst/>
                  <a:ea typeface="Times New Roman" panose="02020603050405020304" pitchFamily="18" charset="0"/>
                  <a:cs typeface="Times New Roman" panose="02020603050405020304" pitchFamily="18" charset="0"/>
                </a:rPr>
                <a:t>Input Data</a:t>
              </a:r>
              <a:endParaRPr lang="en-US" sz="1100">
                <a:effectLst/>
                <a:ea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2E43D650-34D6-4721-9E97-64D3EC060742}"/>
                </a:ext>
              </a:extLst>
            </p:cNvPr>
            <p:cNvSpPr/>
            <p:nvPr/>
          </p:nvSpPr>
          <p:spPr>
            <a:xfrm>
              <a:off x="5560695" y="3486150"/>
              <a:ext cx="1175385" cy="533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Times New Roman" panose="02020603050405020304" pitchFamily="18" charset="0"/>
                  <a:cs typeface="Times New Roman" panose="02020603050405020304" pitchFamily="18" charset="0"/>
                </a:rPr>
                <a:t>Function</a:t>
              </a:r>
            </a:p>
          </p:txBody>
        </p:sp>
        <p:sp>
          <p:nvSpPr>
            <p:cNvPr id="16" name="Oval 15">
              <a:extLst>
                <a:ext uri="{FF2B5EF4-FFF2-40B4-BE49-F238E27FC236}">
                  <a16:creationId xmlns:a16="http://schemas.microsoft.com/office/drawing/2014/main" id="{D09B0575-B8E4-4C04-922C-2DDE9F1F2174}"/>
                </a:ext>
              </a:extLst>
            </p:cNvPr>
            <p:cNvSpPr/>
            <p:nvPr/>
          </p:nvSpPr>
          <p:spPr>
            <a:xfrm>
              <a:off x="7756525" y="3497580"/>
              <a:ext cx="1054735" cy="587375"/>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a:effectLst/>
                  <a:ea typeface="Times New Roman" panose="02020603050405020304" pitchFamily="18" charset="0"/>
                  <a:cs typeface="Times New Roman" panose="02020603050405020304" pitchFamily="18" charset="0"/>
                </a:rPr>
                <a:t>Output</a:t>
              </a:r>
              <a:endParaRPr lang="en-US" sz="1100">
                <a:effectLst/>
                <a:ea typeface="Times New Roman" panose="02020603050405020304" pitchFamily="18" charset="0"/>
                <a:cs typeface="Times New Roman" panose="02020603050405020304" pitchFamily="18" charset="0"/>
              </a:endParaRPr>
            </a:p>
          </p:txBody>
        </p:sp>
        <p:sp>
          <p:nvSpPr>
            <p:cNvPr id="17" name="Arrow: Right 16">
              <a:extLst>
                <a:ext uri="{FF2B5EF4-FFF2-40B4-BE49-F238E27FC236}">
                  <a16:creationId xmlns:a16="http://schemas.microsoft.com/office/drawing/2014/main" id="{F3A0BFC3-950E-4557-B20E-7BAB86EBC5C1}"/>
                </a:ext>
              </a:extLst>
            </p:cNvPr>
            <p:cNvSpPr/>
            <p:nvPr/>
          </p:nvSpPr>
          <p:spPr>
            <a:xfrm>
              <a:off x="4479925" y="3721735"/>
              <a:ext cx="103378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Arrow: Right 17">
              <a:extLst>
                <a:ext uri="{FF2B5EF4-FFF2-40B4-BE49-F238E27FC236}">
                  <a16:creationId xmlns:a16="http://schemas.microsoft.com/office/drawing/2014/main" id="{2DAC0A02-25BE-4D2B-B43F-3575284DA8CF}"/>
                </a:ext>
              </a:extLst>
            </p:cNvPr>
            <p:cNvSpPr/>
            <p:nvPr/>
          </p:nvSpPr>
          <p:spPr>
            <a:xfrm>
              <a:off x="6754495" y="3732530"/>
              <a:ext cx="103378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5292277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D4FA1-5E3C-4ED7-9713-660A91E54A55}"/>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CD616B92-F714-41C5-A65A-617C9D63029C}"/>
              </a:ext>
            </a:extLst>
          </p:cNvPr>
          <p:cNvSpPr>
            <a:spLocks noGrp="1"/>
          </p:cNvSpPr>
          <p:nvPr>
            <p:ph idx="1"/>
          </p:nvPr>
        </p:nvSpPr>
        <p:spPr>
          <a:xfrm>
            <a:off x="1154954" y="2603500"/>
            <a:ext cx="8825659" cy="3606800"/>
          </a:xfrm>
        </p:spPr>
        <p:txBody>
          <a:bodyPr>
            <a:normAutofit/>
          </a:bodyPr>
          <a:lstStyle/>
          <a:p>
            <a:r>
              <a:rPr lang="en-US" b="1" u="sng" dirty="0"/>
              <a:t>Functions</a:t>
            </a:r>
            <a:r>
              <a:rPr lang="en-US" dirty="0"/>
              <a:t> will help us </a:t>
            </a:r>
            <a:r>
              <a:rPr lang="en-US" u="sng" dirty="0"/>
              <a:t>simplify processes</a:t>
            </a:r>
            <a:r>
              <a:rPr lang="en-US" dirty="0"/>
              <a:t>, that tend to be comprised by multiple and sometimes complex steps, into a couple lines of code.</a:t>
            </a:r>
          </a:p>
          <a:p>
            <a:r>
              <a:rPr lang="en-US" b="1" dirty="0"/>
              <a:t>Structure of a function:</a:t>
            </a:r>
          </a:p>
          <a:p>
            <a:pPr lvl="1"/>
            <a:r>
              <a:rPr lang="en-US" sz="1800" b="1" dirty="0"/>
              <a:t>Input:</a:t>
            </a:r>
            <a:r>
              <a:rPr lang="en-US" sz="1800" dirty="0"/>
              <a:t> The information or data we start with</a:t>
            </a:r>
          </a:p>
          <a:p>
            <a:pPr lvl="1"/>
            <a:r>
              <a:rPr lang="en-US" sz="1800" b="1" dirty="0"/>
              <a:t>Process:</a:t>
            </a:r>
            <a:r>
              <a:rPr lang="en-US" sz="1800" dirty="0"/>
              <a:t> The different steps of cleaning, analyses,</a:t>
            </a:r>
            <a:r>
              <a:rPr lang="en-US" sz="1800" b="1" dirty="0"/>
              <a:t> </a:t>
            </a:r>
            <a:r>
              <a:rPr lang="en-US" sz="1800" dirty="0"/>
              <a:t>mathematical operations, etc., that we want to occur over our data. </a:t>
            </a:r>
            <a:r>
              <a:rPr lang="en-US" sz="1800" u="sng" dirty="0"/>
              <a:t>Loops</a:t>
            </a:r>
            <a:r>
              <a:rPr lang="en-US" sz="1800" dirty="0"/>
              <a:t> are processes themselves, so you can put a loop within a function.</a:t>
            </a:r>
          </a:p>
          <a:p>
            <a:pPr lvl="1"/>
            <a:r>
              <a:rPr lang="en-US" sz="1800" b="1" dirty="0"/>
              <a:t>Output:</a:t>
            </a:r>
            <a:r>
              <a:rPr lang="en-US" sz="1800" dirty="0"/>
              <a:t> The expected result of the process. Can be a new table, summary statistics, analysis results, plots, and more.</a:t>
            </a:r>
          </a:p>
          <a:p>
            <a:endParaRPr lang="en-US" b="1" u="sng" dirty="0"/>
          </a:p>
          <a:p>
            <a:endParaRPr lang="en-US" dirty="0"/>
          </a:p>
        </p:txBody>
      </p:sp>
    </p:spTree>
    <p:extLst>
      <p:ext uri="{BB962C8B-B14F-4D97-AF65-F5344CB8AC3E}">
        <p14:creationId xmlns:p14="http://schemas.microsoft.com/office/powerpoint/2010/main" val="28650620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6DCF1-F316-4B18-9F57-B2FD2B7E02ED}"/>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0C6B15C8-0707-4D5F-9D37-D010837C1C8A}"/>
              </a:ext>
            </a:extLst>
          </p:cNvPr>
          <p:cNvSpPr>
            <a:spLocks noGrp="1"/>
          </p:cNvSpPr>
          <p:nvPr>
            <p:ph idx="1"/>
          </p:nvPr>
        </p:nvSpPr>
        <p:spPr>
          <a:xfrm>
            <a:off x="1154954" y="2603500"/>
            <a:ext cx="8825659" cy="4102100"/>
          </a:xfrm>
        </p:spPr>
        <p:txBody>
          <a:bodyPr>
            <a:normAutofit/>
          </a:bodyPr>
          <a:lstStyle/>
          <a:p>
            <a:r>
              <a:rPr lang="en-US" b="1" u="sng" dirty="0"/>
              <a:t>Structure of a function in R:</a:t>
            </a:r>
          </a:p>
          <a:p>
            <a:pPr lvl="1"/>
            <a:r>
              <a:rPr lang="en-US" sz="1800" b="1" dirty="0"/>
              <a:t>Name</a:t>
            </a:r>
            <a:r>
              <a:rPr lang="en-US" sz="1800" dirty="0"/>
              <a:t>: The name of the function, that you’ll be able to use as any normal function in R.</a:t>
            </a:r>
            <a:endParaRPr lang="en-US" sz="1800" b="1" dirty="0"/>
          </a:p>
          <a:p>
            <a:pPr lvl="1"/>
            <a:r>
              <a:rPr lang="en-US" sz="1800" b="1" dirty="0"/>
              <a:t>function() statement:</a:t>
            </a:r>
            <a:r>
              <a:rPr lang="en-US" sz="1800" dirty="0"/>
              <a:t> this statement contains our </a:t>
            </a:r>
            <a:r>
              <a:rPr lang="en-US" sz="1800" b="1" dirty="0"/>
              <a:t>arguments</a:t>
            </a:r>
            <a:r>
              <a:rPr lang="en-US" sz="1800" dirty="0"/>
              <a:t>. These are the names of objects or variables that will play a role in the function internal process, and </a:t>
            </a:r>
            <a:r>
              <a:rPr lang="en-US" sz="1800" u="sng" dirty="0"/>
              <a:t>must be provided by the user of the function. </a:t>
            </a:r>
          </a:p>
          <a:p>
            <a:pPr lvl="2"/>
            <a:r>
              <a:rPr lang="en-US" sz="1800" dirty="0"/>
              <a:t>Some arguments can have default values</a:t>
            </a:r>
            <a:endParaRPr lang="en-US" sz="1800" b="1" u="sng" dirty="0"/>
          </a:p>
          <a:p>
            <a:pPr lvl="1"/>
            <a:r>
              <a:rPr lang="en-US" sz="1800" b="1" dirty="0"/>
              <a:t>Internal process:</a:t>
            </a:r>
            <a:r>
              <a:rPr lang="en-US" sz="1800" dirty="0"/>
              <a:t> within a </a:t>
            </a:r>
            <a:r>
              <a:rPr lang="en-US" sz="1800" u="sng" dirty="0"/>
              <a:t>pair of curly brackets</a:t>
            </a:r>
            <a:r>
              <a:rPr lang="en-US" sz="1800" dirty="0"/>
              <a:t> after the function statement. We will list all the steps and sub-processes over the input.</a:t>
            </a:r>
            <a:endParaRPr lang="en-US" sz="1800" b="1" u="sng" dirty="0"/>
          </a:p>
          <a:p>
            <a:pPr lvl="2"/>
            <a:r>
              <a:rPr lang="en-US" sz="1800" b="1" dirty="0"/>
              <a:t>Output:</a:t>
            </a:r>
            <a:r>
              <a:rPr lang="en-US" sz="1800" dirty="0"/>
              <a:t> As part of the internal process, we must make sure to have an output; often times using the </a:t>
            </a:r>
            <a:r>
              <a:rPr lang="en-US" sz="1800" b="1" dirty="0"/>
              <a:t>return()</a:t>
            </a:r>
            <a:r>
              <a:rPr lang="en-US" sz="1800" dirty="0"/>
              <a:t> function.</a:t>
            </a:r>
            <a:endParaRPr lang="en-US" sz="1800" b="1" dirty="0"/>
          </a:p>
        </p:txBody>
      </p:sp>
    </p:spTree>
    <p:extLst>
      <p:ext uri="{BB962C8B-B14F-4D97-AF65-F5344CB8AC3E}">
        <p14:creationId xmlns:p14="http://schemas.microsoft.com/office/powerpoint/2010/main" val="28893130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639B-BDE6-43EC-B479-2E9421ABC089}"/>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9714A38A-5530-418F-A66A-81C461D1832C}"/>
              </a:ext>
            </a:extLst>
          </p:cNvPr>
          <p:cNvSpPr>
            <a:spLocks noGrp="1"/>
          </p:cNvSpPr>
          <p:nvPr>
            <p:ph idx="1"/>
          </p:nvPr>
        </p:nvSpPr>
        <p:spPr>
          <a:xfrm>
            <a:off x="1154954" y="2603500"/>
            <a:ext cx="8825659" cy="4254500"/>
          </a:xfrm>
        </p:spPr>
        <p:txBody>
          <a:bodyPr>
            <a:normAutofit/>
          </a:bodyPr>
          <a:lstStyle/>
          <a:p>
            <a:r>
              <a:rPr lang="en-US" b="1" u="sng" dirty="0"/>
              <a:t>Example of a Function:</a:t>
            </a:r>
            <a:r>
              <a:rPr lang="en-US" dirty="0"/>
              <a:t> sample()</a:t>
            </a:r>
          </a:p>
          <a:p>
            <a:pPr lvl="1"/>
            <a:r>
              <a:rPr lang="en-US" sz="1800" b="1" dirty="0"/>
              <a:t>The name </a:t>
            </a:r>
            <a:r>
              <a:rPr lang="en-US" sz="1800" dirty="0"/>
              <a:t>of this function is</a:t>
            </a:r>
            <a:r>
              <a:rPr lang="en-US" sz="1800" b="1" dirty="0"/>
              <a:t> “sample”</a:t>
            </a:r>
          </a:p>
          <a:p>
            <a:pPr lvl="1"/>
            <a:r>
              <a:rPr lang="en-US" sz="1800" b="1" dirty="0"/>
              <a:t>Go to the help of the function in R</a:t>
            </a:r>
          </a:p>
          <a:p>
            <a:pPr lvl="2"/>
            <a:r>
              <a:rPr lang="en-US" sz="1800" b="1" dirty="0"/>
              <a:t>What are the arguments of this function?</a:t>
            </a:r>
          </a:p>
          <a:p>
            <a:pPr lvl="2"/>
            <a:r>
              <a:rPr lang="en-US" sz="1800" b="1" dirty="0"/>
              <a:t>Are there default values?</a:t>
            </a:r>
          </a:p>
          <a:p>
            <a:pPr lvl="1"/>
            <a:r>
              <a:rPr lang="en-US" sz="1800" b="1" dirty="0"/>
              <a:t>View or print the function</a:t>
            </a:r>
          </a:p>
          <a:p>
            <a:pPr lvl="2"/>
            <a:r>
              <a:rPr lang="en-US" sz="1800" b="1" dirty="0"/>
              <a:t>What is the internal process of this function?</a:t>
            </a:r>
          </a:p>
          <a:p>
            <a:pPr lvl="3"/>
            <a:r>
              <a:rPr lang="en-US" sz="1600" dirty="0"/>
              <a:t>You don’t have to understand all the internal process, but this is a good way to become comfortable reading code from other sources aside from the one you have written yourself.</a:t>
            </a:r>
          </a:p>
        </p:txBody>
      </p:sp>
    </p:spTree>
    <p:extLst>
      <p:ext uri="{BB962C8B-B14F-4D97-AF65-F5344CB8AC3E}">
        <p14:creationId xmlns:p14="http://schemas.microsoft.com/office/powerpoint/2010/main" val="3663059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E4058-7ECF-4525-9405-55F768EED946}"/>
              </a:ext>
            </a:extLst>
          </p:cNvPr>
          <p:cNvSpPr>
            <a:spLocks noGrp="1"/>
          </p:cNvSpPr>
          <p:nvPr>
            <p:ph type="title"/>
          </p:nvPr>
        </p:nvSpPr>
        <p:spPr/>
        <p:txBody>
          <a:bodyPr/>
          <a:lstStyle/>
          <a:p>
            <a:r>
              <a:rPr lang="en-US" dirty="0"/>
              <a:t>WHY LOOPS AND FUNCTIONS?</a:t>
            </a:r>
          </a:p>
        </p:txBody>
      </p:sp>
      <p:sp>
        <p:nvSpPr>
          <p:cNvPr id="3" name="Content Placeholder 2">
            <a:extLst>
              <a:ext uri="{FF2B5EF4-FFF2-40B4-BE49-F238E27FC236}">
                <a16:creationId xmlns:a16="http://schemas.microsoft.com/office/drawing/2014/main" id="{C5F21D4F-1BC2-40A2-B21D-C2A7D8A8BF7C}"/>
              </a:ext>
            </a:extLst>
          </p:cNvPr>
          <p:cNvSpPr>
            <a:spLocks noGrp="1"/>
          </p:cNvSpPr>
          <p:nvPr>
            <p:ph idx="1"/>
          </p:nvPr>
        </p:nvSpPr>
        <p:spPr>
          <a:xfrm>
            <a:off x="1154954" y="2603500"/>
            <a:ext cx="9055846" cy="3416300"/>
          </a:xfrm>
        </p:spPr>
        <p:txBody>
          <a:bodyPr/>
          <a:lstStyle/>
          <a:p>
            <a:pPr marL="0" indent="0" algn="ctr">
              <a:buNone/>
            </a:pPr>
            <a:r>
              <a:rPr lang="en-US" sz="2000" b="1" u="sng" dirty="0"/>
              <a:t>“If you need to repeat a process more than twice, program it”</a:t>
            </a:r>
            <a:endParaRPr lang="en-US" sz="2000" u="sng" dirty="0"/>
          </a:p>
          <a:p>
            <a:r>
              <a:rPr lang="en-US" b="1" u="sng" dirty="0"/>
              <a:t>Loops</a:t>
            </a:r>
            <a:r>
              <a:rPr lang="en-US" dirty="0"/>
              <a:t> will help us repeat </a:t>
            </a:r>
            <a:r>
              <a:rPr lang="en-US" u="sng" dirty="0"/>
              <a:t>a process</a:t>
            </a:r>
            <a:r>
              <a:rPr lang="en-US" dirty="0"/>
              <a:t> multiple times, e.g. on different datasets (or subsets of them) considering that their format remains the same.</a:t>
            </a:r>
          </a:p>
          <a:p>
            <a:endParaRPr lang="en-US" dirty="0"/>
          </a:p>
          <a:p>
            <a:endParaRPr lang="en-US" dirty="0"/>
          </a:p>
          <a:p>
            <a:endParaRPr lang="en-US" dirty="0"/>
          </a:p>
          <a:p>
            <a:endParaRPr lang="en-US" dirty="0"/>
          </a:p>
        </p:txBody>
      </p:sp>
      <p:grpSp>
        <p:nvGrpSpPr>
          <p:cNvPr id="28" name="Group 27">
            <a:extLst>
              <a:ext uri="{FF2B5EF4-FFF2-40B4-BE49-F238E27FC236}">
                <a16:creationId xmlns:a16="http://schemas.microsoft.com/office/drawing/2014/main" id="{4FDCECBD-C1C2-4543-B51A-9C9F97EA282E}"/>
              </a:ext>
            </a:extLst>
          </p:cNvPr>
          <p:cNvGrpSpPr/>
          <p:nvPr/>
        </p:nvGrpSpPr>
        <p:grpSpPr>
          <a:xfrm>
            <a:off x="1765300" y="3809365"/>
            <a:ext cx="8151067" cy="2464435"/>
            <a:chOff x="3159125" y="2640965"/>
            <a:chExt cx="5873750" cy="1576070"/>
          </a:xfrm>
        </p:grpSpPr>
        <p:sp>
          <p:nvSpPr>
            <p:cNvPr id="17" name="Oval 16">
              <a:extLst>
                <a:ext uri="{FF2B5EF4-FFF2-40B4-BE49-F238E27FC236}">
                  <a16:creationId xmlns:a16="http://schemas.microsoft.com/office/drawing/2014/main" id="{5E69924C-DEC3-489A-B2F2-066D712179C1}"/>
                </a:ext>
              </a:extLst>
            </p:cNvPr>
            <p:cNvSpPr/>
            <p:nvPr/>
          </p:nvSpPr>
          <p:spPr>
            <a:xfrm>
              <a:off x="3159125" y="2856230"/>
              <a:ext cx="1054735" cy="587375"/>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a:effectLst/>
                  <a:ea typeface="Times New Roman" panose="02020603050405020304" pitchFamily="18" charset="0"/>
                  <a:cs typeface="Times New Roman" panose="02020603050405020304" pitchFamily="18" charset="0"/>
                </a:rPr>
                <a:t>Input Data</a:t>
              </a:r>
              <a:endParaRPr lang="en-US" sz="1100">
                <a:effectLst/>
                <a:ea typeface="Times New Roman" panose="02020603050405020304" pitchFamily="18" charset="0"/>
                <a:cs typeface="Times New Roman" panose="02020603050405020304" pitchFamily="18" charset="0"/>
              </a:endParaRPr>
            </a:p>
          </p:txBody>
        </p:sp>
        <p:sp>
          <p:nvSpPr>
            <p:cNvPr id="18" name="Diamond 17">
              <a:extLst>
                <a:ext uri="{FF2B5EF4-FFF2-40B4-BE49-F238E27FC236}">
                  <a16:creationId xmlns:a16="http://schemas.microsoft.com/office/drawing/2014/main" id="{524C3DC4-3776-470C-A5F9-B5D78A04092A}"/>
                </a:ext>
              </a:extLst>
            </p:cNvPr>
            <p:cNvSpPr/>
            <p:nvPr/>
          </p:nvSpPr>
          <p:spPr>
            <a:xfrm>
              <a:off x="4598670" y="2640965"/>
              <a:ext cx="1610995" cy="931545"/>
            </a:xfrm>
            <a:prstGeom prst="diamond">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dirty="0">
                  <a:effectLst/>
                  <a:ea typeface="Times New Roman" panose="02020603050405020304" pitchFamily="18" charset="0"/>
                  <a:cs typeface="Times New Roman" panose="02020603050405020304" pitchFamily="18" charset="0"/>
                </a:rPr>
                <a:t>Sequence</a:t>
              </a:r>
              <a:br>
                <a:rPr lang="en-US" sz="1000" dirty="0">
                  <a:effectLst/>
                  <a:ea typeface="Times New Roman" panose="02020603050405020304" pitchFamily="18" charset="0"/>
                  <a:cs typeface="Times New Roman" panose="02020603050405020304" pitchFamily="18" charset="0"/>
                </a:rPr>
              </a:br>
              <a:r>
                <a:rPr lang="en-US" sz="1000" dirty="0" err="1">
                  <a:effectLst/>
                  <a:ea typeface="Times New Roman" panose="02020603050405020304" pitchFamily="18" charset="0"/>
                  <a:cs typeface="Times New Roman" panose="02020603050405020304" pitchFamily="18" charset="0"/>
                </a:rPr>
                <a:t>i</a:t>
              </a:r>
              <a:r>
                <a:rPr lang="en-US" sz="1000" dirty="0">
                  <a:effectLst/>
                  <a:ea typeface="Times New Roman" panose="02020603050405020304" pitchFamily="18" charset="0"/>
                  <a:cs typeface="Times New Roman" panose="02020603050405020304" pitchFamily="18" charset="0"/>
                </a:rPr>
                <a:t> = 1 to N</a:t>
              </a:r>
              <a:endParaRPr lang="en-US" sz="1100" dirty="0">
                <a:effectLst/>
                <a:ea typeface="Times New Roman" panose="02020603050405020304" pitchFamily="18" charset="0"/>
                <a:cs typeface="Times New Roman" panose="02020603050405020304" pitchFamily="18" charset="0"/>
              </a:endParaRPr>
            </a:p>
          </p:txBody>
        </p:sp>
        <p:sp>
          <p:nvSpPr>
            <p:cNvPr id="19" name="Rectangle: Rounded Corners 18">
              <a:extLst>
                <a:ext uri="{FF2B5EF4-FFF2-40B4-BE49-F238E27FC236}">
                  <a16:creationId xmlns:a16="http://schemas.microsoft.com/office/drawing/2014/main" id="{168FEEA2-5614-436D-ACB5-22CFA9558ADF}"/>
                </a:ext>
              </a:extLst>
            </p:cNvPr>
            <p:cNvSpPr/>
            <p:nvPr/>
          </p:nvSpPr>
          <p:spPr>
            <a:xfrm>
              <a:off x="7857490" y="2778125"/>
              <a:ext cx="1175385" cy="6203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Times New Roman" panose="02020603050405020304" pitchFamily="18" charset="0"/>
                  <a:cs typeface="Times New Roman" panose="02020603050405020304" pitchFamily="18" charset="0"/>
                </a:rPr>
                <a:t>Process</a:t>
              </a:r>
            </a:p>
          </p:txBody>
        </p:sp>
        <p:sp>
          <p:nvSpPr>
            <p:cNvPr id="20" name="Arrow: Right 19">
              <a:extLst>
                <a:ext uri="{FF2B5EF4-FFF2-40B4-BE49-F238E27FC236}">
                  <a16:creationId xmlns:a16="http://schemas.microsoft.com/office/drawing/2014/main" id="{1B8D14C1-F11F-469F-8E82-FDA7B048EDA3}"/>
                </a:ext>
              </a:extLst>
            </p:cNvPr>
            <p:cNvSpPr/>
            <p:nvPr/>
          </p:nvSpPr>
          <p:spPr>
            <a:xfrm>
              <a:off x="4236085" y="3058795"/>
              <a:ext cx="326390" cy="173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Arrow: Right 20">
              <a:extLst>
                <a:ext uri="{FF2B5EF4-FFF2-40B4-BE49-F238E27FC236}">
                  <a16:creationId xmlns:a16="http://schemas.microsoft.com/office/drawing/2014/main" id="{C8F02BBF-3BD4-4FAA-97AE-579EB1A13A42}"/>
                </a:ext>
              </a:extLst>
            </p:cNvPr>
            <p:cNvSpPr/>
            <p:nvPr/>
          </p:nvSpPr>
          <p:spPr>
            <a:xfrm>
              <a:off x="6241415" y="3080385"/>
              <a:ext cx="326390" cy="173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Oval 21">
              <a:extLst>
                <a:ext uri="{FF2B5EF4-FFF2-40B4-BE49-F238E27FC236}">
                  <a16:creationId xmlns:a16="http://schemas.microsoft.com/office/drawing/2014/main" id="{8739527A-277C-40BA-B654-7308A36679E9}"/>
                </a:ext>
              </a:extLst>
            </p:cNvPr>
            <p:cNvSpPr/>
            <p:nvPr/>
          </p:nvSpPr>
          <p:spPr>
            <a:xfrm>
              <a:off x="6631305" y="2962910"/>
              <a:ext cx="875030" cy="417830"/>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a:effectLst/>
                  <a:ea typeface="Times New Roman" panose="02020603050405020304" pitchFamily="18" charset="0"/>
                  <a:cs typeface="Times New Roman" panose="02020603050405020304" pitchFamily="18" charset="0"/>
                </a:rPr>
                <a:t>Data(i)</a:t>
              </a:r>
              <a:endParaRPr lang="en-US" sz="1100">
                <a:effectLst/>
                <a:ea typeface="Times New Roman" panose="02020603050405020304" pitchFamily="18" charset="0"/>
                <a:cs typeface="Times New Roman" panose="02020603050405020304" pitchFamily="18" charset="0"/>
              </a:endParaRPr>
            </a:p>
          </p:txBody>
        </p:sp>
        <p:sp>
          <p:nvSpPr>
            <p:cNvPr id="23" name="Arrow: Right 22">
              <a:extLst>
                <a:ext uri="{FF2B5EF4-FFF2-40B4-BE49-F238E27FC236}">
                  <a16:creationId xmlns:a16="http://schemas.microsoft.com/office/drawing/2014/main" id="{267B6E79-4261-4640-8302-B76EC54D767B}"/>
                </a:ext>
              </a:extLst>
            </p:cNvPr>
            <p:cNvSpPr/>
            <p:nvPr/>
          </p:nvSpPr>
          <p:spPr>
            <a:xfrm>
              <a:off x="7536180" y="3089275"/>
              <a:ext cx="291465" cy="1447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4" name="Connector: Elbow 23">
              <a:extLst>
                <a:ext uri="{FF2B5EF4-FFF2-40B4-BE49-F238E27FC236}">
                  <a16:creationId xmlns:a16="http://schemas.microsoft.com/office/drawing/2014/main" id="{D6DE8300-FDDF-4AB9-B89A-1D001C4F0D79}"/>
                </a:ext>
              </a:extLst>
            </p:cNvPr>
            <p:cNvCxnSpPr/>
            <p:nvPr/>
          </p:nvCxnSpPr>
          <p:spPr>
            <a:xfrm flipH="1" flipV="1">
              <a:off x="5659120" y="2757805"/>
              <a:ext cx="2256155" cy="151765"/>
            </a:xfrm>
            <a:prstGeom prst="bentConnector3">
              <a:avLst>
                <a:gd name="adj1" fmla="val 33172"/>
              </a:avLst>
            </a:prstGeom>
            <a:ln>
              <a:tailEnd type="triangle"/>
            </a:ln>
          </p:spPr>
          <p:style>
            <a:lnRef idx="1">
              <a:schemeClr val="dk1"/>
            </a:lnRef>
            <a:fillRef idx="0">
              <a:schemeClr val="dk1"/>
            </a:fillRef>
            <a:effectRef idx="0">
              <a:schemeClr val="dk1"/>
            </a:effectRef>
            <a:fontRef idx="minor">
              <a:schemeClr val="tx1"/>
            </a:fontRef>
          </p:style>
        </p:cxnSp>
        <p:sp>
          <p:nvSpPr>
            <p:cNvPr id="25" name="Oval 24">
              <a:extLst>
                <a:ext uri="{FF2B5EF4-FFF2-40B4-BE49-F238E27FC236}">
                  <a16:creationId xmlns:a16="http://schemas.microsoft.com/office/drawing/2014/main" id="{72EF9B86-ADCF-4480-826C-6E71565C1FF8}"/>
                </a:ext>
              </a:extLst>
            </p:cNvPr>
            <p:cNvSpPr/>
            <p:nvPr/>
          </p:nvSpPr>
          <p:spPr>
            <a:xfrm>
              <a:off x="6018530" y="3785870"/>
              <a:ext cx="875030" cy="417830"/>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a:effectLst/>
                  <a:ea typeface="Times New Roman" panose="02020603050405020304" pitchFamily="18" charset="0"/>
                  <a:cs typeface="Times New Roman" panose="02020603050405020304" pitchFamily="18" charset="0"/>
                </a:rPr>
                <a:t>Stop</a:t>
              </a:r>
              <a:endParaRPr lang="en-US" sz="1100">
                <a:effectLst/>
                <a:ea typeface="Times New Roman" panose="02020603050405020304" pitchFamily="18" charset="0"/>
                <a:cs typeface="Times New Roman" panose="02020603050405020304" pitchFamily="18" charset="0"/>
              </a:endParaRPr>
            </a:p>
          </p:txBody>
        </p:sp>
        <p:cxnSp>
          <p:nvCxnSpPr>
            <p:cNvPr id="26" name="Connector: Elbow 25">
              <a:extLst>
                <a:ext uri="{FF2B5EF4-FFF2-40B4-BE49-F238E27FC236}">
                  <a16:creationId xmlns:a16="http://schemas.microsoft.com/office/drawing/2014/main" id="{8802FBEB-14EC-4565-BBDE-0D41A08CBC96}"/>
                </a:ext>
              </a:extLst>
            </p:cNvPr>
            <p:cNvCxnSpPr/>
            <p:nvPr/>
          </p:nvCxnSpPr>
          <p:spPr>
            <a:xfrm>
              <a:off x="5415915" y="3380740"/>
              <a:ext cx="622300" cy="622935"/>
            </a:xfrm>
            <a:prstGeom prst="bentConnector3">
              <a:avLst>
                <a:gd name="adj1" fmla="val -3147"/>
              </a:avLst>
            </a:prstGeom>
            <a:ln>
              <a:tailEnd type="triangle"/>
            </a:ln>
          </p:spPr>
          <p:style>
            <a:lnRef idx="1">
              <a:schemeClr val="dk1"/>
            </a:lnRef>
            <a:fillRef idx="0">
              <a:schemeClr val="dk1"/>
            </a:fillRef>
            <a:effectRef idx="0">
              <a:schemeClr val="dk1"/>
            </a:effectRef>
            <a:fontRef idx="minor">
              <a:schemeClr val="tx1"/>
            </a:fontRef>
          </p:style>
        </p:cxnSp>
        <p:sp>
          <p:nvSpPr>
            <p:cNvPr id="27" name="Text Box 124">
              <a:extLst>
                <a:ext uri="{FF2B5EF4-FFF2-40B4-BE49-F238E27FC236}">
                  <a16:creationId xmlns:a16="http://schemas.microsoft.com/office/drawing/2014/main" id="{6AC61011-AF70-4212-BB32-8919B1704871}"/>
                </a:ext>
              </a:extLst>
            </p:cNvPr>
            <p:cNvSpPr txBox="1"/>
            <p:nvPr/>
          </p:nvSpPr>
          <p:spPr>
            <a:xfrm>
              <a:off x="5386705" y="3799205"/>
              <a:ext cx="631825" cy="41783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After</a:t>
              </a:r>
              <a:br>
                <a:rPr lang="en-US" sz="1000">
                  <a:effectLst/>
                  <a:latin typeface="Arial" panose="020B0604020202020204" pitchFamily="34" charset="0"/>
                  <a:ea typeface="Times New Roman" panose="02020603050405020304" pitchFamily="18" charset="0"/>
                  <a:cs typeface="Times New Roman" panose="02020603050405020304" pitchFamily="18" charset="0"/>
                </a:rPr>
              </a:br>
              <a:r>
                <a:rPr lang="en-US" sz="1000">
                  <a:effectLst/>
                  <a:latin typeface="Arial" panose="020B0604020202020204" pitchFamily="34" charset="0"/>
                  <a:ea typeface="Times New Roman" panose="02020603050405020304" pitchFamily="18" charset="0"/>
                  <a:cs typeface="Times New Roman" panose="02020603050405020304" pitchFamily="18" charset="0"/>
                </a:rPr>
                <a:t>i = N</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7398280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4F691-0E3B-468B-862A-59BDE1413A26}"/>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ADA8A4D5-521B-4ED3-A443-E8BD82347537}"/>
              </a:ext>
            </a:extLst>
          </p:cNvPr>
          <p:cNvSpPr>
            <a:spLocks noGrp="1"/>
          </p:cNvSpPr>
          <p:nvPr>
            <p:ph idx="1"/>
          </p:nvPr>
        </p:nvSpPr>
        <p:spPr/>
        <p:txBody>
          <a:bodyPr/>
          <a:lstStyle/>
          <a:p>
            <a:pPr marL="0" indent="0" algn="ctr">
              <a:buNone/>
            </a:pPr>
            <a:r>
              <a:rPr lang="en-US" b="1" dirty="0"/>
              <a:t>Let’s write our first function!</a:t>
            </a:r>
          </a:p>
          <a:p>
            <a:pPr algn="just"/>
            <a:r>
              <a:rPr lang="en-US" dirty="0"/>
              <a:t>We are going to make two numbers multiply each other using a function. R has its own multiplication operator (*), however, our goal is to get you used to the structure of a function in R.</a:t>
            </a:r>
          </a:p>
          <a:p>
            <a:pPr lvl="1" algn="just"/>
            <a:r>
              <a:rPr lang="en-US" sz="1800" b="1" dirty="0"/>
              <a:t>Input: </a:t>
            </a:r>
            <a:r>
              <a:rPr lang="en-US" sz="1800" dirty="0"/>
              <a:t>arguments X and Y, both numbers</a:t>
            </a:r>
          </a:p>
          <a:p>
            <a:pPr lvl="1" algn="just"/>
            <a:r>
              <a:rPr lang="en-US" sz="1800" b="1" dirty="0"/>
              <a:t>Process: </a:t>
            </a:r>
            <a:r>
              <a:rPr lang="en-US" sz="1800" dirty="0"/>
              <a:t>Multiply X*Y, assign the result to a new object Z</a:t>
            </a:r>
          </a:p>
          <a:p>
            <a:pPr lvl="1" algn="just"/>
            <a:r>
              <a:rPr lang="en-US" sz="1800" b="1" dirty="0"/>
              <a:t>Output:</a:t>
            </a:r>
            <a:r>
              <a:rPr lang="en-US" sz="1800" dirty="0"/>
              <a:t> </a:t>
            </a:r>
            <a:r>
              <a:rPr lang="en-US" sz="1800" u="sng" dirty="0"/>
              <a:t>return</a:t>
            </a:r>
            <a:r>
              <a:rPr lang="en-US" sz="1800" dirty="0"/>
              <a:t> Z</a:t>
            </a:r>
            <a:endParaRPr lang="en-US" sz="1800" b="1" dirty="0"/>
          </a:p>
        </p:txBody>
      </p:sp>
      <p:sp>
        <p:nvSpPr>
          <p:cNvPr id="4" name="Rectangle 3">
            <a:extLst>
              <a:ext uri="{FF2B5EF4-FFF2-40B4-BE49-F238E27FC236}">
                <a16:creationId xmlns:a16="http://schemas.microsoft.com/office/drawing/2014/main" id="{FCF27BD8-96B4-40C3-AA8D-40ED314CCD3C}"/>
              </a:ext>
            </a:extLst>
          </p:cNvPr>
          <p:cNvSpPr/>
          <p:nvPr/>
        </p:nvSpPr>
        <p:spPr>
          <a:xfrm>
            <a:off x="1593850" y="5118100"/>
            <a:ext cx="9004300" cy="1739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a:t>&gt; Multiplication &lt;- function(X, Y) {  </a:t>
            </a:r>
            <a:r>
              <a:rPr lang="en-US" i="1"/>
              <a:t># name, function statements, and arguments</a:t>
            </a:r>
            <a:endParaRPr lang="en-US"/>
          </a:p>
          <a:p>
            <a:r>
              <a:rPr lang="en-US" i="1"/>
              <a:t># Internal process</a:t>
            </a:r>
            <a:r>
              <a:rPr lang="en-US" b="1"/>
              <a:t>	</a:t>
            </a:r>
            <a:endParaRPr lang="en-US"/>
          </a:p>
          <a:p>
            <a:r>
              <a:rPr lang="es-VE" b="1"/>
              <a:t>Z = X*Y </a:t>
            </a:r>
            <a:endParaRPr lang="en-US"/>
          </a:p>
          <a:p>
            <a:r>
              <a:rPr lang="es-VE" b="1"/>
              <a:t>	</a:t>
            </a:r>
            <a:r>
              <a:rPr lang="en-US" b="1"/>
              <a:t>return(Z)</a:t>
            </a:r>
            <a:endParaRPr lang="en-US"/>
          </a:p>
          <a:p>
            <a:r>
              <a:rPr lang="en-US" b="1"/>
              <a:t>}</a:t>
            </a:r>
            <a:endParaRPr lang="en-US"/>
          </a:p>
        </p:txBody>
      </p:sp>
    </p:spTree>
    <p:extLst>
      <p:ext uri="{BB962C8B-B14F-4D97-AF65-F5344CB8AC3E}">
        <p14:creationId xmlns:p14="http://schemas.microsoft.com/office/powerpoint/2010/main" val="7251239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4F691-0E3B-468B-862A-59BDE1413A26}"/>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ADA8A4D5-521B-4ED3-A443-E8BD82347537}"/>
              </a:ext>
            </a:extLst>
          </p:cNvPr>
          <p:cNvSpPr>
            <a:spLocks noGrp="1"/>
          </p:cNvSpPr>
          <p:nvPr>
            <p:ph idx="1"/>
          </p:nvPr>
        </p:nvSpPr>
        <p:spPr/>
        <p:txBody>
          <a:bodyPr/>
          <a:lstStyle/>
          <a:p>
            <a:pPr marL="0" indent="0" algn="ctr">
              <a:buNone/>
            </a:pPr>
            <a:r>
              <a:rPr lang="en-US" b="1" dirty="0"/>
              <a:t>Let’s write our first function!</a:t>
            </a:r>
          </a:p>
          <a:p>
            <a:pPr algn="just"/>
            <a:r>
              <a:rPr lang="en-US" dirty="0"/>
              <a:t>We are going to make two numbers multiply each other using a function. R has its own multiplication operator (*), however, our goal is to get you used to the structure of a function in R.</a:t>
            </a:r>
          </a:p>
          <a:p>
            <a:pPr lvl="1" algn="just"/>
            <a:r>
              <a:rPr lang="en-US" sz="1800" b="1" dirty="0"/>
              <a:t>Input: </a:t>
            </a:r>
            <a:r>
              <a:rPr lang="en-US" sz="1800" dirty="0"/>
              <a:t>arguments X and Y, both numbers</a:t>
            </a:r>
          </a:p>
          <a:p>
            <a:pPr lvl="1" algn="just"/>
            <a:r>
              <a:rPr lang="en-US" sz="1800" b="1" dirty="0"/>
              <a:t>Process: </a:t>
            </a:r>
            <a:r>
              <a:rPr lang="en-US" sz="1800" dirty="0"/>
              <a:t>Multiply X*Y, assign the result to a new object Z</a:t>
            </a:r>
          </a:p>
          <a:p>
            <a:pPr lvl="1" algn="just"/>
            <a:r>
              <a:rPr lang="en-US" sz="1800" b="1" dirty="0"/>
              <a:t>Output:</a:t>
            </a:r>
            <a:r>
              <a:rPr lang="en-US" sz="1800" dirty="0"/>
              <a:t> </a:t>
            </a:r>
            <a:r>
              <a:rPr lang="en-US" sz="1800" u="sng" dirty="0"/>
              <a:t>return</a:t>
            </a:r>
            <a:r>
              <a:rPr lang="en-US" sz="1800" dirty="0"/>
              <a:t> Z</a:t>
            </a:r>
            <a:endParaRPr lang="en-US" sz="1800" b="1" dirty="0"/>
          </a:p>
        </p:txBody>
      </p:sp>
      <p:sp>
        <p:nvSpPr>
          <p:cNvPr id="4" name="Rectangle 3">
            <a:extLst>
              <a:ext uri="{FF2B5EF4-FFF2-40B4-BE49-F238E27FC236}">
                <a16:creationId xmlns:a16="http://schemas.microsoft.com/office/drawing/2014/main" id="{FCF27BD8-96B4-40C3-AA8D-40ED314CCD3C}"/>
              </a:ext>
            </a:extLst>
          </p:cNvPr>
          <p:cNvSpPr/>
          <p:nvPr/>
        </p:nvSpPr>
        <p:spPr>
          <a:xfrm>
            <a:off x="1593850" y="5118100"/>
            <a:ext cx="9004300" cy="1244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&gt; Multiplication(X = 3, Y = 8) </a:t>
            </a:r>
            <a:r>
              <a:rPr lang="en-US" i="1" dirty="0"/>
              <a:t># Results in 24</a:t>
            </a:r>
            <a:endParaRPr lang="en-US" dirty="0"/>
          </a:p>
          <a:p>
            <a:r>
              <a:rPr lang="en-US" b="1" dirty="0"/>
              <a:t>&gt; Multiplication(2, 9) </a:t>
            </a:r>
            <a:r>
              <a:rPr lang="en-US" i="1" dirty="0"/>
              <a:t># Results in 18</a:t>
            </a:r>
            <a:endParaRPr lang="en-US" dirty="0"/>
          </a:p>
          <a:p>
            <a:r>
              <a:rPr lang="en-US" b="1" dirty="0"/>
              <a:t>&gt; Multiplication() </a:t>
            </a:r>
            <a:r>
              <a:rPr lang="en-US" i="1" dirty="0"/>
              <a:t># Results in Error, as there were no default values</a:t>
            </a:r>
            <a:endParaRPr lang="en-US" dirty="0"/>
          </a:p>
          <a:p>
            <a:endParaRPr lang="en-US" dirty="0"/>
          </a:p>
        </p:txBody>
      </p:sp>
    </p:spTree>
    <p:extLst>
      <p:ext uri="{BB962C8B-B14F-4D97-AF65-F5344CB8AC3E}">
        <p14:creationId xmlns:p14="http://schemas.microsoft.com/office/powerpoint/2010/main" val="34972725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4F691-0E3B-468B-862A-59BDE1413A26}"/>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ADA8A4D5-521B-4ED3-A443-E8BD82347537}"/>
              </a:ext>
            </a:extLst>
          </p:cNvPr>
          <p:cNvSpPr>
            <a:spLocks noGrp="1"/>
          </p:cNvSpPr>
          <p:nvPr>
            <p:ph idx="1"/>
          </p:nvPr>
        </p:nvSpPr>
        <p:spPr/>
        <p:txBody>
          <a:bodyPr/>
          <a:lstStyle/>
          <a:p>
            <a:pPr marL="0" indent="0" algn="ctr">
              <a:buNone/>
            </a:pPr>
            <a:r>
              <a:rPr lang="en-US" b="1" dirty="0"/>
              <a:t>Let’s write our first function!</a:t>
            </a:r>
          </a:p>
          <a:p>
            <a:pPr algn="just"/>
            <a:r>
              <a:rPr lang="en-US" dirty="0"/>
              <a:t>Let’s use the same function, but adding some default values</a:t>
            </a:r>
          </a:p>
          <a:p>
            <a:pPr lvl="1" algn="just"/>
            <a:r>
              <a:rPr lang="en-US" sz="1800" b="1" dirty="0"/>
              <a:t>Input: </a:t>
            </a:r>
            <a:r>
              <a:rPr lang="en-US" sz="1800" dirty="0"/>
              <a:t>arguments X = 1 and Y = 7, both numbers</a:t>
            </a:r>
          </a:p>
          <a:p>
            <a:pPr lvl="1" algn="just"/>
            <a:r>
              <a:rPr lang="en-US" sz="1800" b="1" dirty="0"/>
              <a:t>Process: </a:t>
            </a:r>
            <a:r>
              <a:rPr lang="en-US" sz="1800" dirty="0"/>
              <a:t>Multiply X*Y, assign the result to a new object Z</a:t>
            </a:r>
          </a:p>
          <a:p>
            <a:pPr lvl="1" algn="just"/>
            <a:r>
              <a:rPr lang="en-US" sz="1800" b="1" dirty="0"/>
              <a:t>Output:</a:t>
            </a:r>
            <a:r>
              <a:rPr lang="en-US" sz="1800" dirty="0"/>
              <a:t> </a:t>
            </a:r>
            <a:r>
              <a:rPr lang="en-US" sz="1800" u="sng" dirty="0"/>
              <a:t>return</a:t>
            </a:r>
            <a:r>
              <a:rPr lang="en-US" sz="1800" dirty="0"/>
              <a:t> Z</a:t>
            </a:r>
            <a:endParaRPr lang="en-US" sz="1800" b="1" dirty="0"/>
          </a:p>
        </p:txBody>
      </p:sp>
      <p:sp>
        <p:nvSpPr>
          <p:cNvPr id="4" name="Rectangle 3">
            <a:extLst>
              <a:ext uri="{FF2B5EF4-FFF2-40B4-BE49-F238E27FC236}">
                <a16:creationId xmlns:a16="http://schemas.microsoft.com/office/drawing/2014/main" id="{FCF27BD8-96B4-40C3-AA8D-40ED314CCD3C}"/>
              </a:ext>
            </a:extLst>
          </p:cNvPr>
          <p:cNvSpPr/>
          <p:nvPr/>
        </p:nvSpPr>
        <p:spPr>
          <a:xfrm>
            <a:off x="1593850" y="4610100"/>
            <a:ext cx="9004300" cy="2247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&gt; Multiplication &lt;- function(X = 1, Y = 7) {  </a:t>
            </a:r>
            <a:r>
              <a:rPr lang="en-US" i="1" dirty="0"/>
              <a:t># name, function statements, and arguments</a:t>
            </a:r>
            <a:endParaRPr lang="en-US" dirty="0"/>
          </a:p>
          <a:p>
            <a:r>
              <a:rPr lang="en-US" i="1" dirty="0"/>
              <a:t># Internal process</a:t>
            </a:r>
            <a:r>
              <a:rPr lang="en-US" b="1" dirty="0"/>
              <a:t>	</a:t>
            </a:r>
            <a:endParaRPr lang="en-US" dirty="0"/>
          </a:p>
          <a:p>
            <a:r>
              <a:rPr lang="es-VE" b="1" dirty="0"/>
              <a:t>	Z = X*Y </a:t>
            </a:r>
            <a:endParaRPr lang="en-US" dirty="0"/>
          </a:p>
          <a:p>
            <a:r>
              <a:rPr lang="es-VE" b="1" dirty="0"/>
              <a:t>	</a:t>
            </a:r>
            <a:r>
              <a:rPr lang="en-US" b="1" dirty="0"/>
              <a:t>return(Z)</a:t>
            </a:r>
            <a:endParaRPr lang="en-US" dirty="0"/>
          </a:p>
          <a:p>
            <a:r>
              <a:rPr lang="en-US" b="1" dirty="0"/>
              <a:t>}</a:t>
            </a:r>
            <a:endParaRPr lang="en-US" dirty="0"/>
          </a:p>
        </p:txBody>
      </p:sp>
    </p:spTree>
    <p:extLst>
      <p:ext uri="{BB962C8B-B14F-4D97-AF65-F5344CB8AC3E}">
        <p14:creationId xmlns:p14="http://schemas.microsoft.com/office/powerpoint/2010/main" val="32794992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4F691-0E3B-468B-862A-59BDE1413A26}"/>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ADA8A4D5-521B-4ED3-A443-E8BD82347537}"/>
              </a:ext>
            </a:extLst>
          </p:cNvPr>
          <p:cNvSpPr>
            <a:spLocks noGrp="1"/>
          </p:cNvSpPr>
          <p:nvPr>
            <p:ph idx="1"/>
          </p:nvPr>
        </p:nvSpPr>
        <p:spPr>
          <a:xfrm>
            <a:off x="1154954" y="2603500"/>
            <a:ext cx="9004300" cy="4254500"/>
          </a:xfrm>
        </p:spPr>
        <p:txBody>
          <a:bodyPr>
            <a:normAutofit lnSpcReduction="10000"/>
          </a:bodyPr>
          <a:lstStyle/>
          <a:p>
            <a:pPr marL="0" indent="0" algn="ctr">
              <a:buNone/>
            </a:pPr>
            <a:r>
              <a:rPr lang="en-US" b="1" dirty="0"/>
              <a:t>Let’s write our first function!</a:t>
            </a:r>
          </a:p>
          <a:p>
            <a:pPr algn="just"/>
            <a:r>
              <a:rPr lang="en-US" dirty="0"/>
              <a:t>Let’s use the same function, but adding some default values</a:t>
            </a:r>
          </a:p>
          <a:p>
            <a:pPr lvl="1" algn="just"/>
            <a:r>
              <a:rPr lang="en-US" sz="1800" b="1" dirty="0"/>
              <a:t>Input: </a:t>
            </a:r>
            <a:r>
              <a:rPr lang="en-US" sz="1800" dirty="0"/>
              <a:t>arguments X = 1 and Y = 7, both numbers</a:t>
            </a:r>
          </a:p>
          <a:p>
            <a:pPr lvl="1" algn="just"/>
            <a:r>
              <a:rPr lang="en-US" sz="1800" b="1" dirty="0"/>
              <a:t>Process: </a:t>
            </a:r>
            <a:r>
              <a:rPr lang="en-US" sz="1800" dirty="0"/>
              <a:t>Multiply X*Y, assign the result to a new object Z</a:t>
            </a:r>
          </a:p>
          <a:p>
            <a:pPr lvl="1" algn="just"/>
            <a:r>
              <a:rPr lang="en-US" sz="1800" b="1" dirty="0"/>
              <a:t>Output:</a:t>
            </a:r>
            <a:r>
              <a:rPr lang="en-US" sz="1800" dirty="0"/>
              <a:t> </a:t>
            </a:r>
            <a:r>
              <a:rPr lang="en-US" sz="1800" u="sng" dirty="0"/>
              <a:t>return</a:t>
            </a:r>
            <a:r>
              <a:rPr lang="en-US" sz="1800" dirty="0"/>
              <a:t> Z</a:t>
            </a:r>
          </a:p>
          <a:p>
            <a:pPr lvl="1" algn="just"/>
            <a:endParaRPr lang="en-US" b="1" dirty="0"/>
          </a:p>
          <a:p>
            <a:pPr lvl="1" algn="just"/>
            <a:endParaRPr lang="en-US" b="1" dirty="0"/>
          </a:p>
          <a:p>
            <a:pPr lvl="1" algn="just"/>
            <a:endParaRPr lang="en-US" b="1" dirty="0"/>
          </a:p>
          <a:p>
            <a:pPr lvl="1" algn="just"/>
            <a:endParaRPr lang="en-US" b="1" dirty="0"/>
          </a:p>
          <a:p>
            <a:pPr lvl="1" algn="just"/>
            <a:endParaRPr lang="en-US" b="1" dirty="0"/>
          </a:p>
          <a:p>
            <a:pPr lvl="1" algn="just"/>
            <a:r>
              <a:rPr lang="en-US" sz="1800" b="1" dirty="0"/>
              <a:t>Think about these results for a minute. What is happening with this function?</a:t>
            </a:r>
          </a:p>
        </p:txBody>
      </p:sp>
      <p:sp>
        <p:nvSpPr>
          <p:cNvPr id="4" name="Rectangle 3">
            <a:extLst>
              <a:ext uri="{FF2B5EF4-FFF2-40B4-BE49-F238E27FC236}">
                <a16:creationId xmlns:a16="http://schemas.microsoft.com/office/drawing/2014/main" id="{FCF27BD8-96B4-40C3-AA8D-40ED314CCD3C}"/>
              </a:ext>
            </a:extLst>
          </p:cNvPr>
          <p:cNvSpPr/>
          <p:nvPr/>
        </p:nvSpPr>
        <p:spPr>
          <a:xfrm>
            <a:off x="1593850" y="4610100"/>
            <a:ext cx="9004300" cy="1498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&gt; Multiplication() </a:t>
            </a:r>
            <a:r>
              <a:rPr lang="en-US" i="1" dirty="0"/>
              <a:t># Results in 7</a:t>
            </a:r>
            <a:endParaRPr lang="en-US" dirty="0"/>
          </a:p>
          <a:p>
            <a:r>
              <a:rPr lang="en-US" b="1" dirty="0"/>
              <a:t>&gt; Multiplication(X = 3, Y = 8) </a:t>
            </a:r>
            <a:r>
              <a:rPr lang="en-US" i="1" dirty="0"/>
              <a:t># Results in 24</a:t>
            </a:r>
            <a:endParaRPr lang="en-US" dirty="0"/>
          </a:p>
          <a:p>
            <a:r>
              <a:rPr lang="en-US" b="1" dirty="0"/>
              <a:t>&gt; Multiplication(9) </a:t>
            </a:r>
            <a:r>
              <a:rPr lang="en-US" i="1" dirty="0"/>
              <a:t># Results in 63</a:t>
            </a:r>
            <a:endParaRPr lang="en-US" dirty="0"/>
          </a:p>
          <a:p>
            <a:r>
              <a:rPr lang="en-US" b="1" dirty="0"/>
              <a:t>&gt; Multiplication(Y = 9) </a:t>
            </a:r>
            <a:r>
              <a:rPr lang="en-US" i="1" dirty="0"/>
              <a:t># Results in 9</a:t>
            </a:r>
          </a:p>
          <a:p>
            <a:r>
              <a:rPr lang="en-US" b="1" dirty="0"/>
              <a:t>&gt; Multiplication(Y = 3, X = 4) </a:t>
            </a:r>
            <a:r>
              <a:rPr lang="en-US" i="1" dirty="0"/>
              <a:t># Results in 12</a:t>
            </a:r>
            <a:endParaRPr lang="en-US" b="1" i="1" dirty="0"/>
          </a:p>
        </p:txBody>
      </p:sp>
    </p:spTree>
    <p:extLst>
      <p:ext uri="{BB962C8B-B14F-4D97-AF65-F5344CB8AC3E}">
        <p14:creationId xmlns:p14="http://schemas.microsoft.com/office/powerpoint/2010/main" val="34977431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639B-BDE6-43EC-B479-2E9421ABC089}"/>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9714A38A-5530-418F-A66A-81C461D1832C}"/>
              </a:ext>
            </a:extLst>
          </p:cNvPr>
          <p:cNvSpPr>
            <a:spLocks noGrp="1"/>
          </p:cNvSpPr>
          <p:nvPr>
            <p:ph idx="1"/>
          </p:nvPr>
        </p:nvSpPr>
        <p:spPr>
          <a:xfrm>
            <a:off x="1154954" y="2603500"/>
            <a:ext cx="8825659" cy="4254500"/>
          </a:xfrm>
        </p:spPr>
        <p:txBody>
          <a:bodyPr>
            <a:normAutofit/>
          </a:bodyPr>
          <a:lstStyle/>
          <a:p>
            <a:r>
              <a:rPr lang="en-US" sz="2000" b="1" u="sng" dirty="0"/>
              <a:t>Some Rules of Functions</a:t>
            </a:r>
            <a:endParaRPr lang="en-US" sz="2000" dirty="0"/>
          </a:p>
          <a:p>
            <a:pPr lvl="1"/>
            <a:r>
              <a:rPr lang="en-US" sz="1800" dirty="0"/>
              <a:t>Functions respect the order of the arguments. </a:t>
            </a:r>
          </a:p>
          <a:p>
            <a:pPr lvl="1"/>
            <a:r>
              <a:rPr lang="en-US" sz="1800" dirty="0"/>
              <a:t>You may put the name of the argument you want to use with the value/object you need it to be. </a:t>
            </a:r>
          </a:p>
          <a:p>
            <a:pPr lvl="1"/>
            <a:r>
              <a:rPr lang="en-US" sz="1800" dirty="0"/>
              <a:t>If you put the input values in order, you may omit the writing of the arguments’ names.</a:t>
            </a:r>
          </a:p>
          <a:p>
            <a:pPr lvl="1"/>
            <a:r>
              <a:rPr lang="en-US" sz="1800" dirty="0"/>
              <a:t>However, whenever you want to change the order of those arguments, or only refer to one of them that’s not the first argument, you must write its name and value. </a:t>
            </a:r>
          </a:p>
          <a:p>
            <a:pPr lvl="1"/>
            <a:r>
              <a:rPr lang="en-US" sz="1800" dirty="0"/>
              <a:t>All other unwritten arguments with default values will be kept as they are in the function definition.</a:t>
            </a:r>
          </a:p>
        </p:txBody>
      </p:sp>
    </p:spTree>
    <p:extLst>
      <p:ext uri="{BB962C8B-B14F-4D97-AF65-F5344CB8AC3E}">
        <p14:creationId xmlns:p14="http://schemas.microsoft.com/office/powerpoint/2010/main" val="30645860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6CE2F-1363-4BCB-ADE7-008008695E2C}"/>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A56DA0DA-C76C-4C88-9CC9-D3777C1EF7FF}"/>
              </a:ext>
            </a:extLst>
          </p:cNvPr>
          <p:cNvSpPr>
            <a:spLocks noGrp="1"/>
          </p:cNvSpPr>
          <p:nvPr>
            <p:ph idx="1"/>
          </p:nvPr>
        </p:nvSpPr>
        <p:spPr/>
        <p:txBody>
          <a:bodyPr/>
          <a:lstStyle/>
          <a:p>
            <a:r>
              <a:rPr lang="en-US" b="1" u="sng" dirty="0"/>
              <a:t>Quick Exercise:</a:t>
            </a:r>
            <a:r>
              <a:rPr lang="en-US" dirty="0"/>
              <a:t> Create a function called “</a:t>
            </a:r>
            <a:r>
              <a:rPr lang="en-US" dirty="0" err="1"/>
              <a:t>power_of</a:t>
            </a:r>
            <a:r>
              <a:rPr lang="en-US" dirty="0"/>
              <a:t>”, that will raise one number to the power of a second number </a:t>
            </a:r>
            <a:r>
              <a:rPr lang="en-US" b="1" dirty="0"/>
              <a:t>(X</a:t>
            </a:r>
            <a:r>
              <a:rPr lang="en-US" b="1" baseline="30000" dirty="0"/>
              <a:t>Y</a:t>
            </a:r>
            <a:r>
              <a:rPr lang="en-US" b="1" dirty="0"/>
              <a:t>). </a:t>
            </a:r>
            <a:r>
              <a:rPr lang="en-US" dirty="0"/>
              <a:t>Set default values in a way that, whenever the second number Y is not provided, the result of </a:t>
            </a:r>
            <a:r>
              <a:rPr lang="en-US" dirty="0" err="1"/>
              <a:t>power_of</a:t>
            </a:r>
            <a:r>
              <a:rPr lang="en-US" dirty="0"/>
              <a:t>(X) will be 1, for any value of X.</a:t>
            </a:r>
            <a:endParaRPr lang="en-US" b="1" u="sng" dirty="0"/>
          </a:p>
        </p:txBody>
      </p:sp>
    </p:spTree>
    <p:extLst>
      <p:ext uri="{BB962C8B-B14F-4D97-AF65-F5344CB8AC3E}">
        <p14:creationId xmlns:p14="http://schemas.microsoft.com/office/powerpoint/2010/main" val="38543908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6CE2F-1363-4BCB-ADE7-008008695E2C}"/>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A56DA0DA-C76C-4C88-9CC9-D3777C1EF7FF}"/>
              </a:ext>
            </a:extLst>
          </p:cNvPr>
          <p:cNvSpPr>
            <a:spLocks noGrp="1"/>
          </p:cNvSpPr>
          <p:nvPr>
            <p:ph idx="1"/>
          </p:nvPr>
        </p:nvSpPr>
        <p:spPr/>
        <p:txBody>
          <a:bodyPr/>
          <a:lstStyle/>
          <a:p>
            <a:r>
              <a:rPr lang="en-US" b="1" u="sng" dirty="0"/>
              <a:t>Quick Exercise:</a:t>
            </a:r>
            <a:r>
              <a:rPr lang="en-US" dirty="0"/>
              <a:t> Create a function called “</a:t>
            </a:r>
            <a:r>
              <a:rPr lang="en-US" dirty="0" err="1"/>
              <a:t>power_of</a:t>
            </a:r>
            <a:r>
              <a:rPr lang="en-US" dirty="0"/>
              <a:t>”, that will raise one number to the power of a second number </a:t>
            </a:r>
            <a:r>
              <a:rPr lang="en-US" b="1" dirty="0"/>
              <a:t>(X</a:t>
            </a:r>
            <a:r>
              <a:rPr lang="en-US" b="1" baseline="30000" dirty="0"/>
              <a:t>Y</a:t>
            </a:r>
            <a:r>
              <a:rPr lang="en-US" b="1" dirty="0"/>
              <a:t>). </a:t>
            </a:r>
            <a:r>
              <a:rPr lang="en-US" dirty="0"/>
              <a:t>Set default values in a way that, whenever the second number Y is not provided, the result of </a:t>
            </a:r>
            <a:r>
              <a:rPr lang="en-US" dirty="0" err="1"/>
              <a:t>power_of</a:t>
            </a:r>
            <a:r>
              <a:rPr lang="en-US" dirty="0"/>
              <a:t>(X) will be 1, for any value of X.</a:t>
            </a:r>
            <a:endParaRPr lang="en-US" b="1" u="sng" dirty="0"/>
          </a:p>
        </p:txBody>
      </p:sp>
      <p:sp>
        <p:nvSpPr>
          <p:cNvPr id="4" name="Rectangle 3">
            <a:extLst>
              <a:ext uri="{FF2B5EF4-FFF2-40B4-BE49-F238E27FC236}">
                <a16:creationId xmlns:a16="http://schemas.microsoft.com/office/drawing/2014/main" id="{964366C9-4105-4561-9ADA-9F73CC0FC4E2}"/>
              </a:ext>
            </a:extLst>
          </p:cNvPr>
          <p:cNvSpPr/>
          <p:nvPr/>
        </p:nvSpPr>
        <p:spPr>
          <a:xfrm>
            <a:off x="1593850" y="3911600"/>
            <a:ext cx="9004300" cy="2247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&gt; </a:t>
            </a:r>
            <a:r>
              <a:rPr lang="en-US" b="1" dirty="0" err="1"/>
              <a:t>power_of</a:t>
            </a:r>
            <a:r>
              <a:rPr lang="en-US" b="1" dirty="0"/>
              <a:t> &lt;- function(X = 1, Y = 0) {  </a:t>
            </a:r>
            <a:r>
              <a:rPr lang="en-US" i="1" dirty="0"/>
              <a:t># name, function statements, and arguments</a:t>
            </a:r>
            <a:endParaRPr lang="en-US" dirty="0"/>
          </a:p>
          <a:p>
            <a:r>
              <a:rPr lang="en-US" i="1" dirty="0"/>
              <a:t># Internal process</a:t>
            </a:r>
            <a:r>
              <a:rPr lang="en-US" b="1" dirty="0"/>
              <a:t>	</a:t>
            </a:r>
            <a:endParaRPr lang="en-US" dirty="0"/>
          </a:p>
          <a:p>
            <a:r>
              <a:rPr lang="es-VE" b="1" dirty="0"/>
              <a:t>	Z = X^Y</a:t>
            </a:r>
            <a:endParaRPr lang="en-US" dirty="0"/>
          </a:p>
          <a:p>
            <a:r>
              <a:rPr lang="es-VE" b="1" dirty="0"/>
              <a:t>	</a:t>
            </a:r>
            <a:r>
              <a:rPr lang="en-US" b="1" dirty="0"/>
              <a:t>return(Z)</a:t>
            </a:r>
            <a:endParaRPr lang="en-US" dirty="0"/>
          </a:p>
          <a:p>
            <a:r>
              <a:rPr lang="en-US" b="1" dirty="0"/>
              <a:t>}</a:t>
            </a:r>
            <a:endParaRPr lang="en-US" dirty="0"/>
          </a:p>
        </p:txBody>
      </p:sp>
    </p:spTree>
    <p:extLst>
      <p:ext uri="{BB962C8B-B14F-4D97-AF65-F5344CB8AC3E}">
        <p14:creationId xmlns:p14="http://schemas.microsoft.com/office/powerpoint/2010/main" val="174318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E3AE-0D69-43AE-A132-2E3339399F64}"/>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3DAA45F2-BEBF-4227-8713-1E53310742CE}"/>
              </a:ext>
            </a:extLst>
          </p:cNvPr>
          <p:cNvSpPr>
            <a:spLocks noGrp="1"/>
          </p:cNvSpPr>
          <p:nvPr>
            <p:ph idx="1"/>
          </p:nvPr>
        </p:nvSpPr>
        <p:spPr>
          <a:xfrm>
            <a:off x="1154954" y="2603500"/>
            <a:ext cx="9779746" cy="3721100"/>
          </a:xfrm>
        </p:spPr>
        <p:txBody>
          <a:bodyPr>
            <a:normAutofit/>
          </a:bodyPr>
          <a:lstStyle/>
          <a:p>
            <a:pPr marL="0" indent="0" algn="ctr">
              <a:buNone/>
            </a:pPr>
            <a:r>
              <a:rPr lang="en-US" b="1" dirty="0"/>
              <a:t>Let’s solve any Maze!</a:t>
            </a:r>
          </a:p>
          <a:p>
            <a:pPr lvl="1"/>
            <a:r>
              <a:rPr lang="en-US" b="1" u="sng" dirty="0"/>
              <a:t>Exercise 5:</a:t>
            </a:r>
            <a:r>
              <a:rPr lang="en-US" dirty="0"/>
              <a:t> Build a function around your previous loop to solve the maze, that works on any Maze object.</a:t>
            </a:r>
            <a:endParaRPr lang="en-US" b="1" u="sng" dirty="0"/>
          </a:p>
          <a:p>
            <a:pPr lvl="1"/>
            <a:endParaRPr lang="en-US" b="1" u="sng" dirty="0"/>
          </a:p>
        </p:txBody>
      </p:sp>
      <p:graphicFrame>
        <p:nvGraphicFramePr>
          <p:cNvPr id="10" name="Object 9">
            <a:extLst>
              <a:ext uri="{FF2B5EF4-FFF2-40B4-BE49-F238E27FC236}">
                <a16:creationId xmlns:a16="http://schemas.microsoft.com/office/drawing/2014/main" id="{1D2C4A4D-8F53-4CF8-A3B3-D93CA01A662F}"/>
              </a:ext>
            </a:extLst>
          </p:cNvPr>
          <p:cNvGraphicFramePr>
            <a:graphicFrameLocks noChangeAspect="1"/>
          </p:cNvGraphicFramePr>
          <p:nvPr>
            <p:extLst>
              <p:ext uri="{D42A27DB-BD31-4B8C-83A1-F6EECF244321}">
                <p14:modId xmlns:p14="http://schemas.microsoft.com/office/powerpoint/2010/main" val="1250536820"/>
              </p:ext>
            </p:extLst>
          </p:nvPr>
        </p:nvGraphicFramePr>
        <p:xfrm>
          <a:off x="6096000" y="3957638"/>
          <a:ext cx="5370513" cy="2447925"/>
        </p:xfrm>
        <a:graphic>
          <a:graphicData uri="http://schemas.openxmlformats.org/presentationml/2006/ole">
            <mc:AlternateContent xmlns:mc="http://schemas.openxmlformats.org/markup-compatibility/2006">
              <mc:Choice xmlns:v="urn:schemas-microsoft-com:vml" Requires="v">
                <p:oleObj spid="_x0000_s14348" name="Worksheet" r:id="rId4" imgW="4524159" imgH="2448089" progId="Excel.Sheet.12">
                  <p:embed/>
                </p:oleObj>
              </mc:Choice>
              <mc:Fallback>
                <p:oleObj name="Worksheet" r:id="rId4" imgW="4524159" imgH="2448089" progId="Excel.Sheet.12">
                  <p:embed/>
                  <p:pic>
                    <p:nvPicPr>
                      <p:cNvPr id="10" name="Object 9">
                        <a:extLst>
                          <a:ext uri="{FF2B5EF4-FFF2-40B4-BE49-F238E27FC236}">
                            <a16:creationId xmlns:a16="http://schemas.microsoft.com/office/drawing/2014/main" id="{1D2C4A4D-8F53-4CF8-A3B3-D93CA01A662F}"/>
                          </a:ext>
                        </a:extLst>
                      </p:cNvPr>
                      <p:cNvPicPr/>
                      <p:nvPr/>
                    </p:nvPicPr>
                    <p:blipFill>
                      <a:blip r:embed="rId5"/>
                      <a:stretch>
                        <a:fillRect/>
                      </a:stretch>
                    </p:blipFill>
                    <p:spPr>
                      <a:xfrm>
                        <a:off x="6096000" y="3957638"/>
                        <a:ext cx="5370513" cy="2447925"/>
                      </a:xfrm>
                      <a:prstGeom prst="rect">
                        <a:avLst/>
                      </a:prstGeom>
                    </p:spPr>
                  </p:pic>
                </p:oleObj>
              </mc:Fallback>
            </mc:AlternateContent>
          </a:graphicData>
        </a:graphic>
      </p:graphicFrame>
      <p:pic>
        <p:nvPicPr>
          <p:cNvPr id="18" name="Picture 17">
            <a:extLst>
              <a:ext uri="{FF2B5EF4-FFF2-40B4-BE49-F238E27FC236}">
                <a16:creationId xmlns:a16="http://schemas.microsoft.com/office/drawing/2014/main" id="{2C3F0E89-3CB7-4894-9B18-7A9E9C66F4C0}"/>
              </a:ext>
            </a:extLst>
          </p:cNvPr>
          <p:cNvPicPr>
            <a:picLocks noChangeAspect="1"/>
          </p:cNvPicPr>
          <p:nvPr/>
        </p:nvPicPr>
        <p:blipFill>
          <a:blip r:embed="rId6"/>
          <a:stretch>
            <a:fillRect/>
          </a:stretch>
        </p:blipFill>
        <p:spPr>
          <a:xfrm>
            <a:off x="1928572" y="3563938"/>
            <a:ext cx="3472931" cy="3370029"/>
          </a:xfrm>
          <a:prstGeom prst="rect">
            <a:avLst/>
          </a:prstGeom>
        </p:spPr>
      </p:pic>
      <p:sp>
        <p:nvSpPr>
          <p:cNvPr id="22" name="Arrow: Down 21">
            <a:extLst>
              <a:ext uri="{FF2B5EF4-FFF2-40B4-BE49-F238E27FC236}">
                <a16:creationId xmlns:a16="http://schemas.microsoft.com/office/drawing/2014/main" id="{17005D03-E260-465E-AB30-1713D21621AB}"/>
              </a:ext>
            </a:extLst>
          </p:cNvPr>
          <p:cNvSpPr/>
          <p:nvPr/>
        </p:nvSpPr>
        <p:spPr>
          <a:xfrm rot="10800000">
            <a:off x="1274350" y="3805238"/>
            <a:ext cx="774700" cy="20875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44689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E3AE-0D69-43AE-A132-2E3339399F64}"/>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3DAA45F2-BEBF-4227-8713-1E53310742CE}"/>
              </a:ext>
            </a:extLst>
          </p:cNvPr>
          <p:cNvSpPr>
            <a:spLocks noGrp="1"/>
          </p:cNvSpPr>
          <p:nvPr>
            <p:ph idx="1"/>
          </p:nvPr>
        </p:nvSpPr>
        <p:spPr>
          <a:xfrm>
            <a:off x="1154954" y="2603500"/>
            <a:ext cx="9779746" cy="3721100"/>
          </a:xfrm>
        </p:spPr>
        <p:txBody>
          <a:bodyPr>
            <a:normAutofit/>
          </a:bodyPr>
          <a:lstStyle/>
          <a:p>
            <a:pPr marL="0" indent="0" algn="ctr">
              <a:buNone/>
            </a:pPr>
            <a:r>
              <a:rPr lang="en-US" b="1" dirty="0"/>
              <a:t>Let’s solve any Maze!</a:t>
            </a:r>
          </a:p>
          <a:p>
            <a:pPr lvl="1"/>
            <a:r>
              <a:rPr lang="en-US" b="1" u="sng" dirty="0"/>
              <a:t>Exercise 5:</a:t>
            </a:r>
            <a:r>
              <a:rPr lang="en-US" dirty="0"/>
              <a:t> Build a function around your previous loop to solve the maze, that works on any Maze object.</a:t>
            </a:r>
          </a:p>
          <a:p>
            <a:pPr lvl="1"/>
            <a:endParaRPr lang="en-US" b="1" u="sng" dirty="0"/>
          </a:p>
          <a:p>
            <a:pPr lvl="1"/>
            <a:r>
              <a:rPr lang="en-US" sz="1800" b="1" dirty="0"/>
              <a:t>Input:</a:t>
            </a:r>
            <a:r>
              <a:rPr lang="en-US" sz="1800" dirty="0"/>
              <a:t> Maze data frame</a:t>
            </a:r>
          </a:p>
          <a:p>
            <a:pPr lvl="1"/>
            <a:r>
              <a:rPr lang="en-US" sz="1800" b="1" dirty="0"/>
              <a:t>Process: </a:t>
            </a:r>
            <a:r>
              <a:rPr lang="en-US" sz="1800" dirty="0"/>
              <a:t>Your previous loop</a:t>
            </a:r>
          </a:p>
          <a:p>
            <a:pPr lvl="2"/>
            <a:r>
              <a:rPr lang="en-US" sz="1800" b="1" dirty="0"/>
              <a:t>Output:</a:t>
            </a:r>
            <a:r>
              <a:rPr lang="en-US" sz="1800" dirty="0"/>
              <a:t> Can be the print the loop makes</a:t>
            </a:r>
          </a:p>
          <a:p>
            <a:pPr lvl="2"/>
            <a:r>
              <a:rPr lang="en-US" sz="1800" b="1" dirty="0"/>
              <a:t>Output (optional)</a:t>
            </a:r>
            <a:r>
              <a:rPr lang="en-US" sz="1800" dirty="0"/>
              <a:t>:</a:t>
            </a:r>
            <a:r>
              <a:rPr lang="en-US" sz="1800" b="1" dirty="0"/>
              <a:t> </a:t>
            </a:r>
            <a:r>
              <a:rPr lang="en-US" sz="1800" dirty="0"/>
              <a:t>store the solution in </a:t>
            </a:r>
          </a:p>
          <a:p>
            <a:pPr marL="914400" lvl="2" indent="0">
              <a:buNone/>
            </a:pPr>
            <a:r>
              <a:rPr lang="en-US" sz="1800" dirty="0"/>
              <a:t>     a vector, and </a:t>
            </a:r>
            <a:r>
              <a:rPr lang="en-US" sz="1800" u="sng" dirty="0"/>
              <a:t>return</a:t>
            </a:r>
            <a:r>
              <a:rPr lang="en-US" sz="1800" dirty="0"/>
              <a:t> that vector.</a:t>
            </a:r>
            <a:endParaRPr lang="en-US" sz="1800" b="1" dirty="0"/>
          </a:p>
          <a:p>
            <a:pPr lvl="1"/>
            <a:endParaRPr lang="en-US" b="1" u="sng" dirty="0"/>
          </a:p>
        </p:txBody>
      </p:sp>
      <p:graphicFrame>
        <p:nvGraphicFramePr>
          <p:cNvPr id="10" name="Object 9">
            <a:extLst>
              <a:ext uri="{FF2B5EF4-FFF2-40B4-BE49-F238E27FC236}">
                <a16:creationId xmlns:a16="http://schemas.microsoft.com/office/drawing/2014/main" id="{1D2C4A4D-8F53-4CF8-A3B3-D93CA01A662F}"/>
              </a:ext>
            </a:extLst>
          </p:cNvPr>
          <p:cNvGraphicFramePr>
            <a:graphicFrameLocks noChangeAspect="1"/>
          </p:cNvGraphicFramePr>
          <p:nvPr>
            <p:extLst>
              <p:ext uri="{D42A27DB-BD31-4B8C-83A1-F6EECF244321}">
                <p14:modId xmlns:p14="http://schemas.microsoft.com/office/powerpoint/2010/main" val="2914146197"/>
              </p:ext>
            </p:extLst>
          </p:nvPr>
        </p:nvGraphicFramePr>
        <p:xfrm>
          <a:off x="6946900" y="3957638"/>
          <a:ext cx="5370513" cy="2447925"/>
        </p:xfrm>
        <a:graphic>
          <a:graphicData uri="http://schemas.openxmlformats.org/presentationml/2006/ole">
            <mc:AlternateContent xmlns:mc="http://schemas.openxmlformats.org/markup-compatibility/2006">
              <mc:Choice xmlns:v="urn:schemas-microsoft-com:vml" Requires="v">
                <p:oleObj spid="_x0000_s15372" name="Worksheet" r:id="rId4" imgW="4524159" imgH="2448089" progId="Excel.Sheet.12">
                  <p:embed/>
                </p:oleObj>
              </mc:Choice>
              <mc:Fallback>
                <p:oleObj name="Worksheet" r:id="rId4" imgW="4524159" imgH="2448089" progId="Excel.Sheet.12">
                  <p:embed/>
                  <p:pic>
                    <p:nvPicPr>
                      <p:cNvPr id="10" name="Object 9">
                        <a:extLst>
                          <a:ext uri="{FF2B5EF4-FFF2-40B4-BE49-F238E27FC236}">
                            <a16:creationId xmlns:a16="http://schemas.microsoft.com/office/drawing/2014/main" id="{1D2C4A4D-8F53-4CF8-A3B3-D93CA01A662F}"/>
                          </a:ext>
                        </a:extLst>
                      </p:cNvPr>
                      <p:cNvPicPr/>
                      <p:nvPr/>
                    </p:nvPicPr>
                    <p:blipFill>
                      <a:blip r:embed="rId5"/>
                      <a:stretch>
                        <a:fillRect/>
                      </a:stretch>
                    </p:blipFill>
                    <p:spPr>
                      <a:xfrm>
                        <a:off x="6946900" y="3957638"/>
                        <a:ext cx="5370513" cy="2447925"/>
                      </a:xfrm>
                      <a:prstGeom prst="rect">
                        <a:avLst/>
                      </a:prstGeom>
                    </p:spPr>
                  </p:pic>
                </p:oleObj>
              </mc:Fallback>
            </mc:AlternateContent>
          </a:graphicData>
        </a:graphic>
      </p:graphicFrame>
    </p:spTree>
    <p:extLst>
      <p:ext uri="{BB962C8B-B14F-4D97-AF65-F5344CB8AC3E}">
        <p14:creationId xmlns:p14="http://schemas.microsoft.com/office/powerpoint/2010/main" val="39269277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E3AE-0D69-43AE-A132-2E3339399F64}"/>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3DAA45F2-BEBF-4227-8713-1E53310742CE}"/>
              </a:ext>
            </a:extLst>
          </p:cNvPr>
          <p:cNvSpPr>
            <a:spLocks noGrp="1"/>
          </p:cNvSpPr>
          <p:nvPr>
            <p:ph idx="1"/>
          </p:nvPr>
        </p:nvSpPr>
        <p:spPr>
          <a:xfrm>
            <a:off x="1154954" y="2603500"/>
            <a:ext cx="9779746" cy="3721100"/>
          </a:xfrm>
        </p:spPr>
        <p:txBody>
          <a:bodyPr>
            <a:normAutofit/>
          </a:bodyPr>
          <a:lstStyle/>
          <a:p>
            <a:pPr marL="0" indent="0" algn="ctr">
              <a:buNone/>
            </a:pPr>
            <a:r>
              <a:rPr lang="en-US" b="1" dirty="0"/>
              <a:t>Let’s solve any Maze!</a:t>
            </a:r>
          </a:p>
          <a:p>
            <a:pPr lvl="1"/>
            <a:r>
              <a:rPr lang="en-US" b="1" u="sng" dirty="0"/>
              <a:t>Exercise 5:</a:t>
            </a:r>
            <a:r>
              <a:rPr lang="en-US" dirty="0"/>
              <a:t> Build a function around your previous loop to solve the maze, that works on any Maze object.</a:t>
            </a:r>
          </a:p>
          <a:p>
            <a:pPr lvl="1"/>
            <a:endParaRPr lang="en-US" b="1" u="sng" dirty="0"/>
          </a:p>
        </p:txBody>
      </p:sp>
      <p:sp>
        <p:nvSpPr>
          <p:cNvPr id="5" name="Rectangle 4">
            <a:extLst>
              <a:ext uri="{FF2B5EF4-FFF2-40B4-BE49-F238E27FC236}">
                <a16:creationId xmlns:a16="http://schemas.microsoft.com/office/drawing/2014/main" id="{E71BEAB4-B733-4497-99ED-D3135F8B0738}"/>
              </a:ext>
            </a:extLst>
          </p:cNvPr>
          <p:cNvSpPr/>
          <p:nvPr/>
        </p:nvSpPr>
        <p:spPr>
          <a:xfrm>
            <a:off x="1403350" y="3707722"/>
            <a:ext cx="9531350" cy="28200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&gt; </a:t>
            </a:r>
            <a:r>
              <a:rPr lang="en-US" b="1" dirty="0" err="1"/>
              <a:t>solve_maze</a:t>
            </a:r>
            <a:r>
              <a:rPr lang="en-US" b="1" dirty="0"/>
              <a:t> &lt;- function(Maze) {</a:t>
            </a:r>
          </a:p>
          <a:p>
            <a:r>
              <a:rPr lang="en-US" b="1" dirty="0"/>
              <a:t>	 for(</a:t>
            </a:r>
            <a:r>
              <a:rPr lang="en-US" b="1" dirty="0" err="1"/>
              <a:t>i</a:t>
            </a:r>
            <a:r>
              <a:rPr lang="en-US" b="1" dirty="0"/>
              <a:t> in unique(</a:t>
            </a:r>
            <a:r>
              <a:rPr lang="en-US" b="1" dirty="0" err="1"/>
              <a:t>Maze$y</a:t>
            </a:r>
            <a:r>
              <a:rPr lang="en-US" b="1" dirty="0"/>
              <a:t>)[-1]) {</a:t>
            </a:r>
          </a:p>
          <a:p>
            <a:r>
              <a:rPr lang="en-US" b="1" dirty="0"/>
              <a:t>		</a:t>
            </a:r>
            <a:r>
              <a:rPr lang="en-US" b="1" dirty="0" err="1"/>
              <a:t>where_at</a:t>
            </a:r>
            <a:r>
              <a:rPr lang="en-US" b="1" dirty="0"/>
              <a:t> &lt;- Maze[</a:t>
            </a:r>
            <a:r>
              <a:rPr lang="en-US" b="1" dirty="0" err="1"/>
              <a:t>Maze$y</a:t>
            </a:r>
            <a:r>
              <a:rPr lang="en-US" b="1" dirty="0"/>
              <a:t> == </a:t>
            </a:r>
            <a:r>
              <a:rPr lang="en-US" b="1" dirty="0" err="1"/>
              <a:t>i</a:t>
            </a:r>
            <a:r>
              <a:rPr lang="en-US" b="1" dirty="0"/>
              <a:t>,]</a:t>
            </a:r>
          </a:p>
          <a:p>
            <a:r>
              <a:rPr lang="en-US" b="1" dirty="0"/>
              <a:t>		if(</a:t>
            </a:r>
            <a:r>
              <a:rPr lang="en-US" b="1" dirty="0" err="1"/>
              <a:t>where_at$x</a:t>
            </a:r>
            <a:r>
              <a:rPr lang="en-US" b="1" dirty="0"/>
              <a:t>[</a:t>
            </a:r>
            <a:r>
              <a:rPr lang="en-US" b="1" dirty="0" err="1"/>
              <a:t>where_at$open</a:t>
            </a:r>
            <a:r>
              <a:rPr lang="en-US" b="1" dirty="0"/>
              <a:t> == 1] &gt; </a:t>
            </a:r>
            <a:r>
              <a:rPr lang="en-US" b="1" dirty="0" err="1"/>
              <a:t>where_at$x</a:t>
            </a:r>
            <a:r>
              <a:rPr lang="en-US" b="1" dirty="0"/>
              <a:t>[</a:t>
            </a:r>
            <a:r>
              <a:rPr lang="en-US" b="1" dirty="0" err="1"/>
              <a:t>where_at$open</a:t>
            </a:r>
            <a:r>
              <a:rPr lang="en-US" b="1" dirty="0"/>
              <a:t> == 0]) {</a:t>
            </a:r>
          </a:p>
          <a:p>
            <a:r>
              <a:rPr lang="en-US" b="1" dirty="0"/>
              <a:t>			print(“Right”) } else {</a:t>
            </a:r>
          </a:p>
          <a:p>
            <a:r>
              <a:rPr lang="en-US" b="1" dirty="0"/>
              <a:t>				print(“Left”)</a:t>
            </a:r>
          </a:p>
          <a:p>
            <a:r>
              <a:rPr lang="en-US" b="1" dirty="0"/>
              <a:t>		}</a:t>
            </a:r>
          </a:p>
          <a:p>
            <a:r>
              <a:rPr lang="en-US" b="1" dirty="0"/>
              <a:t>	}</a:t>
            </a:r>
          </a:p>
          <a:p>
            <a:r>
              <a:rPr lang="en-US" b="1" dirty="0"/>
              <a:t>}</a:t>
            </a:r>
          </a:p>
        </p:txBody>
      </p:sp>
    </p:spTree>
    <p:extLst>
      <p:ext uri="{BB962C8B-B14F-4D97-AF65-F5344CB8AC3E}">
        <p14:creationId xmlns:p14="http://schemas.microsoft.com/office/powerpoint/2010/main" val="3609801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E4058-7ECF-4525-9405-55F768EED946}"/>
              </a:ext>
            </a:extLst>
          </p:cNvPr>
          <p:cNvSpPr>
            <a:spLocks noGrp="1"/>
          </p:cNvSpPr>
          <p:nvPr>
            <p:ph type="title"/>
          </p:nvPr>
        </p:nvSpPr>
        <p:spPr/>
        <p:txBody>
          <a:bodyPr/>
          <a:lstStyle/>
          <a:p>
            <a:r>
              <a:rPr lang="en-US" dirty="0"/>
              <a:t>WHY LOOPS AND FUNCTIONS?</a:t>
            </a:r>
          </a:p>
        </p:txBody>
      </p:sp>
      <p:sp>
        <p:nvSpPr>
          <p:cNvPr id="3" name="Content Placeholder 2">
            <a:extLst>
              <a:ext uri="{FF2B5EF4-FFF2-40B4-BE49-F238E27FC236}">
                <a16:creationId xmlns:a16="http://schemas.microsoft.com/office/drawing/2014/main" id="{C5F21D4F-1BC2-40A2-B21D-C2A7D8A8BF7C}"/>
              </a:ext>
            </a:extLst>
          </p:cNvPr>
          <p:cNvSpPr>
            <a:spLocks noGrp="1"/>
          </p:cNvSpPr>
          <p:nvPr>
            <p:ph idx="1"/>
          </p:nvPr>
        </p:nvSpPr>
        <p:spPr>
          <a:xfrm>
            <a:off x="1154954" y="2603500"/>
            <a:ext cx="9055846" cy="3416300"/>
          </a:xfrm>
        </p:spPr>
        <p:txBody>
          <a:bodyPr/>
          <a:lstStyle/>
          <a:p>
            <a:pPr marL="0" indent="0" algn="ctr">
              <a:buNone/>
            </a:pPr>
            <a:r>
              <a:rPr lang="en-US" sz="2000" b="1" u="sng" dirty="0"/>
              <a:t>“If you need to repeat a process more than twice, program it”</a:t>
            </a:r>
            <a:endParaRPr lang="en-US" sz="2000" u="sng" dirty="0"/>
          </a:p>
          <a:p>
            <a:r>
              <a:rPr lang="en-US" b="1" u="sng" dirty="0"/>
              <a:t>Functions</a:t>
            </a:r>
            <a:r>
              <a:rPr lang="en-US" dirty="0"/>
              <a:t> will help us </a:t>
            </a:r>
            <a:r>
              <a:rPr lang="en-US" u="sng" dirty="0"/>
              <a:t>simplify those processes</a:t>
            </a:r>
            <a:r>
              <a:rPr lang="en-US" dirty="0"/>
              <a:t>, that tend to be comprised by multiple and sometimes complex steps, into a couple lines of code.</a:t>
            </a:r>
            <a:endParaRPr lang="en-US" b="1" u="sng" dirty="0"/>
          </a:p>
          <a:p>
            <a:endParaRPr lang="en-US" dirty="0"/>
          </a:p>
        </p:txBody>
      </p:sp>
      <p:grpSp>
        <p:nvGrpSpPr>
          <p:cNvPr id="4" name="Group 3">
            <a:extLst>
              <a:ext uri="{FF2B5EF4-FFF2-40B4-BE49-F238E27FC236}">
                <a16:creationId xmlns:a16="http://schemas.microsoft.com/office/drawing/2014/main" id="{470C0CCD-1865-49D3-9C6A-15FA17EEC3CB}"/>
              </a:ext>
            </a:extLst>
          </p:cNvPr>
          <p:cNvGrpSpPr/>
          <p:nvPr/>
        </p:nvGrpSpPr>
        <p:grpSpPr>
          <a:xfrm>
            <a:off x="2148840" y="3924300"/>
            <a:ext cx="7465060" cy="2463799"/>
            <a:chOff x="3380740" y="2773045"/>
            <a:chExt cx="5430520" cy="1311910"/>
          </a:xfrm>
        </p:grpSpPr>
        <p:sp>
          <p:nvSpPr>
            <p:cNvPr id="29" name="Oval 28">
              <a:extLst>
                <a:ext uri="{FF2B5EF4-FFF2-40B4-BE49-F238E27FC236}">
                  <a16:creationId xmlns:a16="http://schemas.microsoft.com/office/drawing/2014/main" id="{55D98276-6634-42C8-A03B-FAF1D667B00C}"/>
                </a:ext>
              </a:extLst>
            </p:cNvPr>
            <p:cNvSpPr/>
            <p:nvPr/>
          </p:nvSpPr>
          <p:spPr>
            <a:xfrm>
              <a:off x="3380740" y="2776855"/>
              <a:ext cx="1054735" cy="587375"/>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a:effectLst/>
                  <a:ea typeface="Times New Roman" panose="02020603050405020304" pitchFamily="18" charset="0"/>
                  <a:cs typeface="Times New Roman" panose="02020603050405020304" pitchFamily="18" charset="0"/>
                </a:rPr>
                <a:t>Input Data</a:t>
              </a:r>
              <a:endParaRPr lang="en-US" sz="1100">
                <a:effectLst/>
                <a:ea typeface="Times New Roman" panose="02020603050405020304" pitchFamily="18" charset="0"/>
                <a:cs typeface="Times New Roman" panose="02020603050405020304" pitchFamily="18" charset="0"/>
              </a:endParaRPr>
            </a:p>
          </p:txBody>
        </p:sp>
        <p:sp>
          <p:nvSpPr>
            <p:cNvPr id="30" name="Rectangle: Rounded Corners 29">
              <a:extLst>
                <a:ext uri="{FF2B5EF4-FFF2-40B4-BE49-F238E27FC236}">
                  <a16:creationId xmlns:a16="http://schemas.microsoft.com/office/drawing/2014/main" id="{2E2E3AE4-9DF8-446D-AB3D-1A30CC42FD6B}"/>
                </a:ext>
              </a:extLst>
            </p:cNvPr>
            <p:cNvSpPr/>
            <p:nvPr/>
          </p:nvSpPr>
          <p:spPr>
            <a:xfrm>
              <a:off x="4820920" y="2788285"/>
              <a:ext cx="1175385" cy="533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Times New Roman" panose="02020603050405020304" pitchFamily="18" charset="0"/>
                  <a:cs typeface="Times New Roman" panose="02020603050405020304" pitchFamily="18" charset="0"/>
                </a:rPr>
                <a:t>Process/Step 1</a:t>
              </a:r>
            </a:p>
          </p:txBody>
        </p:sp>
        <p:sp>
          <p:nvSpPr>
            <p:cNvPr id="31" name="Rectangle: Rounded Corners 30">
              <a:extLst>
                <a:ext uri="{FF2B5EF4-FFF2-40B4-BE49-F238E27FC236}">
                  <a16:creationId xmlns:a16="http://schemas.microsoft.com/office/drawing/2014/main" id="{2B9695F0-49A2-49F3-936E-B25C0CE94221}"/>
                </a:ext>
              </a:extLst>
            </p:cNvPr>
            <p:cNvSpPr/>
            <p:nvPr/>
          </p:nvSpPr>
          <p:spPr>
            <a:xfrm>
              <a:off x="6225540" y="2773045"/>
              <a:ext cx="1175385" cy="533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dirty="0">
                  <a:effectLst/>
                  <a:ea typeface="Times New Roman" panose="02020603050405020304" pitchFamily="18" charset="0"/>
                  <a:cs typeface="Times New Roman" panose="02020603050405020304" pitchFamily="18" charset="0"/>
                </a:rPr>
                <a:t>Process/Step 2</a:t>
              </a:r>
            </a:p>
          </p:txBody>
        </p:sp>
        <p:sp>
          <p:nvSpPr>
            <p:cNvPr id="32" name="Oval 31">
              <a:extLst>
                <a:ext uri="{FF2B5EF4-FFF2-40B4-BE49-F238E27FC236}">
                  <a16:creationId xmlns:a16="http://schemas.microsoft.com/office/drawing/2014/main" id="{8FB390AC-3F30-4B8F-B90F-DD05CFFF9952}"/>
                </a:ext>
              </a:extLst>
            </p:cNvPr>
            <p:cNvSpPr/>
            <p:nvPr/>
          </p:nvSpPr>
          <p:spPr>
            <a:xfrm>
              <a:off x="7756525" y="2777490"/>
              <a:ext cx="1054735" cy="587375"/>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a:effectLst/>
                  <a:ea typeface="Times New Roman" panose="02020603050405020304" pitchFamily="18" charset="0"/>
                  <a:cs typeface="Times New Roman" panose="02020603050405020304" pitchFamily="18" charset="0"/>
                </a:rPr>
                <a:t>Output</a:t>
              </a:r>
              <a:endParaRPr lang="en-US" sz="1100">
                <a:effectLst/>
                <a:ea typeface="Times New Roman" panose="02020603050405020304" pitchFamily="18" charset="0"/>
                <a:cs typeface="Times New Roman" panose="02020603050405020304" pitchFamily="18" charset="0"/>
              </a:endParaRPr>
            </a:p>
          </p:txBody>
        </p:sp>
        <p:sp>
          <p:nvSpPr>
            <p:cNvPr id="33" name="Arrow: Right 32">
              <a:extLst>
                <a:ext uri="{FF2B5EF4-FFF2-40B4-BE49-F238E27FC236}">
                  <a16:creationId xmlns:a16="http://schemas.microsoft.com/office/drawing/2014/main" id="{38204BE8-D837-49F6-BA0D-C2325D8E2B44}"/>
                </a:ext>
              </a:extLst>
            </p:cNvPr>
            <p:cNvSpPr/>
            <p:nvPr/>
          </p:nvSpPr>
          <p:spPr>
            <a:xfrm>
              <a:off x="4512310" y="3025140"/>
              <a:ext cx="271780" cy="1847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4" name="Arrow: Right 33">
              <a:extLst>
                <a:ext uri="{FF2B5EF4-FFF2-40B4-BE49-F238E27FC236}">
                  <a16:creationId xmlns:a16="http://schemas.microsoft.com/office/drawing/2014/main" id="{98E6EBE5-87FC-4BCB-9530-1F5B0A1BA7D3}"/>
                </a:ext>
              </a:extLst>
            </p:cNvPr>
            <p:cNvSpPr/>
            <p:nvPr/>
          </p:nvSpPr>
          <p:spPr>
            <a:xfrm>
              <a:off x="5992495" y="2981325"/>
              <a:ext cx="271780" cy="1847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5" name="Arrow: Right 34">
              <a:extLst>
                <a:ext uri="{FF2B5EF4-FFF2-40B4-BE49-F238E27FC236}">
                  <a16:creationId xmlns:a16="http://schemas.microsoft.com/office/drawing/2014/main" id="{71DBDAE6-4471-4CC8-9940-EAF0A8CA0274}"/>
                </a:ext>
              </a:extLst>
            </p:cNvPr>
            <p:cNvSpPr/>
            <p:nvPr/>
          </p:nvSpPr>
          <p:spPr>
            <a:xfrm>
              <a:off x="7462520" y="2981325"/>
              <a:ext cx="271780" cy="1847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6" name="Oval 35">
              <a:extLst>
                <a:ext uri="{FF2B5EF4-FFF2-40B4-BE49-F238E27FC236}">
                  <a16:creationId xmlns:a16="http://schemas.microsoft.com/office/drawing/2014/main" id="{2471A6EB-06CC-4248-BC71-2787A6FDF554}"/>
                </a:ext>
              </a:extLst>
            </p:cNvPr>
            <p:cNvSpPr/>
            <p:nvPr/>
          </p:nvSpPr>
          <p:spPr>
            <a:xfrm>
              <a:off x="3380740" y="3496945"/>
              <a:ext cx="1054735" cy="587375"/>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a:effectLst/>
                  <a:ea typeface="Times New Roman" panose="02020603050405020304" pitchFamily="18" charset="0"/>
                  <a:cs typeface="Times New Roman" panose="02020603050405020304" pitchFamily="18" charset="0"/>
                </a:rPr>
                <a:t>Input Data</a:t>
              </a:r>
              <a:endParaRPr lang="en-US" sz="1100">
                <a:effectLst/>
                <a:ea typeface="Times New Roman" panose="02020603050405020304" pitchFamily="18" charset="0"/>
                <a:cs typeface="Times New Roman" panose="02020603050405020304" pitchFamily="18" charset="0"/>
              </a:endParaRPr>
            </a:p>
          </p:txBody>
        </p:sp>
        <p:sp>
          <p:nvSpPr>
            <p:cNvPr id="37" name="Rectangle: Rounded Corners 36">
              <a:extLst>
                <a:ext uri="{FF2B5EF4-FFF2-40B4-BE49-F238E27FC236}">
                  <a16:creationId xmlns:a16="http://schemas.microsoft.com/office/drawing/2014/main" id="{E306135D-763C-4B3D-A348-2E6602BEFD6E}"/>
                </a:ext>
              </a:extLst>
            </p:cNvPr>
            <p:cNvSpPr/>
            <p:nvPr/>
          </p:nvSpPr>
          <p:spPr>
            <a:xfrm>
              <a:off x="5560695" y="3486150"/>
              <a:ext cx="1175385" cy="533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Times New Roman" panose="02020603050405020304" pitchFamily="18" charset="0"/>
                  <a:cs typeface="Times New Roman" panose="02020603050405020304" pitchFamily="18" charset="0"/>
                </a:rPr>
                <a:t>Function</a:t>
              </a:r>
            </a:p>
          </p:txBody>
        </p:sp>
        <p:sp>
          <p:nvSpPr>
            <p:cNvPr id="38" name="Oval 37">
              <a:extLst>
                <a:ext uri="{FF2B5EF4-FFF2-40B4-BE49-F238E27FC236}">
                  <a16:creationId xmlns:a16="http://schemas.microsoft.com/office/drawing/2014/main" id="{8F2BC28B-7A3F-429C-9526-65EC5968A9DA}"/>
                </a:ext>
              </a:extLst>
            </p:cNvPr>
            <p:cNvSpPr/>
            <p:nvPr/>
          </p:nvSpPr>
          <p:spPr>
            <a:xfrm>
              <a:off x="7756525" y="3497580"/>
              <a:ext cx="1054735" cy="587375"/>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a:effectLst/>
                  <a:ea typeface="Times New Roman" panose="02020603050405020304" pitchFamily="18" charset="0"/>
                  <a:cs typeface="Times New Roman" panose="02020603050405020304" pitchFamily="18" charset="0"/>
                </a:rPr>
                <a:t>Output</a:t>
              </a:r>
              <a:endParaRPr lang="en-US" sz="1100">
                <a:effectLst/>
                <a:ea typeface="Times New Roman" panose="02020603050405020304" pitchFamily="18" charset="0"/>
                <a:cs typeface="Times New Roman" panose="02020603050405020304" pitchFamily="18" charset="0"/>
              </a:endParaRPr>
            </a:p>
          </p:txBody>
        </p:sp>
        <p:sp>
          <p:nvSpPr>
            <p:cNvPr id="39" name="Arrow: Right 38">
              <a:extLst>
                <a:ext uri="{FF2B5EF4-FFF2-40B4-BE49-F238E27FC236}">
                  <a16:creationId xmlns:a16="http://schemas.microsoft.com/office/drawing/2014/main" id="{33EE48E1-BCF1-4101-9DAC-480D23FCA0F5}"/>
                </a:ext>
              </a:extLst>
            </p:cNvPr>
            <p:cNvSpPr/>
            <p:nvPr/>
          </p:nvSpPr>
          <p:spPr>
            <a:xfrm>
              <a:off x="4479925" y="3721735"/>
              <a:ext cx="103378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0" name="Arrow: Right 39">
              <a:extLst>
                <a:ext uri="{FF2B5EF4-FFF2-40B4-BE49-F238E27FC236}">
                  <a16:creationId xmlns:a16="http://schemas.microsoft.com/office/drawing/2014/main" id="{091F945A-5BEC-460E-B098-F9A4FB8E88E9}"/>
                </a:ext>
              </a:extLst>
            </p:cNvPr>
            <p:cNvSpPr/>
            <p:nvPr/>
          </p:nvSpPr>
          <p:spPr>
            <a:xfrm>
              <a:off x="6754495" y="3732530"/>
              <a:ext cx="103378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40943741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D2D3C-ED66-4585-AFBF-C26B14AC8034}"/>
              </a:ext>
            </a:extLst>
          </p:cNvPr>
          <p:cNvSpPr>
            <a:spLocks noGrp="1"/>
          </p:cNvSpPr>
          <p:nvPr>
            <p:ph type="title"/>
          </p:nvPr>
        </p:nvSpPr>
        <p:spPr/>
        <p:txBody>
          <a:bodyPr/>
          <a:lstStyle/>
          <a:p>
            <a:r>
              <a:rPr lang="en-US" dirty="0"/>
              <a:t>10 Minutes Break</a:t>
            </a:r>
          </a:p>
        </p:txBody>
      </p:sp>
      <p:sp>
        <p:nvSpPr>
          <p:cNvPr id="3" name="Text Placeholder 2">
            <a:extLst>
              <a:ext uri="{FF2B5EF4-FFF2-40B4-BE49-F238E27FC236}">
                <a16:creationId xmlns:a16="http://schemas.microsoft.com/office/drawing/2014/main" id="{DFD02629-B3C6-46A6-954B-30724E92A157}"/>
              </a:ext>
            </a:extLst>
          </p:cNvPr>
          <p:cNvSpPr>
            <a:spLocks noGrp="1"/>
          </p:cNvSpPr>
          <p:nvPr>
            <p:ph type="body" idx="1"/>
          </p:nvPr>
        </p:nvSpPr>
        <p:spPr/>
        <p:txBody>
          <a:bodyPr/>
          <a:lstStyle/>
          <a:p>
            <a:pPr algn="ctr"/>
            <a:r>
              <a:rPr lang="en-US" dirty="0">
                <a:solidFill>
                  <a:schemeClr val="tx1"/>
                </a:solidFill>
              </a:rPr>
              <a:t>Congratulations! </a:t>
            </a:r>
          </a:p>
          <a:p>
            <a:pPr algn="ctr"/>
            <a:r>
              <a:rPr lang="en-US" dirty="0">
                <a:solidFill>
                  <a:schemeClr val="tx1"/>
                </a:solidFill>
              </a:rPr>
              <a:t>You built your first </a:t>
            </a:r>
          </a:p>
          <a:p>
            <a:pPr algn="ctr"/>
            <a:r>
              <a:rPr lang="en-US" dirty="0">
                <a:solidFill>
                  <a:schemeClr val="tx1"/>
                </a:solidFill>
              </a:rPr>
              <a:t>FUNCTIONS!</a:t>
            </a:r>
          </a:p>
        </p:txBody>
      </p:sp>
    </p:spTree>
    <p:extLst>
      <p:ext uri="{BB962C8B-B14F-4D97-AF65-F5344CB8AC3E}">
        <p14:creationId xmlns:p14="http://schemas.microsoft.com/office/powerpoint/2010/main" val="13989029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6CE2F-1363-4BCB-ADE7-008008695E2C}"/>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A56DA0DA-C76C-4C88-9CC9-D3777C1EF7FF}"/>
              </a:ext>
            </a:extLst>
          </p:cNvPr>
          <p:cNvSpPr>
            <a:spLocks noGrp="1"/>
          </p:cNvSpPr>
          <p:nvPr>
            <p:ph idx="1"/>
          </p:nvPr>
        </p:nvSpPr>
        <p:spPr/>
        <p:txBody>
          <a:bodyPr/>
          <a:lstStyle/>
          <a:p>
            <a:r>
              <a:rPr lang="en-US" b="1" u="sng" dirty="0"/>
              <a:t>Final Exercise:</a:t>
            </a:r>
            <a:r>
              <a:rPr lang="en-US" dirty="0"/>
              <a:t> Create a function that makes occurrences map for </a:t>
            </a:r>
            <a:r>
              <a:rPr lang="en-US" i="1" dirty="0"/>
              <a:t>Python </a:t>
            </a:r>
            <a:r>
              <a:rPr lang="en-US" i="1" dirty="0" err="1"/>
              <a:t>bivittatus</a:t>
            </a:r>
            <a:r>
              <a:rPr lang="en-US" dirty="0"/>
              <a:t> in the state of Florida</a:t>
            </a:r>
            <a:endParaRPr lang="en-US" b="1" u="sng" dirty="0"/>
          </a:p>
        </p:txBody>
      </p:sp>
      <p:pic>
        <p:nvPicPr>
          <p:cNvPr id="5" name="Picture 4">
            <a:extLst>
              <a:ext uri="{FF2B5EF4-FFF2-40B4-BE49-F238E27FC236}">
                <a16:creationId xmlns:a16="http://schemas.microsoft.com/office/drawing/2014/main" id="{C7BDC264-DFE0-427C-ADA3-BDAC7BF5B6F0}"/>
              </a:ext>
            </a:extLst>
          </p:cNvPr>
          <p:cNvPicPr>
            <a:picLocks noChangeAspect="1"/>
          </p:cNvPicPr>
          <p:nvPr/>
        </p:nvPicPr>
        <p:blipFill>
          <a:blip r:embed="rId2"/>
          <a:stretch>
            <a:fillRect/>
          </a:stretch>
        </p:blipFill>
        <p:spPr>
          <a:xfrm>
            <a:off x="1433568" y="3429000"/>
            <a:ext cx="3576712" cy="2895600"/>
          </a:xfrm>
          <a:prstGeom prst="rect">
            <a:avLst/>
          </a:prstGeom>
        </p:spPr>
      </p:pic>
      <p:pic>
        <p:nvPicPr>
          <p:cNvPr id="7" name="Picture 6">
            <a:extLst>
              <a:ext uri="{FF2B5EF4-FFF2-40B4-BE49-F238E27FC236}">
                <a16:creationId xmlns:a16="http://schemas.microsoft.com/office/drawing/2014/main" id="{B3543766-7EC5-45C5-B78E-49075A8AD8A4}"/>
              </a:ext>
            </a:extLst>
          </p:cNvPr>
          <p:cNvPicPr>
            <a:picLocks noChangeAspect="1"/>
          </p:cNvPicPr>
          <p:nvPr/>
        </p:nvPicPr>
        <p:blipFill>
          <a:blip r:embed="rId3"/>
          <a:stretch>
            <a:fillRect/>
          </a:stretch>
        </p:blipFill>
        <p:spPr>
          <a:xfrm>
            <a:off x="6388100" y="3429000"/>
            <a:ext cx="4957618" cy="3067526"/>
          </a:xfrm>
          <a:prstGeom prst="rect">
            <a:avLst/>
          </a:prstGeom>
        </p:spPr>
      </p:pic>
    </p:spTree>
    <p:extLst>
      <p:ext uri="{BB962C8B-B14F-4D97-AF65-F5344CB8AC3E}">
        <p14:creationId xmlns:p14="http://schemas.microsoft.com/office/powerpoint/2010/main" val="9809970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6CE2F-1363-4BCB-ADE7-008008695E2C}"/>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A56DA0DA-C76C-4C88-9CC9-D3777C1EF7FF}"/>
              </a:ext>
            </a:extLst>
          </p:cNvPr>
          <p:cNvSpPr>
            <a:spLocks noGrp="1"/>
          </p:cNvSpPr>
          <p:nvPr>
            <p:ph idx="1"/>
          </p:nvPr>
        </p:nvSpPr>
        <p:spPr>
          <a:xfrm>
            <a:off x="1154954" y="2603500"/>
            <a:ext cx="8825659" cy="3416300"/>
          </a:xfrm>
        </p:spPr>
        <p:txBody>
          <a:bodyPr/>
          <a:lstStyle/>
          <a:p>
            <a:r>
              <a:rPr lang="en-US" b="1" u="sng" dirty="0"/>
              <a:t>Final Exercise:</a:t>
            </a:r>
            <a:r>
              <a:rPr lang="en-US" dirty="0"/>
              <a:t> Create a function that makes occurrences map for </a:t>
            </a:r>
            <a:r>
              <a:rPr lang="en-US" i="1" dirty="0"/>
              <a:t>Python </a:t>
            </a:r>
            <a:r>
              <a:rPr lang="en-US" i="1" dirty="0" err="1"/>
              <a:t>bivittatus</a:t>
            </a:r>
            <a:r>
              <a:rPr lang="en-US" dirty="0"/>
              <a:t> in the state of Florida</a:t>
            </a:r>
          </a:p>
          <a:p>
            <a:r>
              <a:rPr lang="en-US" b="1" dirty="0"/>
              <a:t>Input:</a:t>
            </a:r>
            <a:r>
              <a:rPr lang="en-US" dirty="0"/>
              <a:t> Occurrence data frame, and Shapefile of Florida</a:t>
            </a:r>
          </a:p>
          <a:p>
            <a:r>
              <a:rPr lang="en-US" b="1" dirty="0"/>
              <a:t>Process: </a:t>
            </a:r>
            <a:r>
              <a:rPr lang="en-US" dirty="0"/>
              <a:t>Cleaning, transforming, and plotting the data</a:t>
            </a:r>
          </a:p>
          <a:p>
            <a:r>
              <a:rPr lang="en-US" b="1" dirty="0"/>
              <a:t>Output:</a:t>
            </a:r>
            <a:r>
              <a:rPr lang="en-US" dirty="0"/>
              <a:t> Map of occurrences for </a:t>
            </a:r>
            <a:r>
              <a:rPr lang="en-US" i="1" dirty="0"/>
              <a:t>P. </a:t>
            </a:r>
            <a:r>
              <a:rPr lang="en-US" i="1" dirty="0" err="1"/>
              <a:t>bivittatus</a:t>
            </a:r>
            <a:r>
              <a:rPr lang="en-US" dirty="0"/>
              <a:t> in Florida </a:t>
            </a:r>
          </a:p>
          <a:p>
            <a:r>
              <a:rPr lang="en-US" u="sng" dirty="0"/>
              <a:t>Conditions:</a:t>
            </a:r>
            <a:r>
              <a:rPr lang="en-US" dirty="0"/>
              <a:t> Create the maps from 1991 to 2020</a:t>
            </a:r>
          </a:p>
          <a:p>
            <a:r>
              <a:rPr lang="en-US" b="1" u="sng" dirty="0"/>
              <a:t>The functions you’ll need for the process are in the R script and</a:t>
            </a:r>
          </a:p>
          <a:p>
            <a:pPr marL="0" indent="0">
              <a:buNone/>
            </a:pPr>
            <a:r>
              <a:rPr lang="en-US" b="1" u="sng" dirty="0"/>
              <a:t>      in the guide</a:t>
            </a:r>
          </a:p>
        </p:txBody>
      </p:sp>
      <p:pic>
        <p:nvPicPr>
          <p:cNvPr id="8" name="Picture 7">
            <a:extLst>
              <a:ext uri="{FF2B5EF4-FFF2-40B4-BE49-F238E27FC236}">
                <a16:creationId xmlns:a16="http://schemas.microsoft.com/office/drawing/2014/main" id="{2F78CD5C-7B01-4BAF-A072-FA26069FC699}"/>
              </a:ext>
            </a:extLst>
          </p:cNvPr>
          <p:cNvPicPr/>
          <p:nvPr/>
        </p:nvPicPr>
        <p:blipFill rotWithShape="1">
          <a:blip r:embed="rId2">
            <a:extLst>
              <a:ext uri="{28A0092B-C50C-407E-A947-70E740481C1C}">
                <a14:useLocalDpi xmlns:a14="http://schemas.microsoft.com/office/drawing/2010/main" val="0"/>
              </a:ext>
            </a:extLst>
          </a:blip>
          <a:srcRect l="32875" r="27445" b="20496"/>
          <a:stretch/>
        </p:blipFill>
        <p:spPr bwMode="auto">
          <a:xfrm>
            <a:off x="8521942" y="3213078"/>
            <a:ext cx="2917342" cy="3644922"/>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6CB27687-BB61-4A42-9B4A-B32444243E7D}"/>
              </a:ext>
            </a:extLst>
          </p:cNvPr>
          <p:cNvPicPr/>
          <p:nvPr/>
        </p:nvPicPr>
        <p:blipFill rotWithShape="1">
          <a:blip r:embed="rId3">
            <a:extLst>
              <a:ext uri="{28A0092B-C50C-407E-A947-70E740481C1C}">
                <a14:useLocalDpi xmlns:a14="http://schemas.microsoft.com/office/drawing/2010/main" val="0"/>
              </a:ext>
            </a:extLst>
          </a:blip>
          <a:srcRect l="34689" r="25859" b="22328"/>
          <a:stretch/>
        </p:blipFill>
        <p:spPr bwMode="auto">
          <a:xfrm>
            <a:off x="8653746" y="3213078"/>
            <a:ext cx="2899838" cy="356065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11394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D2D3C-ED66-4585-AFBF-C26B14AC8034}"/>
              </a:ext>
            </a:extLst>
          </p:cNvPr>
          <p:cNvSpPr>
            <a:spLocks noGrp="1"/>
          </p:cNvSpPr>
          <p:nvPr>
            <p:ph type="title"/>
          </p:nvPr>
        </p:nvSpPr>
        <p:spPr/>
        <p:txBody>
          <a:bodyPr/>
          <a:lstStyle/>
          <a:p>
            <a:r>
              <a:rPr lang="en-US" dirty="0"/>
              <a:t>10 Minutes Break</a:t>
            </a:r>
          </a:p>
        </p:txBody>
      </p:sp>
      <p:sp>
        <p:nvSpPr>
          <p:cNvPr id="3" name="Text Placeholder 2">
            <a:extLst>
              <a:ext uri="{FF2B5EF4-FFF2-40B4-BE49-F238E27FC236}">
                <a16:creationId xmlns:a16="http://schemas.microsoft.com/office/drawing/2014/main" id="{DFD02629-B3C6-46A6-954B-30724E92A157}"/>
              </a:ext>
            </a:extLst>
          </p:cNvPr>
          <p:cNvSpPr>
            <a:spLocks noGrp="1"/>
          </p:cNvSpPr>
          <p:nvPr>
            <p:ph type="body" idx="1"/>
          </p:nvPr>
        </p:nvSpPr>
        <p:spPr/>
        <p:txBody>
          <a:bodyPr/>
          <a:lstStyle/>
          <a:p>
            <a:pPr algn="ctr"/>
            <a:r>
              <a:rPr lang="en-US" dirty="0">
                <a:solidFill>
                  <a:schemeClr val="tx1"/>
                </a:solidFill>
              </a:rPr>
              <a:t>Congratulations! </a:t>
            </a:r>
          </a:p>
          <a:p>
            <a:pPr algn="ctr"/>
            <a:r>
              <a:rPr lang="en-US" dirty="0">
                <a:solidFill>
                  <a:schemeClr val="tx1"/>
                </a:solidFill>
              </a:rPr>
              <a:t>You built your first </a:t>
            </a:r>
          </a:p>
          <a:p>
            <a:pPr algn="ctr"/>
            <a:r>
              <a:rPr lang="en-US" dirty="0">
                <a:solidFill>
                  <a:schemeClr val="tx1"/>
                </a:solidFill>
              </a:rPr>
              <a:t>FUNCTIONS!</a:t>
            </a:r>
          </a:p>
        </p:txBody>
      </p:sp>
    </p:spTree>
    <p:extLst>
      <p:ext uri="{BB962C8B-B14F-4D97-AF65-F5344CB8AC3E}">
        <p14:creationId xmlns:p14="http://schemas.microsoft.com/office/powerpoint/2010/main" val="17349819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6834-57E7-4537-B5A1-EFC177A4C78F}"/>
              </a:ext>
            </a:extLst>
          </p:cNvPr>
          <p:cNvSpPr>
            <a:spLocks noGrp="1"/>
          </p:cNvSpPr>
          <p:nvPr>
            <p:ph type="ctrTitle"/>
          </p:nvPr>
        </p:nvSpPr>
        <p:spPr/>
        <p:txBody>
          <a:bodyPr/>
          <a:lstStyle/>
          <a:p>
            <a:r>
              <a:rPr lang="en-US" dirty="0"/>
              <a:t>Q&amp;A Section</a:t>
            </a:r>
          </a:p>
        </p:txBody>
      </p:sp>
      <p:sp>
        <p:nvSpPr>
          <p:cNvPr id="5" name="Subtitle 4">
            <a:extLst>
              <a:ext uri="{FF2B5EF4-FFF2-40B4-BE49-F238E27FC236}">
                <a16:creationId xmlns:a16="http://schemas.microsoft.com/office/drawing/2014/main" id="{6A11B478-A84F-416D-BD9A-E75FFFD81E97}"/>
              </a:ext>
            </a:extLst>
          </p:cNvPr>
          <p:cNvSpPr>
            <a:spLocks noGrp="1"/>
          </p:cNvSpPr>
          <p:nvPr>
            <p:ph type="subTitle" idx="1"/>
          </p:nvPr>
        </p:nvSpPr>
        <p:spPr/>
        <p:txBody>
          <a:bodyPr/>
          <a:lstStyle/>
          <a:p>
            <a:r>
              <a:rPr lang="en-US" dirty="0"/>
              <a:t>Feel free to ask anything related to conditionals, loops, and functions in r</a:t>
            </a:r>
          </a:p>
        </p:txBody>
      </p:sp>
    </p:spTree>
    <p:extLst>
      <p:ext uri="{BB962C8B-B14F-4D97-AF65-F5344CB8AC3E}">
        <p14:creationId xmlns:p14="http://schemas.microsoft.com/office/powerpoint/2010/main" val="4184093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6834-57E7-4537-B5A1-EFC177A4C78F}"/>
              </a:ext>
            </a:extLst>
          </p:cNvPr>
          <p:cNvSpPr>
            <a:spLocks noGrp="1"/>
          </p:cNvSpPr>
          <p:nvPr>
            <p:ph type="ctrTitle"/>
          </p:nvPr>
        </p:nvSpPr>
        <p:spPr/>
        <p:txBody>
          <a:bodyPr/>
          <a:lstStyle/>
          <a:p>
            <a:r>
              <a:rPr lang="en-US" dirty="0"/>
              <a:t>CONDITIONALS</a:t>
            </a:r>
          </a:p>
        </p:txBody>
      </p:sp>
      <p:sp>
        <p:nvSpPr>
          <p:cNvPr id="5" name="Subtitle 4">
            <a:extLst>
              <a:ext uri="{FF2B5EF4-FFF2-40B4-BE49-F238E27FC236}">
                <a16:creationId xmlns:a16="http://schemas.microsoft.com/office/drawing/2014/main" id="{6A11B478-A84F-416D-BD9A-E75FFFD81E9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58206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E3AE-0D69-43AE-A132-2E3339399F64}"/>
              </a:ext>
            </a:extLst>
          </p:cNvPr>
          <p:cNvSpPr>
            <a:spLocks noGrp="1"/>
          </p:cNvSpPr>
          <p:nvPr>
            <p:ph type="title"/>
          </p:nvPr>
        </p:nvSpPr>
        <p:spPr/>
        <p:txBody>
          <a:bodyPr/>
          <a:lstStyle/>
          <a:p>
            <a:r>
              <a:rPr lang="en-US" dirty="0"/>
              <a:t>CONDITIONALS: IF-ELSE</a:t>
            </a:r>
          </a:p>
        </p:txBody>
      </p:sp>
      <p:sp>
        <p:nvSpPr>
          <p:cNvPr id="3" name="Content Placeholder 2">
            <a:extLst>
              <a:ext uri="{FF2B5EF4-FFF2-40B4-BE49-F238E27FC236}">
                <a16:creationId xmlns:a16="http://schemas.microsoft.com/office/drawing/2014/main" id="{3DAA45F2-BEBF-4227-8713-1E53310742CE}"/>
              </a:ext>
            </a:extLst>
          </p:cNvPr>
          <p:cNvSpPr>
            <a:spLocks noGrp="1"/>
          </p:cNvSpPr>
          <p:nvPr>
            <p:ph idx="1"/>
          </p:nvPr>
        </p:nvSpPr>
        <p:spPr/>
        <p:txBody>
          <a:bodyPr/>
          <a:lstStyle/>
          <a:p>
            <a:pPr marL="0" indent="0" algn="ctr">
              <a:buNone/>
            </a:pPr>
            <a:r>
              <a:rPr lang="en-US" b="1" u="sng" dirty="0"/>
              <a:t>Decisions accounted for during a process</a:t>
            </a:r>
            <a:endParaRPr lang="en-US" dirty="0"/>
          </a:p>
          <a:p>
            <a:r>
              <a:rPr lang="en-US" dirty="0"/>
              <a:t>Examples:</a:t>
            </a:r>
          </a:p>
          <a:p>
            <a:pPr lvl="1"/>
            <a:r>
              <a:rPr lang="en-US" dirty="0"/>
              <a:t>Games: </a:t>
            </a:r>
            <a:r>
              <a:rPr lang="en-US" b="1" u="sng" dirty="0"/>
              <a:t>If</a:t>
            </a:r>
            <a:r>
              <a:rPr lang="en-US" dirty="0"/>
              <a:t> the coin turns head </a:t>
            </a:r>
            <a:r>
              <a:rPr lang="en-US" b="1" dirty="0"/>
              <a:t>then</a:t>
            </a:r>
            <a:r>
              <a:rPr lang="en-US" dirty="0"/>
              <a:t> I win, otherwise </a:t>
            </a:r>
            <a:r>
              <a:rPr lang="en-US" b="1" u="sng" dirty="0"/>
              <a:t>(else)</a:t>
            </a:r>
            <a:r>
              <a:rPr lang="en-US" dirty="0"/>
              <a:t> I lose</a:t>
            </a:r>
          </a:p>
          <a:p>
            <a:pPr lvl="1"/>
            <a:r>
              <a:rPr lang="en-US" dirty="0"/>
              <a:t>Finding a path in a maze: </a:t>
            </a:r>
            <a:r>
              <a:rPr lang="en-US" b="1" u="sng" dirty="0"/>
              <a:t>If</a:t>
            </a:r>
            <a:r>
              <a:rPr lang="en-US" dirty="0"/>
              <a:t> the path on the right is open, </a:t>
            </a:r>
            <a:r>
              <a:rPr lang="en-US" b="1" dirty="0"/>
              <a:t>then</a:t>
            </a:r>
            <a:r>
              <a:rPr lang="en-US" dirty="0"/>
              <a:t> I will go through it, otherwise </a:t>
            </a:r>
            <a:r>
              <a:rPr lang="en-US" b="1" u="sng" dirty="0"/>
              <a:t>(else)</a:t>
            </a:r>
            <a:r>
              <a:rPr lang="en-US" dirty="0"/>
              <a:t> I will go left.</a:t>
            </a:r>
          </a:p>
          <a:p>
            <a:pPr lvl="1"/>
            <a:r>
              <a:rPr lang="en-US" dirty="0"/>
              <a:t>Life decisions: </a:t>
            </a:r>
            <a:r>
              <a:rPr lang="en-US" b="1" u="sng" dirty="0"/>
              <a:t>If</a:t>
            </a:r>
            <a:r>
              <a:rPr lang="en-US" dirty="0"/>
              <a:t> the food smells good, </a:t>
            </a:r>
            <a:r>
              <a:rPr lang="en-US" b="1" dirty="0"/>
              <a:t>then</a:t>
            </a:r>
            <a:r>
              <a:rPr lang="en-US" dirty="0"/>
              <a:t> I will eat it, otherwise </a:t>
            </a:r>
            <a:r>
              <a:rPr lang="en-US" b="1" u="sng" dirty="0"/>
              <a:t>(else)</a:t>
            </a:r>
            <a:r>
              <a:rPr lang="en-US" dirty="0"/>
              <a:t> I will not.</a:t>
            </a:r>
          </a:p>
        </p:txBody>
      </p:sp>
      <p:pic>
        <p:nvPicPr>
          <p:cNvPr id="7" name="Picture 6" descr="File:Presidential dollar coin reverse.png - Wikimedia Commons">
            <a:extLst>
              <a:ext uri="{FF2B5EF4-FFF2-40B4-BE49-F238E27FC236}">
                <a16:creationId xmlns:a16="http://schemas.microsoft.com/office/drawing/2014/main" id="{A00209BD-524C-4709-ACA3-7FF5877A13D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2528" y="4821766"/>
            <a:ext cx="1954848" cy="1989668"/>
          </a:xfrm>
          <a:prstGeom prst="rect">
            <a:avLst/>
          </a:prstGeom>
          <a:noFill/>
          <a:ln>
            <a:noFill/>
          </a:ln>
        </p:spPr>
      </p:pic>
      <p:pic>
        <p:nvPicPr>
          <p:cNvPr id="8" name="Picture 7" descr="File:Hen and chicks in a labyrinth.svg - Wikimedia Commons">
            <a:extLst>
              <a:ext uri="{FF2B5EF4-FFF2-40B4-BE49-F238E27FC236}">
                <a16:creationId xmlns:a16="http://schemas.microsoft.com/office/drawing/2014/main" id="{ABE359B7-88EE-4F78-B759-BC621294BFAF}"/>
              </a:ext>
            </a:extLst>
          </p:cNvPr>
          <p:cNvPicPr/>
          <p:nvPr/>
        </p:nvPicPr>
        <p:blipFill rotWithShape="1">
          <a:blip r:embed="rId4" cstate="print">
            <a:extLst>
              <a:ext uri="{28A0092B-C50C-407E-A947-70E740481C1C}">
                <a14:useLocalDpi xmlns:a14="http://schemas.microsoft.com/office/drawing/2010/main" val="0"/>
              </a:ext>
            </a:extLst>
          </a:blip>
          <a:srcRect t="25670"/>
          <a:stretch/>
        </p:blipFill>
        <p:spPr bwMode="auto">
          <a:xfrm>
            <a:off x="4496752" y="4775198"/>
            <a:ext cx="2442925" cy="2120902"/>
          </a:xfrm>
          <a:prstGeom prst="rect">
            <a:avLst/>
          </a:prstGeom>
          <a:noFill/>
          <a:ln>
            <a:noFill/>
          </a:ln>
          <a:extLst>
            <a:ext uri="{53640926-AAD7-44D8-BBD7-CCE9431645EC}">
              <a14:shadowObscured xmlns:a14="http://schemas.microsoft.com/office/drawing/2010/main"/>
            </a:ext>
          </a:extLst>
        </p:spPr>
      </p:pic>
      <p:pic>
        <p:nvPicPr>
          <p:cNvPr id="9" name="Picture 8" descr="Platillo Food Steak - Free image on Pixabay">
            <a:extLst>
              <a:ext uri="{FF2B5EF4-FFF2-40B4-BE49-F238E27FC236}">
                <a16:creationId xmlns:a16="http://schemas.microsoft.com/office/drawing/2014/main" id="{4C70C21D-EBD5-4223-8472-FBC19B0946AA}"/>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99053" y="4805151"/>
            <a:ext cx="2789555" cy="1976331"/>
          </a:xfrm>
          <a:prstGeom prst="rect">
            <a:avLst/>
          </a:prstGeom>
          <a:noFill/>
          <a:ln>
            <a:noFill/>
          </a:ln>
        </p:spPr>
      </p:pic>
    </p:spTree>
    <p:extLst>
      <p:ext uri="{BB962C8B-B14F-4D97-AF65-F5344CB8AC3E}">
        <p14:creationId xmlns:p14="http://schemas.microsoft.com/office/powerpoint/2010/main" val="6396109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5690</TotalTime>
  <Words>6559</Words>
  <Application>Microsoft Office PowerPoint</Application>
  <PresentationFormat>Widescreen</PresentationFormat>
  <Paragraphs>732</Paragraphs>
  <Slides>74</Slides>
  <Notes>45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74</vt:i4>
      </vt:variant>
    </vt:vector>
  </HeadingPairs>
  <TitlesOfParts>
    <vt:vector size="82" baseType="lpstr">
      <vt:lpstr>Arial</vt:lpstr>
      <vt:lpstr>Calibri</vt:lpstr>
      <vt:lpstr>Century Gothic</vt:lpstr>
      <vt:lpstr>Times New Roman</vt:lpstr>
      <vt:lpstr>Wingdings</vt:lpstr>
      <vt:lpstr>Wingdings 3</vt:lpstr>
      <vt:lpstr>Ion Boardroom</vt:lpstr>
      <vt:lpstr>Worksheet</vt:lpstr>
      <vt:lpstr>LOOPS AND FUNCTIONS IN R</vt:lpstr>
      <vt:lpstr>LOGISTICS</vt:lpstr>
      <vt:lpstr>GOALS</vt:lpstr>
      <vt:lpstr>RECOMMENDED PREVIOUS KNOWLEDGE</vt:lpstr>
      <vt:lpstr>DATA</vt:lpstr>
      <vt:lpstr>WHY LOOPS AND FUNCTIONS?</vt:lpstr>
      <vt:lpstr>WHY LOOPS AND FUNCTIONS?</vt:lpstr>
      <vt:lpstr>CONDITIONALS</vt:lpstr>
      <vt:lpstr>CONDITIONALS: IF-ELSE</vt:lpstr>
      <vt:lpstr>CONDITIONALS: IF-ELSE</vt:lpstr>
      <vt:lpstr>CONDITIONALS: IF-ELSE</vt:lpstr>
      <vt:lpstr>CONDITIONALS: IF-ELSE</vt:lpstr>
      <vt:lpstr>CONDITIONALS: IF-ELSE</vt:lpstr>
      <vt:lpstr>CONDITIONALS: IF-ELSE</vt:lpstr>
      <vt:lpstr>CONDITIONALS: IF-ELSE</vt:lpstr>
      <vt:lpstr>CONDITIONALS: IF-ELSE</vt:lpstr>
      <vt:lpstr>CONDITIONALS: IF-ELSE</vt:lpstr>
      <vt:lpstr>CONDITIONALS: IF-ELSE</vt:lpstr>
      <vt:lpstr>CONDITIONALS: IF-ELSE</vt:lpstr>
      <vt:lpstr>CONDITIONALS: IF-ELSE</vt:lpstr>
      <vt:lpstr>CONDITIONALS: IF-ELSE</vt:lpstr>
      <vt:lpstr>CONDITIONALS: IF-ELSE</vt:lpstr>
      <vt:lpstr>CONDITIONALS: IF-ELSE</vt:lpstr>
      <vt:lpstr>10 Minutes Break</vt:lpstr>
      <vt:lpstr>LOOPS</vt:lpstr>
      <vt:lpstr>LOOPS: FOR</vt:lpstr>
      <vt:lpstr>LOOPS: FOR</vt:lpstr>
      <vt:lpstr>LOOPS: FOR</vt:lpstr>
      <vt:lpstr>LOOPS: FOR</vt:lpstr>
      <vt:lpstr>LOOPS: FOR</vt:lpstr>
      <vt:lpstr>LOOPS: FOR</vt:lpstr>
      <vt:lpstr>LOOPS: FOR</vt:lpstr>
      <vt:lpstr>LOOPS: FOR</vt:lpstr>
      <vt:lpstr>LOOPS: FOR</vt:lpstr>
      <vt:lpstr>LOOPS: FOR</vt:lpstr>
      <vt:lpstr>LOOPS: FOR</vt:lpstr>
      <vt:lpstr>LOOPS: FOR</vt:lpstr>
      <vt:lpstr>LOOPS: FOR</vt:lpstr>
      <vt:lpstr>LOOPS: FOR</vt:lpstr>
      <vt:lpstr>LOOPS: FOR</vt:lpstr>
      <vt:lpstr>LOOPS: FOR</vt:lpstr>
      <vt:lpstr>LOOPS: FOR</vt:lpstr>
      <vt:lpstr>LOOPS: FOR</vt:lpstr>
      <vt:lpstr>10 Minutes Break</vt:lpstr>
      <vt:lpstr>LOOPS: WHILE</vt:lpstr>
      <vt:lpstr>LOOPS: WHILE</vt:lpstr>
      <vt:lpstr>LOOPS: WHILE</vt:lpstr>
      <vt:lpstr>LOOPS: WHILE</vt:lpstr>
      <vt:lpstr>LOOPS: WHILE</vt:lpstr>
      <vt:lpstr>LOOPS: REPEAT</vt:lpstr>
      <vt:lpstr>LOOPS: REPEAT</vt:lpstr>
      <vt:lpstr>LOOPS: REPEAT</vt:lpstr>
      <vt:lpstr>LOOPS: REPEAT</vt:lpstr>
      <vt:lpstr>LOOPS: REPEAT</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10 Minutes Break</vt:lpstr>
      <vt:lpstr>FUNCTIONS</vt:lpstr>
      <vt:lpstr>FUNCTIONS</vt:lpstr>
      <vt:lpstr>10 Minutes Break</vt:lpstr>
      <vt:lpstr>Q&amp;A Section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LOOPS AND FUNCTIONS IN R</dc:title>
  <dc:creator>Ascanio, Alfredo Alejandro Mr.</dc:creator>
  <cp:lastModifiedBy>Ascanio, Alfredo Alejandro Mr.</cp:lastModifiedBy>
  <cp:revision>87</cp:revision>
  <dcterms:created xsi:type="dcterms:W3CDTF">2020-07-04T17:41:09Z</dcterms:created>
  <dcterms:modified xsi:type="dcterms:W3CDTF">2021-05-24T22:37:43Z</dcterms:modified>
</cp:coreProperties>
</file>