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7B7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flipH="1" rot="10800000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 flipH="1" rot="10800000">
            <a:off x="1246925" y="-479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 flipH="1" rot="10800000">
            <a:off x="-1" y="-479"/>
            <a:ext cx="9324977" cy="6858479"/>
          </a:xfrm>
          <a:custGeom>
            <a:rect b="b" l="l" r="r" t="t"/>
            <a:pathLst>
              <a:path extrusionOk="0" h="6858479" w="9324977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>
            <a:off x="804672" y="962246"/>
            <a:ext cx="6437700" cy="261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sz="5000" u="none" strike="noStrike">
                <a:latin typeface="Arial"/>
                <a:ea typeface="Arial"/>
                <a:cs typeface="Arial"/>
                <a:sym typeface="Arial"/>
              </a:rPr>
              <a:t>File System </a:t>
            </a:r>
            <a:r>
              <a:rPr lang="en-US" sz="5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5000" u="none" strike="noStrike">
                <a:latin typeface="Arial"/>
                <a:ea typeface="Arial"/>
                <a:cs typeface="Arial"/>
                <a:sym typeface="Arial"/>
              </a:rPr>
              <a:t>verview and File Transfer</a:t>
            </a:r>
            <a:br>
              <a:rPr lang="en-US" sz="5000" u="none" strike="noStrike">
                <a:latin typeface="Arial"/>
                <a:ea typeface="Arial"/>
                <a:cs typeface="Arial"/>
                <a:sym typeface="Arial"/>
              </a:rPr>
            </a:br>
            <a:endParaRPr sz="50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Jens Mueller, PhD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HPC Services, Miami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NX Integrated File Transfer</a:t>
            </a:r>
            <a:endParaRPr/>
          </a:p>
        </p:txBody>
      </p:sp>
      <p:pic>
        <p:nvPicPr>
          <p:cNvPr id="190" name="Google Shape;19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704" y="1578987"/>
            <a:ext cx="8240093" cy="393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Directory Structure on Linux system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038850" y="704849"/>
            <a:ext cx="5314950" cy="6238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5"/>
              <a:buChar char="•"/>
            </a:pPr>
            <a:r>
              <a:rPr lang="en-US" sz="1155">
                <a:solidFill>
                  <a:schemeClr val="dk1"/>
                </a:solidFill>
              </a:rPr>
              <a:t>[muellej@mualhplp01:~] $ ls -ls 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total 420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lrwxrwxrwx.    1 root root          7 Aug 20  2018 bin -&gt; usr/bin/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4 dr-xr-xr-x.    5 root root       4096 May 28 10:33 boot/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drwxr-xr-x.   20 root root       3480 May 28 10:32 dev/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16 drwxr-xr-x.  165 root root      12288 Jul 21 09:10 etc/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280 drwxr-xr-x. 3552 root root     282624 Jul 21 13:01 home/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lrwxrwxrwx.    1 root root          7 Aug 20  2018 lib -&gt; usr/lib/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lrwxrwxrwx.    1 root root          9 Aug 20  2018 lib64 -&gt; usr/lib64/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drwxr-xr-x.    3 root root         23 Sep  6  2018 media/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drwxr-xr-x.    7 root root         79 Jul 20 12:53 mnt/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drwxr-xr-x.   10 root root        133 Feb 11 11:03 opt/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dr-xr-xr-x. 3946 root root          0 May 28 10:32 proc/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4 dr-xr-x---.   19 root root       4096 Jul 21 16:35 root/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drwxr-xr-x.   46 root root       1460 Jul 22 08:37 run/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lrwxrwxrwx.    1 root root          8 Aug 20  2018 sbin -&gt; usr/sbin/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4 drwxrwxrwt.    9 root root       4096 Jul 22 13:32 scratch/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8 drwxrwxrwt.   56 root root       8192 Jul 22 13:32 shared/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40 drwxrwsr-x.  425 root software  36864 Jul 22 13:32 software/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drwxr-xr-x.    2 root root          6 Apr 11  2018 srv/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dr-xr-xr-x.   13 root root          0 May 28 10:32 sys/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60 drwxrwxrwt.  840 root root      40960 Jul 22 13:29 tmp/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0 drwxr-xr-x.   14 root root        165 Nov 29  2018 usr/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lang="en-US" sz="1155">
                <a:solidFill>
                  <a:schemeClr val="dk1"/>
                </a:solidFill>
              </a:rPr>
              <a:t>  4 drwxr-xr-x.   24 root root       4096 Feb 11 10:42 var/</a:t>
            </a:r>
            <a:endParaRPr/>
          </a:p>
          <a:p>
            <a:pPr indent="-15525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55"/>
              <a:buNone/>
            </a:pPr>
            <a:r>
              <a:t/>
            </a:r>
            <a:endParaRPr sz="115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Data Storage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942">
                <a:solidFill>
                  <a:schemeClr val="dk1"/>
                </a:solidFill>
              </a:rPr>
              <a:t>Local drives on the servers: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2"/>
              <a:buChar char="•"/>
            </a:pPr>
            <a:r>
              <a:rPr lang="en-US" sz="1572">
                <a:solidFill>
                  <a:schemeClr val="dk1"/>
                </a:solidFill>
              </a:rPr>
              <a:t>    /tmp or scratch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2"/>
              <a:buChar char="•"/>
            </a:pPr>
            <a:r>
              <a:rPr lang="en-US" sz="1572">
                <a:solidFill>
                  <a:schemeClr val="dk1"/>
                </a:solidFill>
              </a:rPr>
              <a:t>    operating system files and 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942">
                <a:solidFill>
                  <a:schemeClr val="dk1"/>
                </a:solidFill>
              </a:rPr>
              <a:t>“Networked” drives, managed through separate servers: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2"/>
              <a:buChar char="•"/>
            </a:pPr>
            <a:r>
              <a:rPr lang="en-US" sz="1572">
                <a:solidFill>
                  <a:schemeClr val="dk1"/>
                </a:solidFill>
              </a:rPr>
              <a:t>User “home” spaces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2"/>
              <a:buChar char="•"/>
            </a:pPr>
            <a:r>
              <a:rPr lang="en-US" sz="1572">
                <a:solidFill>
                  <a:schemeClr val="dk1"/>
                </a:solidFill>
              </a:rPr>
              <a:t>Application software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2"/>
              <a:buChar char="•"/>
            </a:pPr>
            <a:r>
              <a:rPr lang="en-US" sz="1572">
                <a:solidFill>
                  <a:schemeClr val="dk1"/>
                </a:solidFill>
              </a:rPr>
              <a:t>Networked scratch space for parallel jobs’ tmp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2"/>
              <a:buChar char="•"/>
            </a:pPr>
            <a:r>
              <a:rPr lang="en-US" sz="1572">
                <a:solidFill>
                  <a:schemeClr val="dk1"/>
                </a:solidFill>
              </a:rPr>
              <a:t>“Shared” spaces for research groups</a:t>
            </a:r>
            <a:endParaRPr/>
          </a:p>
          <a:p>
            <a:pPr indent="-12877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72"/>
              <a:buNone/>
            </a:pPr>
            <a:r>
              <a:t/>
            </a:r>
            <a:endParaRPr sz="1572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942">
                <a:solidFill>
                  <a:schemeClr val="dk1"/>
                </a:solidFill>
              </a:rPr>
              <a:t>Backup storage: tape (old), disk drives (SSDs modern)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942">
                <a:solidFill>
                  <a:schemeClr val="dk1"/>
                </a:solidFill>
              </a:rPr>
              <a:t>Some HPC centers have a “high speed file system” in addition to the ones above for fast I/O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942">
                <a:solidFill>
                  <a:schemeClr val="dk1"/>
                </a:solidFill>
              </a:rPr>
              <a:t>I/O to the different storage spaces has different latencies!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User Home Spaces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 Subfolders/directories can be created in user home folder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Similar appearance as Windows/Mac with Desktop, Trash etc. folders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Permissions so that they can only be accessed by individual user (and sys admins if needed)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At MU are subjected to quota: 500GB base allocation, charges apply for data exceeding that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Are mounted on all compute nodes: are visible from all machines on the cluster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File Transfer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Files can be transferred from and to the cluster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Transfer speed is limited by internet speed from/to cluster and from/to client computer 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Different way exist to transfer files: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Stand-alone tools: filezilla, WinSCP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Integrated remote-desktop tools: MobaXterm, NX Nomachine</a:t>
            </a:r>
            <a:endParaRPr sz="17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Long-term archival possible to Cloud services (Google drive)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Google Drive has free unlimited storage for MU affiliates (limitation is download/upload speeds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WinSCP</a:t>
            </a:r>
            <a:endParaRPr/>
          </a:p>
        </p:txBody>
      </p:sp>
      <p:pic>
        <p:nvPicPr>
          <p:cNvPr id="151" name="Google Shape;15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0659" y="1880755"/>
            <a:ext cx="6264279" cy="425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Filezilla</a:t>
            </a:r>
            <a:endParaRPr/>
          </a:p>
        </p:txBody>
      </p:sp>
      <p:pic>
        <p:nvPicPr>
          <p:cNvPr id="160" name="Google Shape;16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913" y="902277"/>
            <a:ext cx="7562515" cy="566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Filezilla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5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281" y="1620982"/>
            <a:ext cx="6446088" cy="443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NX Integrated File Transfer</a:t>
            </a:r>
            <a:endParaRPr/>
          </a:p>
        </p:txBody>
      </p:sp>
      <p:pic>
        <p:nvPicPr>
          <p:cNvPr id="179" name="Google Shape;17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070" y="290461"/>
            <a:ext cx="4777882" cy="168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2410" y="1971743"/>
            <a:ext cx="5699563" cy="211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382" y="4686300"/>
            <a:ext cx="7332208" cy="188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