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80" r:id="rId2"/>
    <p:sldId id="784" r:id="rId3"/>
    <p:sldId id="786" r:id="rId4"/>
    <p:sldId id="653" r:id="rId5"/>
    <p:sldId id="698" r:id="rId6"/>
    <p:sldId id="633" r:id="rId7"/>
    <p:sldId id="482" r:id="rId8"/>
    <p:sldId id="483" r:id="rId9"/>
    <p:sldId id="484" r:id="rId10"/>
    <p:sldId id="656" r:id="rId11"/>
    <p:sldId id="654" r:id="rId12"/>
    <p:sldId id="642" r:id="rId13"/>
    <p:sldId id="535" r:id="rId14"/>
    <p:sldId id="643" r:id="rId15"/>
    <p:sldId id="640" r:id="rId16"/>
    <p:sldId id="644" r:id="rId17"/>
    <p:sldId id="645" r:id="rId18"/>
    <p:sldId id="661" r:id="rId19"/>
    <p:sldId id="664" r:id="rId20"/>
    <p:sldId id="662" r:id="rId21"/>
    <p:sldId id="669" r:id="rId22"/>
    <p:sldId id="671" r:id="rId23"/>
    <p:sldId id="672" r:id="rId24"/>
    <p:sldId id="675" r:id="rId25"/>
    <p:sldId id="673" r:id="rId26"/>
    <p:sldId id="674" r:id="rId27"/>
    <p:sldId id="681" r:id="rId28"/>
    <p:sldId id="683" r:id="rId29"/>
    <p:sldId id="634" r:id="rId30"/>
    <p:sldId id="787" r:id="rId31"/>
    <p:sldId id="689" r:id="rId32"/>
    <p:sldId id="788" r:id="rId33"/>
    <p:sldId id="691" r:id="rId34"/>
    <p:sldId id="692" r:id="rId35"/>
    <p:sldId id="693" r:id="rId36"/>
    <p:sldId id="694" r:id="rId37"/>
    <p:sldId id="695" r:id="rId38"/>
    <p:sldId id="696" r:id="rId39"/>
    <p:sldId id="699" r:id="rId40"/>
    <p:sldId id="704" r:id="rId41"/>
    <p:sldId id="755" r:id="rId42"/>
    <p:sldId id="639" r:id="rId43"/>
    <p:sldId id="759" r:id="rId44"/>
    <p:sldId id="766" r:id="rId45"/>
    <p:sldId id="762" r:id="rId46"/>
    <p:sldId id="763" r:id="rId47"/>
    <p:sldId id="756" r:id="rId48"/>
    <p:sldId id="757" r:id="rId49"/>
    <p:sldId id="760" r:id="rId50"/>
    <p:sldId id="764" r:id="rId51"/>
    <p:sldId id="758" r:id="rId52"/>
    <p:sldId id="765" r:id="rId53"/>
    <p:sldId id="27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Pilla" initials="RP" lastIdx="1" clrIdx="0">
    <p:extLst>
      <p:ext uri="{19B8F6BF-5375-455C-9EA6-DF929625EA0E}">
        <p15:presenceInfo xmlns:p15="http://schemas.microsoft.com/office/powerpoint/2012/main" userId="939362a3081ffd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  <a:srgbClr val="BDD7EE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9" autoAdjust="0"/>
    <p:restoredTop sz="91498" autoAdjust="0"/>
  </p:normalViewPr>
  <p:slideViewPr>
    <p:cSldViewPr snapToGrid="0">
      <p:cViewPr varScale="1">
        <p:scale>
          <a:sx n="64" d="100"/>
          <a:sy n="64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5032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5032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A889-69EC-4AEB-9E22-C74033241D42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6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lubridate.tidyverse.org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362138"/>
          </a:xfrm>
        </p:spPr>
        <p:txBody>
          <a:bodyPr anchor="t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600" i="1" dirty="0"/>
              <a:t>Computer Science in Modern Biology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Introduction </a:t>
            </a:r>
            <a:br>
              <a:rPr lang="en-US" sz="5400" b="1" dirty="0"/>
            </a:br>
            <a:r>
              <a:rPr lang="en-US" sz="5400" b="1" dirty="0"/>
              <a:t>to    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71574"/>
            <a:ext cx="9144000" cy="2086426"/>
          </a:xfrm>
        </p:spPr>
        <p:txBody>
          <a:bodyPr numCol="2" spcCol="2286000">
            <a:normAutofit/>
          </a:bodyPr>
          <a:lstStyle/>
          <a:p>
            <a:r>
              <a:rPr lang="en-US" b="1" u="sng" dirty="0"/>
              <a:t>Instructor:</a:t>
            </a:r>
          </a:p>
          <a:p>
            <a:r>
              <a:rPr lang="en-US" dirty="0"/>
              <a:t>Rachel Pilla</a:t>
            </a:r>
          </a:p>
          <a:p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TAs:</a:t>
            </a:r>
          </a:p>
          <a:p>
            <a:r>
              <a:rPr lang="en-US" dirty="0"/>
              <a:t>Andrew </a:t>
            </a:r>
            <a:r>
              <a:rPr lang="en-US" dirty="0" err="1"/>
              <a:t>Cannizzarro</a:t>
            </a:r>
            <a:endParaRPr lang="en-US" dirty="0"/>
          </a:p>
          <a:p>
            <a:r>
              <a:rPr lang="en-US" dirty="0"/>
              <a:t>Nicole Berry</a:t>
            </a:r>
          </a:p>
        </p:txBody>
      </p:sp>
      <p:pic>
        <p:nvPicPr>
          <p:cNvPr id="8" name="Picture 2" descr="Image result for rstudio logo">
            <a:extLst>
              <a:ext uri="{FF2B5EF4-FFF2-40B4-BE49-F238E27FC236}">
                <a16:creationId xmlns:a16="http://schemas.microsoft.com/office/drawing/2014/main" id="{FCE7604B-A1E9-4585-BE5E-41971F52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87" y="246064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BB0BA-B68A-4DEB-974A-F8851675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21" y="4853958"/>
            <a:ext cx="23963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2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43024"/>
            <a:ext cx="7886700" cy="5514976"/>
          </a:xfrm>
        </p:spPr>
        <p:txBody>
          <a:bodyPr>
            <a:normAutofit/>
          </a:bodyPr>
          <a:lstStyle/>
          <a:p>
            <a:endParaRPr lang="en-US" b="1" i="1" u="sng" dirty="0"/>
          </a:p>
          <a:p>
            <a:r>
              <a:rPr lang="en-US" b="1" i="1" u="sng" dirty="0"/>
              <a:t>Packages</a:t>
            </a:r>
            <a:r>
              <a:rPr lang="en-US" dirty="0"/>
              <a:t> are bundles of tools and functions that others have developed to be used in R</a:t>
            </a:r>
          </a:p>
          <a:p>
            <a:endParaRPr lang="en-US" dirty="0"/>
          </a:p>
          <a:p>
            <a:r>
              <a:rPr lang="en-US" dirty="0"/>
              <a:t>They are often grouped to specific types of functions, analyses, or datasets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rLakeAnalyzer</a:t>
            </a:r>
            <a:r>
              <a:rPr lang="en-US" dirty="0"/>
              <a:t>, for example, has lots of functions developed by limnologists to help you analyze common types of data collected from lakes</a:t>
            </a:r>
          </a:p>
        </p:txBody>
      </p:sp>
    </p:spTree>
    <p:extLst>
      <p:ext uri="{BB962C8B-B14F-4D97-AF65-F5344CB8AC3E}">
        <p14:creationId xmlns:p14="http://schemas.microsoft.com/office/powerpoint/2010/main" val="162609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43024"/>
            <a:ext cx="7886700" cy="55149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Currently, there are over 16,000 packages!</a:t>
            </a:r>
          </a:p>
          <a:p>
            <a:endParaRPr lang="en-US" dirty="0"/>
          </a:p>
          <a:p>
            <a:r>
              <a:rPr lang="en-US" dirty="0"/>
              <a:t>We are going to install 2 packages to use today:</a:t>
            </a:r>
          </a:p>
          <a:p>
            <a:pPr marL="971550" lvl="1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Install Packages…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19"/>
          <a:stretch/>
        </p:blipFill>
        <p:spPr>
          <a:xfrm>
            <a:off x="719246" y="2743200"/>
            <a:ext cx="7705506" cy="4114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9240" y="2767312"/>
            <a:ext cx="1787233" cy="190167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10616" cy="5032375"/>
          </a:xfrm>
        </p:spPr>
        <p:txBody>
          <a:bodyPr/>
          <a:lstStyle/>
          <a:p>
            <a:r>
              <a:rPr lang="en-US" dirty="0"/>
              <a:t>Type the packages you want to install: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dpylr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470"/>
          <a:stretch/>
        </p:blipFill>
        <p:spPr>
          <a:xfrm>
            <a:off x="700865" y="2743200"/>
            <a:ext cx="7742270" cy="411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08221" y="4001295"/>
            <a:ext cx="2369124" cy="178990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dirty="0"/>
              <a:t>Console will tell you when they have been installed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587"/>
          <a:stretch/>
        </p:blipFill>
        <p:spPr>
          <a:xfrm>
            <a:off x="696060" y="2743200"/>
            <a:ext cx="7751879" cy="4114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059" y="5472544"/>
            <a:ext cx="3848231" cy="138545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53B-D656-43CD-A045-F8EE19DF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142F-BCFE-4682-9D09-AB9AAE20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3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/>
              <a:t>Packages only need to be installed ONCE</a:t>
            </a:r>
          </a:p>
          <a:p>
            <a:r>
              <a:rPr lang="en-US" dirty="0"/>
              <a:t>But, each time you re-open R, you need to load the package(s) you want to use so R can make all the functions available: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library(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AE16D-706B-4F13-852C-A3A483B5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3" t="25692" r="33668" b="46887"/>
          <a:stretch/>
        </p:blipFill>
        <p:spPr>
          <a:xfrm>
            <a:off x="914400" y="4142745"/>
            <a:ext cx="7315200" cy="26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the “Packages” tab, click 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F3D05-7A7D-4125-B233-CD475B7DC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9"/>
          <a:stretch/>
        </p:blipFill>
        <p:spPr>
          <a:xfrm>
            <a:off x="703763" y="2743200"/>
            <a:ext cx="7736473" cy="411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463BD2-3068-4279-8388-7E2BD11FAD11}"/>
              </a:ext>
            </a:extLst>
          </p:cNvPr>
          <p:cNvSpPr/>
          <p:nvPr/>
        </p:nvSpPr>
        <p:spPr>
          <a:xfrm>
            <a:off x="4281055" y="3311236"/>
            <a:ext cx="4144840" cy="35467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DFA195-A934-4DD3-B434-5F118CBE5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5"/>
          <a:stretch/>
        </p:blipFill>
        <p:spPr>
          <a:xfrm>
            <a:off x="711780" y="2743200"/>
            <a:ext cx="7750043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This will list all the available functions</a:t>
            </a:r>
          </a:p>
          <a:p>
            <a:r>
              <a:rPr lang="en-US" sz="2400" dirty="0"/>
              <a:t>Clicking on a function takes you to the help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21719-F379-44AB-A19F-FEE3091EA15C}"/>
              </a:ext>
            </a:extLst>
          </p:cNvPr>
          <p:cNvSpPr/>
          <p:nvPr/>
        </p:nvSpPr>
        <p:spPr>
          <a:xfrm>
            <a:off x="4256678" y="3782291"/>
            <a:ext cx="4169217" cy="307570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r>
              <a:rPr lang="en-US" dirty="0"/>
              <a:t>Write commands in the script (top left pane)</a:t>
            </a:r>
          </a:p>
          <a:p>
            <a:pPr lvl="1"/>
            <a:r>
              <a:rPr lang="en-US" dirty="0"/>
              <a:t>Save it, edit it, revisit it later, etc.</a:t>
            </a:r>
          </a:p>
          <a:p>
            <a:endParaRPr lang="en-US" dirty="0"/>
          </a:p>
          <a:p>
            <a:r>
              <a:rPr lang="en-US" dirty="0"/>
              <a:t>Code NOT automatically run when you hit Enter</a:t>
            </a:r>
          </a:p>
          <a:p>
            <a:endParaRPr lang="en-US" dirty="0"/>
          </a:p>
          <a:p>
            <a:r>
              <a:rPr lang="en-US" dirty="0"/>
              <a:t>To run code:</a:t>
            </a:r>
          </a:p>
          <a:p>
            <a:pPr lvl="1"/>
            <a:r>
              <a:rPr lang="en-US" dirty="0"/>
              <a:t>“Run” button in upper right corner of R Script</a:t>
            </a:r>
          </a:p>
          <a:p>
            <a:pPr lvl="1"/>
            <a:r>
              <a:rPr lang="en-US" dirty="0"/>
              <a:t>“CTRL + Enter” shortcut on PC</a:t>
            </a:r>
          </a:p>
          <a:p>
            <a:pPr lvl="1"/>
            <a:r>
              <a:rPr lang="en-US" dirty="0"/>
              <a:t>“Command + Return” shortcut on Mac</a:t>
            </a:r>
          </a:p>
        </p:txBody>
      </p:sp>
    </p:spTree>
    <p:extLst>
      <p:ext uri="{BB962C8B-B14F-4D97-AF65-F5344CB8AC3E}">
        <p14:creationId xmlns:p14="http://schemas.microsoft.com/office/powerpoint/2010/main" val="198881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Add in </a:t>
            </a:r>
            <a:r>
              <a:rPr lang="en-US" b="1" i="1" u="sng" dirty="0"/>
              <a:t>comments</a:t>
            </a:r>
            <a:r>
              <a:rPr lang="en-US" b="1" i="1" dirty="0"/>
              <a:t> </a:t>
            </a:r>
            <a:r>
              <a:rPr lang="en-US" dirty="0"/>
              <a:t>using “#”</a:t>
            </a:r>
          </a:p>
          <a:p>
            <a:pPr lvl="1"/>
            <a:r>
              <a:rPr lang="en-US" sz="2400" dirty="0"/>
              <a:t>Comments can be any information in an R script that will NOT be run, but can be used for notes/explanations/etc.</a:t>
            </a:r>
            <a:endParaRPr lang="en-US" dirty="0"/>
          </a:p>
          <a:p>
            <a:pPr lvl="1"/>
            <a:r>
              <a:rPr lang="en-US" dirty="0"/>
              <a:t>Anything behind “#” will be ignored by R</a:t>
            </a:r>
          </a:p>
          <a:p>
            <a:endParaRPr lang="en-US" dirty="0"/>
          </a:p>
          <a:p>
            <a:r>
              <a:rPr lang="en-US" dirty="0"/>
              <a:t>R is case sensitive</a:t>
            </a:r>
          </a:p>
          <a:p>
            <a:pPr lvl="1"/>
            <a:r>
              <a:rPr lang="en-US" dirty="0"/>
              <a:t>“Mean” ≠ “mean”</a:t>
            </a:r>
          </a:p>
          <a:p>
            <a:endParaRPr lang="en-US" dirty="0"/>
          </a:p>
          <a:p>
            <a:r>
              <a:rPr lang="en-US" dirty="0"/>
              <a:t>R doesn’t care too much about spaces (or lack thereof)</a:t>
            </a:r>
          </a:p>
        </p:txBody>
      </p:sp>
    </p:spTree>
    <p:extLst>
      <p:ext uri="{BB962C8B-B14F-4D97-AF65-F5344CB8AC3E}">
        <p14:creationId xmlns:p14="http://schemas.microsoft.com/office/powerpoint/2010/main" val="18575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Day 1 (Monday):</a:t>
            </a:r>
          </a:p>
          <a:p>
            <a:pPr lvl="1"/>
            <a:r>
              <a:rPr lang="en-US" dirty="0"/>
              <a:t>Introduction to R</a:t>
            </a:r>
          </a:p>
          <a:p>
            <a:pPr lvl="1"/>
            <a:r>
              <a:rPr lang="en-US" dirty="0"/>
              <a:t>Coding basics</a:t>
            </a:r>
          </a:p>
          <a:p>
            <a:pPr lvl="1"/>
            <a:r>
              <a:rPr lang="en-US" dirty="0"/>
              <a:t>Working with data in R</a:t>
            </a:r>
          </a:p>
          <a:p>
            <a:pPr lvl="1"/>
            <a:r>
              <a:rPr lang="en-US" dirty="0"/>
              <a:t>Troubleshooting R scripts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Day 2 (Tuesday):</a:t>
            </a:r>
            <a:endParaRPr lang="en-US" dirty="0"/>
          </a:p>
          <a:p>
            <a:pPr lvl="1"/>
            <a:r>
              <a:rPr lang="en-US" dirty="0"/>
              <a:t>Formatting and manipulating data</a:t>
            </a:r>
          </a:p>
          <a:p>
            <a:pPr lvl="1"/>
            <a:r>
              <a:rPr lang="en-US" dirty="0"/>
              <a:t>Basic analyses and plotting</a:t>
            </a:r>
          </a:p>
          <a:p>
            <a:pPr lvl="1"/>
            <a:r>
              <a:rPr lang="en-US" dirty="0"/>
              <a:t>Practice group exercises</a:t>
            </a:r>
          </a:p>
        </p:txBody>
      </p:sp>
    </p:spTree>
    <p:extLst>
      <p:ext uri="{BB962C8B-B14F-4D97-AF65-F5344CB8AC3E}">
        <p14:creationId xmlns:p14="http://schemas.microsoft.com/office/powerpoint/2010/main" val="39744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Be careful to close all parentheses &amp; quotations (and in the correct spots!)</a:t>
            </a:r>
          </a:p>
          <a:p>
            <a:pPr lvl="1"/>
            <a:r>
              <a:rPr lang="en-US" dirty="0"/>
              <a:t>A majority of your errors will come from missing or misplaced parentheses or quotations – but they’re usually easy fixes!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&gt;</a:t>
            </a:r>
            <a:r>
              <a:rPr lang="en-US" dirty="0"/>
              <a:t>” at the beginning of Console means it’s ready to go!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+</a:t>
            </a:r>
            <a:r>
              <a:rPr lang="en-US" dirty="0"/>
              <a:t>” means code is still running or it is not complete</a:t>
            </a:r>
          </a:p>
          <a:p>
            <a:pPr lvl="1"/>
            <a:r>
              <a:rPr lang="en-US" dirty="0"/>
              <a:t>Often missing parenthesis, bracket, or quotation</a:t>
            </a:r>
          </a:p>
        </p:txBody>
      </p:sp>
    </p:spTree>
    <p:extLst>
      <p:ext uri="{BB962C8B-B14F-4D97-AF65-F5344CB8AC3E}">
        <p14:creationId xmlns:p14="http://schemas.microsoft.com/office/powerpoint/2010/main" val="68966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Functions</a:t>
            </a:r>
            <a:r>
              <a:rPr lang="en-US" dirty="0"/>
              <a:t> allow you to manipulate data, apply calculations, run statistical analysis, and more</a:t>
            </a:r>
          </a:p>
          <a:p>
            <a:r>
              <a:rPr lang="en-US" b="1" i="1" u="sng" dirty="0"/>
              <a:t>Arguments</a:t>
            </a:r>
            <a:r>
              <a:rPr lang="en-US" dirty="0"/>
              <a:t> are the defining information for functions, and allow you to “customize” the function to have it do what you want it to do</a:t>
            </a:r>
          </a:p>
          <a:p>
            <a:r>
              <a:rPr lang="en-US" b="1" i="1" u="sng" dirty="0"/>
              <a:t>Objects</a:t>
            </a:r>
            <a:r>
              <a:rPr lang="en-US" dirty="0"/>
              <a:t> are pieces of data saved in R that can be called up, reused, or manipulated</a:t>
            </a:r>
          </a:p>
        </p:txBody>
      </p:sp>
    </p:spTree>
    <p:extLst>
      <p:ext uri="{BB962C8B-B14F-4D97-AF65-F5344CB8AC3E}">
        <p14:creationId xmlns:p14="http://schemas.microsoft.com/office/powerpoint/2010/main" val="23544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3866750" y="3192906"/>
            <a:ext cx="109728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2234321" y="4391385"/>
            <a:ext cx="4362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name of the </a:t>
            </a:r>
            <a:r>
              <a:rPr lang="en-US" sz="2800" b="1" i="1" u="sng" dirty="0">
                <a:solidFill>
                  <a:srgbClr val="FFFF00"/>
                </a:solidFill>
              </a:rPr>
              <a:t>function</a:t>
            </a:r>
            <a:r>
              <a:rPr lang="en-US" sz="2800" dirty="0">
                <a:solidFill>
                  <a:srgbClr val="FFFF00"/>
                </a:solidFill>
              </a:rPr>
              <a:t> to create a </a:t>
            </a:r>
            <a:r>
              <a:rPr lang="en-US" sz="2800" u="sng" dirty="0">
                <a:solidFill>
                  <a:srgbClr val="FFFF00"/>
                </a:solidFill>
              </a:rPr>
              <a:t>seq</a:t>
            </a:r>
            <a:r>
              <a:rPr lang="en-US" sz="2800" dirty="0">
                <a:solidFill>
                  <a:srgbClr val="FFFF00"/>
                </a:solidFill>
              </a:rPr>
              <a:t>uence</a:t>
            </a:r>
          </a:p>
        </p:txBody>
      </p:sp>
    </p:spTree>
    <p:extLst>
      <p:ext uri="{BB962C8B-B14F-4D97-AF65-F5344CB8AC3E}">
        <p14:creationId xmlns:p14="http://schemas.microsoft.com/office/powerpoint/2010/main" val="358318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5170892" y="3192906"/>
            <a:ext cx="1259887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2234321" y="4391385"/>
            <a:ext cx="43463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the </a:t>
            </a:r>
            <a:r>
              <a:rPr lang="en-US" sz="2800" b="1" i="1" u="sng" dirty="0">
                <a:solidFill>
                  <a:srgbClr val="FFFF00"/>
                </a:solidFill>
              </a:rPr>
              <a:t>arguments</a:t>
            </a:r>
            <a:r>
              <a:rPr lang="en-US" sz="2800" dirty="0">
                <a:solidFill>
                  <a:srgbClr val="FFFF00"/>
                </a:solidFill>
              </a:rPr>
              <a:t> to define the function, to create a sequence from 1 through 10</a:t>
            </a:r>
          </a:p>
        </p:txBody>
      </p:sp>
    </p:spTree>
    <p:extLst>
      <p:ext uri="{BB962C8B-B14F-4D97-AF65-F5344CB8AC3E}">
        <p14:creationId xmlns:p14="http://schemas.microsoft.com/office/powerpoint/2010/main" val="248699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2352747" y="3192906"/>
            <a:ext cx="45720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6A793-14BB-46AD-8A7F-D63A883E36B7}"/>
              </a:ext>
            </a:extLst>
          </p:cNvPr>
          <p:cNvSpPr txBox="1"/>
          <p:nvPr/>
        </p:nvSpPr>
        <p:spPr>
          <a:xfrm>
            <a:off x="2234321" y="4391385"/>
            <a:ext cx="4346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name of the </a:t>
            </a:r>
            <a:r>
              <a:rPr lang="en-US" sz="2800" b="1" i="1" u="sng" dirty="0">
                <a:solidFill>
                  <a:srgbClr val="FFFF00"/>
                </a:solidFill>
              </a:rPr>
              <a:t>object</a:t>
            </a:r>
            <a:r>
              <a:rPr lang="en-US" sz="2800" dirty="0">
                <a:solidFill>
                  <a:srgbClr val="FFFF00"/>
                </a:solidFill>
              </a:rPr>
              <a:t> that saves the results of the function in R</a:t>
            </a:r>
          </a:p>
        </p:txBody>
      </p:sp>
    </p:spTree>
    <p:extLst>
      <p:ext uri="{BB962C8B-B14F-4D97-AF65-F5344CB8AC3E}">
        <p14:creationId xmlns:p14="http://schemas.microsoft.com/office/powerpoint/2010/main" val="365693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2352747" y="3192906"/>
            <a:ext cx="45720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1234440" y="4246105"/>
            <a:ext cx="6675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names of </a:t>
            </a:r>
            <a:r>
              <a:rPr lang="en-US" sz="2800" b="1" i="1" u="sng" dirty="0">
                <a:solidFill>
                  <a:srgbClr val="FFFF00"/>
                </a:solidFill>
              </a:rPr>
              <a:t>objects</a:t>
            </a:r>
            <a:r>
              <a:rPr lang="en-US" sz="2800" dirty="0">
                <a:solidFill>
                  <a:srgbClr val="FFFF00"/>
                </a:solidFill>
              </a:rPr>
              <a:t> must begin with a letter, but can </a:t>
            </a:r>
            <a:r>
              <a:rPr lang="en-US" sz="2800">
                <a:solidFill>
                  <a:srgbClr val="FFFF00"/>
                </a:solidFill>
              </a:rPr>
              <a:t>include uppercase or lowercase </a:t>
            </a:r>
            <a:r>
              <a:rPr lang="en-US" sz="2800" dirty="0">
                <a:solidFill>
                  <a:srgbClr val="FFFF00"/>
                </a:solidFill>
              </a:rPr>
              <a:t>letters, numbers, underscores, and periods – make your object names clear and useful!</a:t>
            </a:r>
          </a:p>
        </p:txBody>
      </p:sp>
    </p:spTree>
    <p:extLst>
      <p:ext uri="{BB962C8B-B14F-4D97-AF65-F5344CB8AC3E}">
        <p14:creationId xmlns:p14="http://schemas.microsoft.com/office/powerpoint/2010/main" val="404752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2982335" y="3192906"/>
            <a:ext cx="73152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2240280" y="4341811"/>
            <a:ext cx="4663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FFFF00"/>
                </a:solidFill>
              </a:rPr>
              <a:t>assignment operator</a:t>
            </a:r>
            <a:r>
              <a:rPr lang="en-US" sz="2800" dirty="0">
                <a:solidFill>
                  <a:srgbClr val="FFFF00"/>
                </a:solidFill>
              </a:rPr>
              <a:t> tells R to save the result of the function as the named object</a:t>
            </a:r>
            <a:endParaRPr lang="en-US" sz="2800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1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can hold data that is: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Characters (strings)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Logical (TRUE/FALSE)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Complex (1+4</a:t>
            </a:r>
            <a:r>
              <a:rPr lang="en-US" i="1" dirty="0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334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in the form of:</a:t>
            </a:r>
          </a:p>
          <a:p>
            <a:pPr lvl="1"/>
            <a:r>
              <a:rPr lang="en-US" dirty="0"/>
              <a:t>Vector</a:t>
            </a:r>
          </a:p>
          <a:p>
            <a:pPr lvl="2"/>
            <a:r>
              <a:rPr lang="en-US" dirty="0"/>
              <a:t>1-D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Matrix</a:t>
            </a:r>
          </a:p>
          <a:p>
            <a:pPr lvl="2"/>
            <a:r>
              <a:rPr lang="en-US" dirty="0"/>
              <a:t>2-D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Data frame</a:t>
            </a:r>
          </a:p>
          <a:p>
            <a:pPr lvl="2"/>
            <a:r>
              <a:rPr lang="en-US" dirty="0"/>
              <a:t>2-D object with different data types for each column if desired</a:t>
            </a:r>
          </a:p>
          <a:p>
            <a:pPr lvl="2"/>
            <a:r>
              <a:rPr lang="en-US" dirty="0"/>
              <a:t>Generally the most useful for biological and ecological data</a:t>
            </a:r>
          </a:p>
        </p:txBody>
      </p:sp>
    </p:spTree>
    <p:extLst>
      <p:ext uri="{BB962C8B-B14F-4D97-AF65-F5344CB8AC3E}">
        <p14:creationId xmlns:p14="http://schemas.microsoft.com/office/powerpoint/2010/main" val="176392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0FE9-A2E5-4926-8199-862A6ED16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Live Coding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23095-FADA-46FE-85AE-D00FF05BC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RStudio and code along!</a:t>
            </a:r>
          </a:p>
        </p:txBody>
      </p:sp>
    </p:spTree>
    <p:extLst>
      <p:ext uri="{BB962C8B-B14F-4D97-AF65-F5344CB8AC3E}">
        <p14:creationId xmlns:p14="http://schemas.microsoft.com/office/powerpoint/2010/main" val="1224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21C7-1504-4239-831D-FCA8CC5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C4AA-5F49-45C3-8CFC-A80C6E00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Zoom</a:t>
            </a:r>
            <a:endParaRPr lang="en-US" dirty="0"/>
          </a:p>
          <a:p>
            <a:pPr lvl="1"/>
            <a:r>
              <a:rPr lang="en-US" dirty="0"/>
              <a:t>Feel free to unmute yourself to ask questions at any point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Chat</a:t>
            </a:r>
          </a:p>
          <a:p>
            <a:pPr lvl="1"/>
            <a:r>
              <a:rPr lang="en-US" dirty="0"/>
              <a:t>Post any questions or comments here</a:t>
            </a:r>
          </a:p>
          <a:p>
            <a:pPr lvl="1"/>
            <a:r>
              <a:rPr lang="en-US" dirty="0"/>
              <a:t>The TAs will be checking the chat to help answer questions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Break-Out Rooms</a:t>
            </a:r>
          </a:p>
          <a:p>
            <a:pPr lvl="1"/>
            <a:r>
              <a:rPr lang="en-US" dirty="0"/>
              <a:t>If you are really stuck, you can move to a break-out room with a TA to share your screen and get you up to speed</a:t>
            </a:r>
          </a:p>
          <a:p>
            <a:pPr lvl="1"/>
            <a:r>
              <a:rPr lang="en-US" dirty="0"/>
              <a:t>Break time is a great opportunity for this if needed!</a:t>
            </a:r>
          </a:p>
        </p:txBody>
      </p:sp>
    </p:spTree>
    <p:extLst>
      <p:ext uri="{BB962C8B-B14F-4D97-AF65-F5344CB8AC3E}">
        <p14:creationId xmlns:p14="http://schemas.microsoft.com/office/powerpoint/2010/main" val="2420804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362138"/>
          </a:xfrm>
        </p:spPr>
        <p:txBody>
          <a:bodyPr anchor="t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600" i="1" dirty="0"/>
              <a:t>Computer Science in Modern Biology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Introduction </a:t>
            </a:r>
            <a:br>
              <a:rPr lang="en-US" sz="5400" b="1" dirty="0"/>
            </a:br>
            <a:r>
              <a:rPr lang="en-US" sz="5400" b="1" dirty="0"/>
              <a:t>to    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71574"/>
            <a:ext cx="9144000" cy="2086426"/>
          </a:xfrm>
        </p:spPr>
        <p:txBody>
          <a:bodyPr numCol="2" spcCol="2286000">
            <a:normAutofit/>
          </a:bodyPr>
          <a:lstStyle/>
          <a:p>
            <a:r>
              <a:rPr lang="en-US" b="1" u="sng" dirty="0"/>
              <a:t>Instructor:</a:t>
            </a:r>
          </a:p>
          <a:p>
            <a:r>
              <a:rPr lang="en-US" dirty="0"/>
              <a:t>Rachel Pilla</a:t>
            </a:r>
          </a:p>
          <a:p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TAs:</a:t>
            </a:r>
          </a:p>
          <a:p>
            <a:r>
              <a:rPr lang="en-US" dirty="0"/>
              <a:t>Andrew </a:t>
            </a:r>
            <a:r>
              <a:rPr lang="en-US" dirty="0" err="1"/>
              <a:t>Cannizzarro</a:t>
            </a:r>
            <a:endParaRPr lang="en-US" dirty="0"/>
          </a:p>
          <a:p>
            <a:r>
              <a:rPr lang="en-US" dirty="0"/>
              <a:t>Nicole Berry</a:t>
            </a:r>
          </a:p>
        </p:txBody>
      </p:sp>
      <p:pic>
        <p:nvPicPr>
          <p:cNvPr id="8" name="Picture 2" descr="Image result for rstudio logo">
            <a:extLst>
              <a:ext uri="{FF2B5EF4-FFF2-40B4-BE49-F238E27FC236}">
                <a16:creationId xmlns:a16="http://schemas.microsoft.com/office/drawing/2014/main" id="{FCE7604B-A1E9-4585-BE5E-41971F52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87" y="246064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BB0BA-B68A-4DEB-974A-F8851675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21" y="4853958"/>
            <a:ext cx="23963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97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CEFC-A848-40E7-9D37-725F94E0B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Review of Day 1</a:t>
            </a:r>
          </a:p>
        </p:txBody>
      </p:sp>
    </p:spTree>
    <p:extLst>
      <p:ext uri="{BB962C8B-B14F-4D97-AF65-F5344CB8AC3E}">
        <p14:creationId xmlns:p14="http://schemas.microsoft.com/office/powerpoint/2010/main" val="143889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21C7-1504-4239-831D-FCA8CC5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C4AA-5F49-45C3-8CFC-A80C6E00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Zoom</a:t>
            </a:r>
            <a:endParaRPr lang="en-US" dirty="0"/>
          </a:p>
          <a:p>
            <a:pPr lvl="1"/>
            <a:r>
              <a:rPr lang="en-US" dirty="0"/>
              <a:t>Feel free to unmute yourself to ask questions at any point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Chat</a:t>
            </a:r>
          </a:p>
          <a:p>
            <a:pPr lvl="1"/>
            <a:r>
              <a:rPr lang="en-US" dirty="0"/>
              <a:t>Post any questions or comments here</a:t>
            </a:r>
          </a:p>
          <a:p>
            <a:pPr lvl="1"/>
            <a:r>
              <a:rPr lang="en-US" dirty="0"/>
              <a:t>The TAs will be checking the chat to help answer questions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Break-Out Rooms</a:t>
            </a:r>
          </a:p>
          <a:p>
            <a:pPr lvl="1"/>
            <a:r>
              <a:rPr lang="en-US" dirty="0"/>
              <a:t>If you are really stuck, you can move to a break-out room with a TA to share your screen and get you up to speed</a:t>
            </a:r>
          </a:p>
          <a:p>
            <a:pPr lvl="1"/>
            <a:r>
              <a:rPr lang="en-US" dirty="0"/>
              <a:t>Break time is a great opportunity for this if needed!</a:t>
            </a:r>
          </a:p>
        </p:txBody>
      </p:sp>
    </p:spTree>
    <p:extLst>
      <p:ext uri="{BB962C8B-B14F-4D97-AF65-F5344CB8AC3E}">
        <p14:creationId xmlns:p14="http://schemas.microsoft.com/office/powerpoint/2010/main" val="3174588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1933702"/>
            <a:ext cx="8686800" cy="462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709" y="5102494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954" y="3174881"/>
            <a:ext cx="2743200" cy="54864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Environment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2834" y="4887051"/>
            <a:ext cx="2377440" cy="1384995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Plots,</a:t>
            </a:r>
            <a:br>
              <a:rPr lang="en-US" sz="2800" b="1" i="1" u="sng" dirty="0">
                <a:solidFill>
                  <a:schemeClr val="bg1"/>
                </a:solidFill>
              </a:rPr>
            </a:br>
            <a:r>
              <a:rPr lang="en-US" sz="2800" b="1" i="1" u="sng" dirty="0">
                <a:solidFill>
                  <a:schemeClr val="bg1"/>
                </a:solidFill>
              </a:rPr>
              <a:t>Packages, &amp; Help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0255" y="2972148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EEC708-D372-4962-AA2E-208C78E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RStudio</a:t>
            </a:r>
          </a:p>
        </p:txBody>
      </p:sp>
    </p:spTree>
    <p:extLst>
      <p:ext uri="{BB962C8B-B14F-4D97-AF65-F5344CB8AC3E}">
        <p14:creationId xmlns:p14="http://schemas.microsoft.com/office/powerpoint/2010/main" val="565027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53B-D656-43CD-A045-F8EE19DF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142F-BCFE-4682-9D09-AB9AAE20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3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/>
              <a:t>Packages only need to be installed ONCE</a:t>
            </a:r>
          </a:p>
          <a:p>
            <a:r>
              <a:rPr lang="en-US" dirty="0"/>
              <a:t>But, each time you re-open R (</a:t>
            </a:r>
            <a:r>
              <a:rPr lang="en-US" b="1" i="1" u="sng" dirty="0"/>
              <a:t>today!</a:t>
            </a:r>
            <a:r>
              <a:rPr lang="en-US" dirty="0"/>
              <a:t>)</a:t>
            </a:r>
            <a:r>
              <a:rPr lang="en-US" b="1" i="1" dirty="0"/>
              <a:t>,</a:t>
            </a:r>
            <a:r>
              <a:rPr lang="en-US" dirty="0"/>
              <a:t> you need to load the packages you want to use so R can make all the functions available: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library(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AE16D-706B-4F13-852C-A3A483B5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3" t="25692" r="33668" b="46887"/>
          <a:stretch/>
        </p:blipFill>
        <p:spPr>
          <a:xfrm>
            <a:off x="914400" y="4142745"/>
            <a:ext cx="7315200" cy="26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58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To run code:</a:t>
            </a:r>
          </a:p>
          <a:p>
            <a:pPr lvl="1"/>
            <a:r>
              <a:rPr lang="en-US" dirty="0"/>
              <a:t>“Run” button in upper right corner of R Script</a:t>
            </a:r>
          </a:p>
          <a:p>
            <a:pPr lvl="1"/>
            <a:r>
              <a:rPr lang="en-US" dirty="0"/>
              <a:t>“CTRL + Enter” shortcut on PC</a:t>
            </a:r>
          </a:p>
          <a:p>
            <a:pPr lvl="1"/>
            <a:r>
              <a:rPr lang="en-US" dirty="0"/>
              <a:t>“Command + Return” shortcut on Mac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&gt;</a:t>
            </a:r>
            <a:r>
              <a:rPr lang="en-US" dirty="0"/>
              <a:t>” at the beginning of Console means it’s ready to go!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+</a:t>
            </a:r>
            <a:r>
              <a:rPr lang="en-US" dirty="0"/>
              <a:t>” means code is still running or it is not complete</a:t>
            </a:r>
          </a:p>
          <a:p>
            <a:pPr lvl="1"/>
            <a:r>
              <a:rPr lang="en-US" dirty="0"/>
              <a:t>Often missing parenthesis, bracket, or quotation</a:t>
            </a:r>
          </a:p>
        </p:txBody>
      </p:sp>
    </p:spTree>
    <p:extLst>
      <p:ext uri="{BB962C8B-B14F-4D97-AF65-F5344CB8AC3E}">
        <p14:creationId xmlns:p14="http://schemas.microsoft.com/office/powerpoint/2010/main" val="241981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Functions</a:t>
            </a:r>
            <a:r>
              <a:rPr lang="en-US" dirty="0"/>
              <a:t> allow you to manipulate data, apply calculations, run statistical analysis, and more</a:t>
            </a:r>
          </a:p>
          <a:p>
            <a:r>
              <a:rPr lang="en-US" b="1" i="1" u="sng" dirty="0"/>
              <a:t>Arguments</a:t>
            </a:r>
            <a:r>
              <a:rPr lang="en-US" dirty="0"/>
              <a:t> are the defining information for functions, and allow you to “customize” the function to have it do what you want it to do</a:t>
            </a:r>
          </a:p>
          <a:p>
            <a:r>
              <a:rPr lang="en-US" b="1" i="1" u="sng" dirty="0"/>
              <a:t>Objects</a:t>
            </a:r>
            <a:r>
              <a:rPr lang="en-US" dirty="0"/>
              <a:t> are pieces of data saved in R that can be called up, reused, or manipulated</a:t>
            </a:r>
          </a:p>
        </p:txBody>
      </p:sp>
    </p:spTree>
    <p:extLst>
      <p:ext uri="{BB962C8B-B14F-4D97-AF65-F5344CB8AC3E}">
        <p14:creationId xmlns:p14="http://schemas.microsoft.com/office/powerpoint/2010/main" val="2042938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can hold data that is: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Characters (strings)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Logical (TRUE/FALSE)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Complex (1+4</a:t>
            </a:r>
            <a:r>
              <a:rPr lang="en-US" i="1" dirty="0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131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in the form of:</a:t>
            </a:r>
          </a:p>
          <a:p>
            <a:pPr lvl="1"/>
            <a:r>
              <a:rPr lang="en-US" dirty="0"/>
              <a:t>Vector</a:t>
            </a:r>
          </a:p>
          <a:p>
            <a:pPr lvl="2"/>
            <a:r>
              <a:rPr lang="en-US" dirty="0"/>
              <a:t>1-D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Matrix</a:t>
            </a:r>
          </a:p>
          <a:p>
            <a:pPr lvl="2"/>
            <a:r>
              <a:rPr lang="en-US" dirty="0"/>
              <a:t>2-D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Data frame</a:t>
            </a:r>
          </a:p>
          <a:p>
            <a:pPr lvl="2"/>
            <a:r>
              <a:rPr lang="en-US" dirty="0"/>
              <a:t>2-D object with different data types for each column if desired</a:t>
            </a:r>
          </a:p>
          <a:p>
            <a:pPr lvl="2"/>
            <a:r>
              <a:rPr lang="en-US" dirty="0"/>
              <a:t>Generally the most useful for biological and ecological data</a:t>
            </a:r>
          </a:p>
        </p:txBody>
      </p:sp>
    </p:spTree>
    <p:extLst>
      <p:ext uri="{BB962C8B-B14F-4D97-AF65-F5344CB8AC3E}">
        <p14:creationId xmlns:p14="http://schemas.microsoft.com/office/powerpoint/2010/main" val="2096227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0FE9-A2E5-4926-8199-862A6ED16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Live Coding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23095-FADA-46FE-85AE-D00FF05BC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RStudio and code along!</a:t>
            </a:r>
          </a:p>
        </p:txBody>
      </p:sp>
    </p:spTree>
    <p:extLst>
      <p:ext uri="{BB962C8B-B14F-4D97-AF65-F5344CB8AC3E}">
        <p14:creationId xmlns:p14="http://schemas.microsoft.com/office/powerpoint/2010/main" val="387358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6524"/>
            <a:ext cx="8515350" cy="5451476"/>
          </a:xfrm>
        </p:spPr>
        <p:txBody>
          <a:bodyPr>
            <a:normAutofit/>
          </a:bodyPr>
          <a:lstStyle/>
          <a:p>
            <a:r>
              <a:rPr lang="en-US" dirty="0"/>
              <a:t>FREE and OPEN SOURCE statistical and computational program</a:t>
            </a:r>
          </a:p>
          <a:p>
            <a:r>
              <a:rPr lang="en-US" dirty="0"/>
              <a:t>Simple Google searches can give you effective solutions to questions and troubleshooting issues in R</a:t>
            </a:r>
          </a:p>
          <a:p>
            <a:r>
              <a:rPr lang="en-US" dirty="0"/>
              <a:t>Widely used in sciences and rapidly growing in popularity</a:t>
            </a:r>
          </a:p>
          <a:p>
            <a:r>
              <a:rPr lang="en-US" dirty="0"/>
              <a:t>Can handle more advanced computations, statistical analyses, and bigger data files than Excel</a:t>
            </a:r>
          </a:p>
          <a:p>
            <a:r>
              <a:rPr lang="en-US" dirty="0"/>
              <a:t>Lots of styles to code and get the exact same output or result</a:t>
            </a:r>
          </a:p>
        </p:txBody>
      </p:sp>
    </p:spTree>
    <p:extLst>
      <p:ext uri="{BB962C8B-B14F-4D97-AF65-F5344CB8AC3E}">
        <p14:creationId xmlns:p14="http://schemas.microsoft.com/office/powerpoint/2010/main" val="1724586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DE3A3-EFC2-476F-AD57-CA3A875E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Additional Tips &amp; Useful Resources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F50B77-C7EE-4D12-9525-5DC070AD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10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“NA”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R recognizes “NA” or blank cells from Excel as missing values</a:t>
            </a:r>
          </a:p>
          <a:p>
            <a:pPr lvl="1"/>
            <a:endParaRPr lang="en-US" dirty="0"/>
          </a:p>
          <a:p>
            <a:r>
              <a:rPr lang="en-US" dirty="0"/>
              <a:t>If you have another format for indicating “NA” values, you can add an argument when importing your data file: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 …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“n/a”)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Many functions will automatically ignore/skip over “NA” values</a:t>
            </a:r>
          </a:p>
          <a:p>
            <a:pPr lvl="1"/>
            <a:r>
              <a:rPr lang="en-US" dirty="0"/>
              <a:t>Be sure you read the associated help files to ensure the function is treating “NA” values as you are expecting, or adjust the argument accordingly!</a:t>
            </a:r>
          </a:p>
        </p:txBody>
      </p:sp>
    </p:spTree>
    <p:extLst>
      <p:ext uri="{BB962C8B-B14F-4D97-AF65-F5344CB8AC3E}">
        <p14:creationId xmlns:p14="http://schemas.microsoft.com/office/powerpoint/2010/main" val="1667990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56E17-440D-4B64-B2BB-94460612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Assorted Useful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55F95-E79B-489E-A084-C04A30FE7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paste(…)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AD2C3-AA0E-4BC3-8DA3-BD015210A0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round(…)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274675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4B43-32BE-446C-897F-348706A4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85D-C8BB-4B26-AB87-6863C5CC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for self-guided learning of R in the R environment</a:t>
            </a:r>
          </a:p>
          <a:p>
            <a:pPr lvl="1"/>
            <a:endParaRPr lang="en-US" dirty="0"/>
          </a:p>
          <a:p>
            <a:r>
              <a:rPr lang="en-US" dirty="0"/>
              <a:t>Learn at your own pace and select topics most useful to you</a:t>
            </a:r>
          </a:p>
          <a:p>
            <a:pPr lvl="1"/>
            <a:r>
              <a:rPr lang="en-US" dirty="0"/>
              <a:t>Introductory material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Data wrangling</a:t>
            </a:r>
          </a:p>
          <a:p>
            <a:pPr lvl="1"/>
            <a:r>
              <a:rPr lang="en-US" dirty="0"/>
              <a:t>Statistical inference</a:t>
            </a:r>
          </a:p>
          <a:p>
            <a:pPr lvl="1"/>
            <a:r>
              <a:rPr lang="en-US" dirty="0"/>
              <a:t>Advanced programming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https://swirlstats.com/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2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81BA-EF71-4702-B822-3649B7FF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6A4D-2EB6-48F3-80A6-7570403F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Short, handy guides to help with many packages and programming needs in RStudio</a:t>
            </a:r>
          </a:p>
          <a:p>
            <a:pPr lvl="1"/>
            <a:endParaRPr lang="en-US" dirty="0"/>
          </a:p>
          <a:p>
            <a:r>
              <a:rPr lang="en-US" dirty="0"/>
              <a:t>Available free for download in multiple language options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https://rstudio.com/resources/cheatsheets/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4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94A2-BED6-40D3-980A-9AE3214F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0518-CCA0-4CC9-B4D6-94BDC2AB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FF8349-5DF6-44DF-BCB7-51212BE7B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5"/>
          <a:stretch/>
        </p:blipFill>
        <p:spPr bwMode="auto">
          <a:xfrm>
            <a:off x="628650" y="1371600"/>
            <a:ext cx="701944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09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94A2-BED6-40D3-980A-9AE3214F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0518-CCA0-4CC9-B4D6-94BDC2AB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7916B0B-9D7E-4312-98F9-D3F39DEAF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5"/>
          <a:stretch/>
        </p:blipFill>
        <p:spPr bwMode="auto">
          <a:xfrm>
            <a:off x="628650" y="1371599"/>
            <a:ext cx="701944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9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6C65-D77F-475C-A4B6-DC1895A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A2A7-2651-4AFA-8ACB-39D985A2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Packages to help organize data and streamline R coding, specifically for data science</a:t>
            </a:r>
          </a:p>
          <a:p>
            <a:pPr lvl="1"/>
            <a:endParaRPr lang="en-US" dirty="0"/>
          </a:p>
          <a:p>
            <a:r>
              <a:rPr lang="en-US" dirty="0"/>
              <a:t>Functions in the packages share similar syntax and coding structure</a:t>
            </a:r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dplyr</a:t>
            </a:r>
            <a:r>
              <a:rPr lang="en-US" dirty="0"/>
              <a:t>”, “</a:t>
            </a:r>
            <a:r>
              <a:rPr lang="en-US" dirty="0" err="1"/>
              <a:t>tidyr</a:t>
            </a:r>
            <a:r>
              <a:rPr lang="en-US" dirty="0"/>
              <a:t>”, and “ggplot2” are part of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8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6AD3-C019-4D4D-99DA-4121D41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0440-F593-4C2A-97C6-4BE25035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Package for more effectively working with dates between Excel and R</a:t>
            </a:r>
          </a:p>
          <a:p>
            <a:pPr lvl="1"/>
            <a:endParaRPr lang="en-US" dirty="0"/>
          </a:p>
          <a:p>
            <a:r>
              <a:rPr lang="en-US" dirty="0"/>
              <a:t>Can recognize date/times with minimal formatting issues</a:t>
            </a:r>
          </a:p>
          <a:p>
            <a:pPr lvl="1"/>
            <a:endParaRPr lang="en-US" dirty="0"/>
          </a:p>
          <a:p>
            <a:r>
              <a:rPr lang="en-US" dirty="0"/>
              <a:t>Also allows for date/time differencing, among other useful functions</a:t>
            </a:r>
          </a:p>
          <a:p>
            <a:pPr lvl="1"/>
            <a:endParaRPr lang="en-US" dirty="0"/>
          </a:p>
          <a:p>
            <a:r>
              <a:rPr lang="en-US" dirty="0"/>
              <a:t>Included in </a:t>
            </a:r>
            <a:r>
              <a:rPr lang="en-US" dirty="0" err="1">
                <a:cs typeface="Courier New" panose="02070309020205020404" pitchFamily="49" charset="0"/>
              </a:rPr>
              <a:t>tidyverse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https://lubridate.tidyverse.org/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11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6F0-15D2-4FD0-BEAB-E5927A9E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4348-5325-49D2-8F10-531D9F5A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FA036E-EB96-4578-BDD0-11AC14957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 bwMode="auto">
          <a:xfrm>
            <a:off x="628650" y="1371600"/>
            <a:ext cx="699659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6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DE3A3-EFC2-476F-AD57-CA3A875E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Introduction &amp; Basics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F50B77-C7EE-4D12-9525-5DC070AD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5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6F0-15D2-4FD0-BEAB-E5927A9E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4348-5325-49D2-8F10-531D9F5A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6895191-F721-4046-9474-C5190F0E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9"/>
          <a:stretch/>
        </p:blipFill>
        <p:spPr bwMode="auto">
          <a:xfrm>
            <a:off x="628650" y="1371599"/>
            <a:ext cx="699659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39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C546-6CAD-4B31-8171-7C6A705F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3C44-80A6-4DAF-A982-EE2BF33B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Pre-made color schemes and palettes</a:t>
            </a:r>
          </a:p>
          <a:p>
            <a:pPr lvl="1"/>
            <a:endParaRPr lang="en-US" dirty="0"/>
          </a:p>
          <a:p>
            <a:r>
              <a:rPr lang="en-US" dirty="0"/>
              <a:t>Effective graphic color selections for maximum perception</a:t>
            </a:r>
          </a:p>
          <a:p>
            <a:pPr lvl="1"/>
            <a:r>
              <a:rPr lang="en-US" dirty="0"/>
              <a:t>Qualitative, sequential, and diverging</a:t>
            </a:r>
          </a:p>
          <a:p>
            <a:pPr lvl="1"/>
            <a:endParaRPr lang="en-US" dirty="0"/>
          </a:p>
          <a:p>
            <a:r>
              <a:rPr lang="en-US" dirty="0"/>
              <a:t>Includes options for photo-copy friendly, color-blind friendly, etc.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http://colorbrewer2.org/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4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C546-6CAD-4B31-8171-7C6A705F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3C44-80A6-4DAF-A982-EE2BF33B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D5C89-18E5-429B-B548-9E8DA302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" t="18291" r="3279"/>
          <a:stretch/>
        </p:blipFill>
        <p:spPr>
          <a:xfrm>
            <a:off x="247806" y="1690689"/>
            <a:ext cx="8648388" cy="42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74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90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/>
              <a:t>Computer Science in Modern Biology</a:t>
            </a:r>
            <a:br>
              <a:rPr lang="en-US" sz="3600" i="1" dirty="0"/>
            </a:br>
            <a:br>
              <a:rPr lang="en-US" sz="3600" i="1" dirty="0"/>
            </a:br>
            <a:r>
              <a:rPr lang="en-US" sz="3600" b="1" i="1" dirty="0"/>
              <a:t>Thank you for joining!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628650" y="2068643"/>
            <a:ext cx="7886700" cy="4789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 share feedback or ask questions, </a:t>
            </a:r>
            <a:br>
              <a:rPr lang="en-US" dirty="0"/>
            </a:br>
            <a:r>
              <a:rPr lang="en-US" dirty="0"/>
              <a:t>please feel free to contact me: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3200" dirty="0"/>
              <a:t>pillarm@miamioh.edu</a:t>
            </a:r>
          </a:p>
          <a:p>
            <a:pPr marL="1828800" indent="0">
              <a:buNone/>
            </a:pPr>
            <a:r>
              <a:rPr lang="en-US" sz="3200" dirty="0"/>
              <a:t>@rmpilla</a:t>
            </a:r>
          </a:p>
          <a:p>
            <a:endParaRPr lang="en-US" sz="3200" dirty="0"/>
          </a:p>
        </p:txBody>
      </p:sp>
      <p:pic>
        <p:nvPicPr>
          <p:cNvPr id="2" name="Picture 2" descr="Image result for twitter logo">
            <a:extLst>
              <a:ext uri="{FF2B5EF4-FFF2-40B4-BE49-F238E27FC236}">
                <a16:creationId xmlns:a16="http://schemas.microsoft.com/office/drawing/2014/main" id="{C6964C30-E63C-4BD0-A90A-A465CC1E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28" y="38270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mail logo">
            <a:extLst>
              <a:ext uri="{FF2B5EF4-FFF2-40B4-BE49-F238E27FC236}">
                <a16:creationId xmlns:a16="http://schemas.microsoft.com/office/drawing/2014/main" id="{E021B259-7B4A-4AA4-B334-65D6A66B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28" y="3326466"/>
            <a:ext cx="457200" cy="3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7EDF5-47AE-4F46-A2A3-70558874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445" y="4659256"/>
            <a:ext cx="2881110" cy="21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8734" y="4865098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R script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 write and edit your code and comments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RStudio color codes your scripts to make it easier to identify names of functions, numbers, and comments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It also automatically fills in parentheses &amp; quotations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38E30-E93C-49BB-9A82-5CDAA9DBEB70}"/>
              </a:ext>
            </a:extLst>
          </p:cNvPr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734" y="4865098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R console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your commands are run, and where results appear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The “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” symbol in </a:t>
            </a:r>
            <a:r>
              <a:rPr lang="en-US" sz="2000" dirty="0">
                <a:solidFill>
                  <a:schemeClr val="accent3"/>
                </a:solidFill>
              </a:rPr>
              <a:t>blue</a:t>
            </a:r>
            <a:r>
              <a:rPr lang="en-US" sz="2000" dirty="0"/>
              <a:t> means R is ready to work.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If you see a “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/>
              <a:t>” after running code, then </a:t>
            </a:r>
            <a:r>
              <a:rPr lang="en-US" sz="2000" i="1" u="sng" dirty="0"/>
              <a:t>something did not finish running</a:t>
            </a:r>
            <a:r>
              <a:rPr lang="en-US" sz="2000" dirty="0"/>
              <a:t>, and/or you have an error or forgot a parenthesis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8DCE-FC62-4EB8-9ECA-D0FBD7C7FDE4}"/>
              </a:ext>
            </a:extLst>
          </p:cNvPr>
          <p:cNvSpPr txBox="1"/>
          <p:nvPr/>
        </p:nvSpPr>
        <p:spPr>
          <a:xfrm>
            <a:off x="1551709" y="3404321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E14F8-F91D-4591-9ABE-6AD13AE87DC3}"/>
              </a:ext>
            </a:extLst>
          </p:cNvPr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4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34" y="4865098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Environment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 can see which objects you have created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It also tells you what </a:t>
            </a:r>
            <a:r>
              <a:rPr lang="en-US" sz="2000" i="1" dirty="0"/>
              <a:t>type</a:t>
            </a:r>
            <a:r>
              <a:rPr lang="en-US" sz="2000" dirty="0"/>
              <a:t> of object it is, and it’s size and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B1966-17DA-4502-8FC0-52C6499CCF1F}"/>
              </a:ext>
            </a:extLst>
          </p:cNvPr>
          <p:cNvSpPr txBox="1"/>
          <p:nvPr/>
        </p:nvSpPr>
        <p:spPr>
          <a:xfrm>
            <a:off x="1551709" y="3404321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939DC-AD03-493E-9631-A4305AA15AF3}"/>
              </a:ext>
            </a:extLst>
          </p:cNvPr>
          <p:cNvSpPr txBox="1"/>
          <p:nvPr/>
        </p:nvSpPr>
        <p:spPr>
          <a:xfrm>
            <a:off x="5549954" y="1476708"/>
            <a:ext cx="2743200" cy="54864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Environment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CB084-9D78-41C5-AF1B-8C7CF1D6DB79}"/>
              </a:ext>
            </a:extLst>
          </p:cNvPr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4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709" y="3404321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954" y="1476708"/>
            <a:ext cx="2743200" cy="54864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Environment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2834" y="3188878"/>
            <a:ext cx="2377440" cy="1384995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Plots,</a:t>
            </a:r>
            <a:br>
              <a:rPr lang="en-US" sz="2800" b="1" i="1" u="sng" dirty="0">
                <a:solidFill>
                  <a:schemeClr val="bg1"/>
                </a:solidFill>
              </a:rPr>
            </a:br>
            <a:r>
              <a:rPr lang="en-US" sz="2800" b="1" i="1" u="sng" dirty="0">
                <a:solidFill>
                  <a:schemeClr val="bg1"/>
                </a:solidFill>
              </a:rPr>
              <a:t>Packages, &amp; Help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34" y="4865098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Plots/Packages/Help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your plots will appear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You can also see what packages are installed and available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i="1" u="sng" dirty="0"/>
              <a:t>Most importantly</a:t>
            </a:r>
            <a:r>
              <a:rPr lang="en-US" sz="2000" dirty="0"/>
              <a:t>, this is where you find help files that tell you how to use functions/arguments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1467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10822</TotalTime>
  <Words>1834</Words>
  <Application>Microsoft Office PowerPoint</Application>
  <PresentationFormat>On-screen Show (4:3)</PresentationFormat>
  <Paragraphs>320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Courier New</vt:lpstr>
      <vt:lpstr>Verdana</vt:lpstr>
      <vt:lpstr>Office Theme</vt:lpstr>
      <vt:lpstr>Computer Science in Modern Biology  Introduction  to    .</vt:lpstr>
      <vt:lpstr>Workshop Schedule</vt:lpstr>
      <vt:lpstr>Workshop Logistics</vt:lpstr>
      <vt:lpstr>What is R?</vt:lpstr>
      <vt:lpstr>Introduction &amp; Basics in R</vt:lpstr>
      <vt:lpstr>PowerPoint Presentation</vt:lpstr>
      <vt:lpstr>PowerPoint Presentation</vt:lpstr>
      <vt:lpstr>PowerPoint Presentation</vt:lpstr>
      <vt:lpstr>PowerPoint Presentation</vt:lpstr>
      <vt:lpstr>Packages in R</vt:lpstr>
      <vt:lpstr>Packages in R</vt:lpstr>
      <vt:lpstr>Installing a Package</vt:lpstr>
      <vt:lpstr>Installing a Package</vt:lpstr>
      <vt:lpstr>Installing a Package</vt:lpstr>
      <vt:lpstr>Installing a Package</vt:lpstr>
      <vt:lpstr>Package Information</vt:lpstr>
      <vt:lpstr>Package Information</vt:lpstr>
      <vt:lpstr>Using an R Script</vt:lpstr>
      <vt:lpstr>Using an R Script</vt:lpstr>
      <vt:lpstr>Using an R Script</vt:lpstr>
      <vt:lpstr>Key Components of Code</vt:lpstr>
      <vt:lpstr>Key Components of Code</vt:lpstr>
      <vt:lpstr>Key Components of Code</vt:lpstr>
      <vt:lpstr>Key Components of Code</vt:lpstr>
      <vt:lpstr>Key Components of Code</vt:lpstr>
      <vt:lpstr>Key Components of Code</vt:lpstr>
      <vt:lpstr>Types of Data</vt:lpstr>
      <vt:lpstr>Types of Data Structures</vt:lpstr>
      <vt:lpstr>Live Coding </vt:lpstr>
      <vt:lpstr>Computer Science in Modern Biology  Introduction  to    .</vt:lpstr>
      <vt:lpstr>Review of Day 1</vt:lpstr>
      <vt:lpstr>Workshop Logistics</vt:lpstr>
      <vt:lpstr>Layout of RStudio</vt:lpstr>
      <vt:lpstr>Packages</vt:lpstr>
      <vt:lpstr>Using an R Script</vt:lpstr>
      <vt:lpstr>Key Components of Code</vt:lpstr>
      <vt:lpstr>Types of Data</vt:lpstr>
      <vt:lpstr>Types of Data Structures</vt:lpstr>
      <vt:lpstr>Live Coding </vt:lpstr>
      <vt:lpstr>Additional Tips &amp; Useful Resources</vt:lpstr>
      <vt:lpstr>“NA” Values</vt:lpstr>
      <vt:lpstr>Assorted Useful Functions</vt:lpstr>
      <vt:lpstr>Swirl</vt:lpstr>
      <vt:lpstr>RStudio Cheat Sheets</vt:lpstr>
      <vt:lpstr>ggplot2 Cheat Sheet</vt:lpstr>
      <vt:lpstr>ggplot2 Cheat Sheet</vt:lpstr>
      <vt:lpstr>Tidyverse</vt:lpstr>
      <vt:lpstr>Lubridate</vt:lpstr>
      <vt:lpstr>Lubridate</vt:lpstr>
      <vt:lpstr>Lubridate</vt:lpstr>
      <vt:lpstr>ColorBrewer</vt:lpstr>
      <vt:lpstr>ColorBrewer</vt:lpstr>
      <vt:lpstr>Computer Science in Modern Biology  Thank you for joining!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First Steps</dc:title>
  <dc:creator>Rachel Pilla</dc:creator>
  <cp:lastModifiedBy>Rachel Pilla</cp:lastModifiedBy>
  <cp:revision>456</cp:revision>
  <dcterms:created xsi:type="dcterms:W3CDTF">2015-07-12T16:15:31Z</dcterms:created>
  <dcterms:modified xsi:type="dcterms:W3CDTF">2020-07-13T19:15:28Z</dcterms:modified>
</cp:coreProperties>
</file>