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3" r:id="rId3"/>
    <p:sldId id="277" r:id="rId4"/>
    <p:sldId id="278" r:id="rId5"/>
    <p:sldId id="279" r:id="rId6"/>
    <p:sldId id="275" r:id="rId7"/>
    <p:sldId id="292" r:id="rId8"/>
    <p:sldId id="280" r:id="rId9"/>
    <p:sldId id="281" r:id="rId10"/>
    <p:sldId id="289" r:id="rId11"/>
    <p:sldId id="294" r:id="rId12"/>
    <p:sldId id="290" r:id="rId13"/>
    <p:sldId id="288" r:id="rId14"/>
    <p:sldId id="283" r:id="rId15"/>
    <p:sldId id="285" r:id="rId16"/>
    <p:sldId id="291" r:id="rId17"/>
    <p:sldId id="286" r:id="rId18"/>
    <p:sldId id="287" r:id="rId19"/>
    <p:sldId id="293" r:id="rId20"/>
    <p:sldId id="284" r:id="rId21"/>
    <p:sldId id="276" r:id="rId22"/>
    <p:sldId id="300" r:id="rId23"/>
    <p:sldId id="297" r:id="rId24"/>
    <p:sldId id="298" r:id="rId25"/>
    <p:sldId id="296" r:id="rId26"/>
    <p:sldId id="301" r:id="rId27"/>
    <p:sldId id="29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3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C3BF6-8DBC-4EDD-9216-FC4274F01551}" type="datetimeFigureOut">
              <a:rPr lang="en-US" smtClean="0"/>
              <a:t>8/10/2020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93890-D9B7-4CCE-91E6-AFB399B4EE15}" type="slidenum">
              <a:rPr lang="en-US" smtClean="0"/>
              <a:t>‹#›</a:t>
            </a:fld>
            <a:endParaRPr lang="en-US"/>
          </a:p>
        </p:txBody>
      </p:sp>
    </p:spTree>
    <p:extLst>
      <p:ext uri="{BB962C8B-B14F-4D97-AF65-F5344CB8AC3E}">
        <p14:creationId xmlns:p14="http://schemas.microsoft.com/office/powerpoint/2010/main" val="2614835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do that I used  the methodology of ecological niche modeling.</a:t>
            </a:r>
            <a:r>
              <a:rPr lang="en-US" baseline="0" dirty="0" smtClean="0"/>
              <a:t> I will give you a simple overview of this method so you know how it works. </a:t>
            </a:r>
          </a:p>
          <a:p>
            <a:r>
              <a:rPr lang="en-US" baseline="0" dirty="0" smtClean="0"/>
              <a:t>First you assemble occurrence records, that is, localities where you know the species occurs (these can represent your sampling localities or museum records). Next you will need maps of environmental variables, ideally those that are likely limit distribution of your species. For example different aspects of temperature and precipitation. But others, such as soils, </a:t>
            </a:r>
            <a:r>
              <a:rPr lang="en-US" baseline="0" dirty="0" err="1" smtClean="0"/>
              <a:t>landcover</a:t>
            </a:r>
            <a:r>
              <a:rPr lang="en-US" baseline="0" dirty="0" smtClean="0"/>
              <a:t> can be useful.</a:t>
            </a:r>
            <a:endParaRPr lang="en-US" dirty="0"/>
          </a:p>
        </p:txBody>
      </p:sp>
      <p:sp>
        <p:nvSpPr>
          <p:cNvPr id="4" name="Slide Number Placeholder 3"/>
          <p:cNvSpPr>
            <a:spLocks noGrp="1"/>
          </p:cNvSpPr>
          <p:nvPr>
            <p:ph type="sldNum" sz="quarter" idx="10"/>
          </p:nvPr>
        </p:nvSpPr>
        <p:spPr/>
        <p:txBody>
          <a:bodyPr/>
          <a:lstStyle/>
          <a:p>
            <a:fld id="{691AC0C0-AE6C-4B9F-8839-84497D50B9B9}" type="slidenum">
              <a:rPr lang="en-US" smtClean="0"/>
              <a:t>15</a:t>
            </a:fld>
            <a:endParaRPr lang="en-US"/>
          </a:p>
        </p:txBody>
      </p:sp>
    </p:spTree>
    <p:extLst>
      <p:ext uri="{BB962C8B-B14F-4D97-AF65-F5344CB8AC3E}">
        <p14:creationId xmlns:p14="http://schemas.microsoft.com/office/powerpoint/2010/main" val="423357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do that I used  the methodology of ecological niche modeling.</a:t>
            </a:r>
            <a:r>
              <a:rPr lang="en-US" baseline="0" dirty="0" smtClean="0"/>
              <a:t> I will give you a simple overview of this method so you know how it works. </a:t>
            </a:r>
          </a:p>
          <a:p>
            <a:r>
              <a:rPr lang="en-US" baseline="0" dirty="0" smtClean="0"/>
              <a:t>First you assemble occurrence records, that is, localities where you know the species occurs (these can represent your sampling localities or museum records). Next you will need maps of environmental variables, ideally those that are likely limit distribution of your species. For example different aspects of temperature and precipitation. But others, such as soils, </a:t>
            </a:r>
            <a:r>
              <a:rPr lang="en-US" baseline="0" dirty="0" err="1" smtClean="0"/>
              <a:t>landcover</a:t>
            </a:r>
            <a:r>
              <a:rPr lang="en-US" baseline="0" dirty="0" smtClean="0"/>
              <a:t> can be useful.</a:t>
            </a:r>
            <a:endParaRPr lang="en-US" dirty="0"/>
          </a:p>
        </p:txBody>
      </p:sp>
      <p:sp>
        <p:nvSpPr>
          <p:cNvPr id="4" name="Slide Number Placeholder 3"/>
          <p:cNvSpPr>
            <a:spLocks noGrp="1"/>
          </p:cNvSpPr>
          <p:nvPr>
            <p:ph type="sldNum" sz="quarter" idx="10"/>
          </p:nvPr>
        </p:nvSpPr>
        <p:spPr/>
        <p:txBody>
          <a:bodyPr/>
          <a:lstStyle/>
          <a:p>
            <a:fld id="{691AC0C0-AE6C-4B9F-8839-84497D50B9B9}" type="slidenum">
              <a:rPr lang="en-US" smtClean="0"/>
              <a:t>16</a:t>
            </a:fld>
            <a:endParaRPr lang="en-US"/>
          </a:p>
        </p:txBody>
      </p:sp>
    </p:spTree>
    <p:extLst>
      <p:ext uri="{BB962C8B-B14F-4D97-AF65-F5344CB8AC3E}">
        <p14:creationId xmlns:p14="http://schemas.microsoft.com/office/powerpoint/2010/main" val="1622934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you overlay records over climatic maps and </a:t>
            </a:r>
            <a:r>
              <a:rPr lang="en-US" b="1" dirty="0" smtClean="0"/>
              <a:t>identify climatic conditions that</a:t>
            </a:r>
            <a:r>
              <a:rPr lang="en-US" b="1" baseline="0" dirty="0" smtClean="0"/>
              <a:t> are suitable for the species = suitable niche</a:t>
            </a:r>
            <a:r>
              <a:rPr lang="en-US" baseline="0" dirty="0" smtClean="0"/>
              <a:t>. This is not done manually, there are a lot of algorithms available that will identify the suitable niche. I recommend the R package </a:t>
            </a:r>
            <a:r>
              <a:rPr lang="en-US" baseline="0" dirty="0" err="1" smtClean="0"/>
              <a:t>dismo</a:t>
            </a:r>
            <a:r>
              <a:rPr lang="en-US" baseline="0" dirty="0" smtClean="0"/>
              <a:t> that gives you a lot of options and flexibility. </a:t>
            </a:r>
            <a:endParaRPr lang="en-US" dirty="0"/>
          </a:p>
        </p:txBody>
      </p:sp>
      <p:sp>
        <p:nvSpPr>
          <p:cNvPr id="4" name="Slide Number Placeholder 3"/>
          <p:cNvSpPr>
            <a:spLocks noGrp="1"/>
          </p:cNvSpPr>
          <p:nvPr>
            <p:ph type="sldNum" sz="quarter" idx="10"/>
          </p:nvPr>
        </p:nvSpPr>
        <p:spPr/>
        <p:txBody>
          <a:bodyPr/>
          <a:lstStyle/>
          <a:p>
            <a:fld id="{70611352-FCB0-4B2B-A89B-233E41FF5A93}" type="slidenum">
              <a:rPr lang="en-US" smtClean="0"/>
              <a:t>17</a:t>
            </a:fld>
            <a:endParaRPr lang="en-US"/>
          </a:p>
        </p:txBody>
      </p:sp>
    </p:spTree>
    <p:extLst>
      <p:ext uri="{BB962C8B-B14F-4D97-AF65-F5344CB8AC3E}">
        <p14:creationId xmlns:p14="http://schemas.microsoft.com/office/powerpoint/2010/main" val="355703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are</a:t>
            </a:r>
            <a:r>
              <a:rPr lang="en-US" b="1" baseline="0" dirty="0" smtClean="0"/>
              <a:t>a with the suitable climatic niche, that is, area predicted to be currently occupied by the species, </a:t>
            </a:r>
            <a:r>
              <a:rPr lang="en-US" baseline="0" dirty="0" smtClean="0"/>
              <a:t>that is, you current distribution model</a:t>
            </a:r>
            <a:endParaRPr lang="en-US" dirty="0"/>
          </a:p>
        </p:txBody>
      </p:sp>
      <p:sp>
        <p:nvSpPr>
          <p:cNvPr id="4" name="Slide Number Placeholder 3"/>
          <p:cNvSpPr>
            <a:spLocks noGrp="1"/>
          </p:cNvSpPr>
          <p:nvPr>
            <p:ph type="sldNum" sz="quarter" idx="10"/>
          </p:nvPr>
        </p:nvSpPr>
        <p:spPr/>
        <p:txBody>
          <a:bodyPr/>
          <a:lstStyle/>
          <a:p>
            <a:fld id="{70611352-FCB0-4B2B-A89B-233E41FF5A93}" type="slidenum">
              <a:rPr lang="en-US" smtClean="0"/>
              <a:t>18</a:t>
            </a:fld>
            <a:endParaRPr lang="en-US"/>
          </a:p>
        </p:txBody>
      </p:sp>
    </p:spTree>
    <p:extLst>
      <p:ext uri="{BB962C8B-B14F-4D97-AF65-F5344CB8AC3E}">
        <p14:creationId xmlns:p14="http://schemas.microsoft.com/office/powerpoint/2010/main" val="4151352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approach is to look into the past. Species have always experienced fluctuating climate. Here you can see the trend in temperature over the last 800 years. One of the most extreme and rapid changes happened relatively recently. It is the period between the LGM, 21K ago, and present time</a:t>
            </a:r>
          </a:p>
        </p:txBody>
      </p:sp>
      <p:sp>
        <p:nvSpPr>
          <p:cNvPr id="4" name="Slide Number Placeholder 3"/>
          <p:cNvSpPr>
            <a:spLocks noGrp="1"/>
          </p:cNvSpPr>
          <p:nvPr>
            <p:ph type="sldNum" sz="quarter" idx="10"/>
          </p:nvPr>
        </p:nvSpPr>
        <p:spPr/>
        <p:txBody>
          <a:bodyPr/>
          <a:lstStyle/>
          <a:p>
            <a:fld id="{691AC0C0-AE6C-4B9F-8839-84497D50B9B9}" type="slidenum">
              <a:rPr lang="en-US" smtClean="0"/>
              <a:t>24</a:t>
            </a:fld>
            <a:endParaRPr lang="en-US"/>
          </a:p>
        </p:txBody>
      </p:sp>
    </p:spTree>
    <p:extLst>
      <p:ext uri="{BB962C8B-B14F-4D97-AF65-F5344CB8AC3E}">
        <p14:creationId xmlns:p14="http://schemas.microsoft.com/office/powerpoint/2010/main" val="162200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During</a:t>
            </a:r>
            <a:r>
              <a:rPr lang="en-US" baseline="0" dirty="0" smtClean="0"/>
              <a:t> the LGM, temperatures were lower, precipitation higher and large portions of NA covered with ice sheet. After the LGM and into the present time, the climate warmed up and the ice sheets disappeared. </a:t>
            </a:r>
            <a:endParaRPr lang="en-US" dirty="0" smtClean="0"/>
          </a:p>
        </p:txBody>
      </p:sp>
      <p:sp>
        <p:nvSpPr>
          <p:cNvPr id="757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ADF0E8C-E3B4-4B70-829B-E7F76FE5AF8D}" type="slidenum">
              <a:rPr lang="en-US"/>
              <a:pPr/>
              <a:t>25</a:t>
            </a:fld>
            <a:endParaRPr lang="en-US" dirty="0"/>
          </a:p>
        </p:txBody>
      </p:sp>
    </p:spTree>
    <p:extLst>
      <p:ext uri="{BB962C8B-B14F-4D97-AF65-F5344CB8AC3E}">
        <p14:creationId xmlns:p14="http://schemas.microsoft.com/office/powerpoint/2010/main" val="3983385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baseline="0" dirty="0" smtClean="0"/>
              <a:t>this map shows the mean summer temperature during the LGM and present time in the southwest. The temperature goes from blue (colder) to red (warmer) and it shows that the southwest is ca. 8 degrees C warmer now than it was during the LGM.</a:t>
            </a:r>
            <a:endParaRPr lang="en-US" dirty="0" smtClean="0"/>
          </a:p>
        </p:txBody>
      </p:sp>
      <p:sp>
        <p:nvSpPr>
          <p:cNvPr id="757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ADF0E8C-E3B4-4B70-829B-E7F76FE5AF8D}" type="slidenum">
              <a:rPr lang="en-US"/>
              <a:pPr/>
              <a:t>26</a:t>
            </a:fld>
            <a:endParaRPr lang="en-US" dirty="0"/>
          </a:p>
        </p:txBody>
      </p:sp>
    </p:spTree>
    <p:extLst>
      <p:ext uri="{BB962C8B-B14F-4D97-AF65-F5344CB8AC3E}">
        <p14:creationId xmlns:p14="http://schemas.microsoft.com/office/powerpoint/2010/main" val="3294472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more alarming/concerning/troubling is</a:t>
            </a:r>
            <a:r>
              <a:rPr lang="en-US" baseline="0" dirty="0" smtClean="0"/>
              <a:t> the projected increase in global temperature over the next 80 years.</a:t>
            </a:r>
            <a:endParaRPr lang="en-US" dirty="0"/>
          </a:p>
        </p:txBody>
      </p:sp>
      <p:sp>
        <p:nvSpPr>
          <p:cNvPr id="4" name="Slide Number Placeholder 3"/>
          <p:cNvSpPr>
            <a:spLocks noGrp="1"/>
          </p:cNvSpPr>
          <p:nvPr>
            <p:ph type="sldNum" sz="quarter" idx="10"/>
          </p:nvPr>
        </p:nvSpPr>
        <p:spPr/>
        <p:txBody>
          <a:bodyPr/>
          <a:lstStyle/>
          <a:p>
            <a:fld id="{691AC0C0-AE6C-4B9F-8839-84497D50B9B9}" type="slidenum">
              <a:rPr lang="en-US" smtClean="0"/>
              <a:t>27</a:t>
            </a:fld>
            <a:endParaRPr lang="en-US"/>
          </a:p>
        </p:txBody>
      </p:sp>
    </p:spTree>
    <p:extLst>
      <p:ext uri="{BB962C8B-B14F-4D97-AF65-F5344CB8AC3E}">
        <p14:creationId xmlns:p14="http://schemas.microsoft.com/office/powerpoint/2010/main" val="1784937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635475-A1E0-48DA-B5EC-FF993F1DF778}"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55B44-0243-4B3A-9083-CC86F8BE2712}" type="slidenum">
              <a:rPr lang="en-US" smtClean="0"/>
              <a:t>‹#›</a:t>
            </a:fld>
            <a:endParaRPr lang="en-US"/>
          </a:p>
        </p:txBody>
      </p:sp>
    </p:spTree>
    <p:extLst>
      <p:ext uri="{BB962C8B-B14F-4D97-AF65-F5344CB8AC3E}">
        <p14:creationId xmlns:p14="http://schemas.microsoft.com/office/powerpoint/2010/main" val="2829707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635475-A1E0-48DA-B5EC-FF993F1DF778}"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55B44-0243-4B3A-9083-CC86F8BE2712}" type="slidenum">
              <a:rPr lang="en-US" smtClean="0"/>
              <a:t>‹#›</a:t>
            </a:fld>
            <a:endParaRPr lang="en-US"/>
          </a:p>
        </p:txBody>
      </p:sp>
    </p:spTree>
    <p:extLst>
      <p:ext uri="{BB962C8B-B14F-4D97-AF65-F5344CB8AC3E}">
        <p14:creationId xmlns:p14="http://schemas.microsoft.com/office/powerpoint/2010/main" val="267680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635475-A1E0-48DA-B5EC-FF993F1DF778}"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55B44-0243-4B3A-9083-CC86F8BE2712}" type="slidenum">
              <a:rPr lang="en-US" smtClean="0"/>
              <a:t>‹#›</a:t>
            </a:fld>
            <a:endParaRPr lang="en-US"/>
          </a:p>
        </p:txBody>
      </p:sp>
    </p:spTree>
    <p:extLst>
      <p:ext uri="{BB962C8B-B14F-4D97-AF65-F5344CB8AC3E}">
        <p14:creationId xmlns:p14="http://schemas.microsoft.com/office/powerpoint/2010/main" val="3090915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635475-A1E0-48DA-B5EC-FF993F1DF778}"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55B44-0243-4B3A-9083-CC86F8BE2712}" type="slidenum">
              <a:rPr lang="en-US" smtClean="0"/>
              <a:t>‹#›</a:t>
            </a:fld>
            <a:endParaRPr lang="en-US"/>
          </a:p>
        </p:txBody>
      </p:sp>
    </p:spTree>
    <p:extLst>
      <p:ext uri="{BB962C8B-B14F-4D97-AF65-F5344CB8AC3E}">
        <p14:creationId xmlns:p14="http://schemas.microsoft.com/office/powerpoint/2010/main" val="2650432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635475-A1E0-48DA-B5EC-FF993F1DF778}"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55B44-0243-4B3A-9083-CC86F8BE2712}" type="slidenum">
              <a:rPr lang="en-US" smtClean="0"/>
              <a:t>‹#›</a:t>
            </a:fld>
            <a:endParaRPr lang="en-US"/>
          </a:p>
        </p:txBody>
      </p:sp>
    </p:spTree>
    <p:extLst>
      <p:ext uri="{BB962C8B-B14F-4D97-AF65-F5344CB8AC3E}">
        <p14:creationId xmlns:p14="http://schemas.microsoft.com/office/powerpoint/2010/main" val="793713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635475-A1E0-48DA-B5EC-FF993F1DF778}"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355B44-0243-4B3A-9083-CC86F8BE2712}" type="slidenum">
              <a:rPr lang="en-US" smtClean="0"/>
              <a:t>‹#›</a:t>
            </a:fld>
            <a:endParaRPr lang="en-US"/>
          </a:p>
        </p:txBody>
      </p:sp>
    </p:spTree>
    <p:extLst>
      <p:ext uri="{BB962C8B-B14F-4D97-AF65-F5344CB8AC3E}">
        <p14:creationId xmlns:p14="http://schemas.microsoft.com/office/powerpoint/2010/main" val="185751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635475-A1E0-48DA-B5EC-FF993F1DF778}" type="datetimeFigureOut">
              <a:rPr lang="en-US" smtClean="0"/>
              <a:t>8/10/2020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355B44-0243-4B3A-9083-CC86F8BE2712}" type="slidenum">
              <a:rPr lang="en-US" smtClean="0"/>
              <a:t>‹#›</a:t>
            </a:fld>
            <a:endParaRPr lang="en-US"/>
          </a:p>
        </p:txBody>
      </p:sp>
    </p:spTree>
    <p:extLst>
      <p:ext uri="{BB962C8B-B14F-4D97-AF65-F5344CB8AC3E}">
        <p14:creationId xmlns:p14="http://schemas.microsoft.com/office/powerpoint/2010/main" val="391053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635475-A1E0-48DA-B5EC-FF993F1DF778}" type="datetimeFigureOut">
              <a:rPr lang="en-US" smtClean="0"/>
              <a:t>8/10/2020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355B44-0243-4B3A-9083-CC86F8BE2712}" type="slidenum">
              <a:rPr lang="en-US" smtClean="0"/>
              <a:t>‹#›</a:t>
            </a:fld>
            <a:endParaRPr lang="en-US"/>
          </a:p>
        </p:txBody>
      </p:sp>
    </p:spTree>
    <p:extLst>
      <p:ext uri="{BB962C8B-B14F-4D97-AF65-F5344CB8AC3E}">
        <p14:creationId xmlns:p14="http://schemas.microsoft.com/office/powerpoint/2010/main" val="4068999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35475-A1E0-48DA-B5EC-FF993F1DF778}" type="datetimeFigureOut">
              <a:rPr lang="en-US" smtClean="0"/>
              <a:t>8/10/2020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355B44-0243-4B3A-9083-CC86F8BE2712}" type="slidenum">
              <a:rPr lang="en-US" smtClean="0"/>
              <a:t>‹#›</a:t>
            </a:fld>
            <a:endParaRPr lang="en-US"/>
          </a:p>
        </p:txBody>
      </p:sp>
    </p:spTree>
    <p:extLst>
      <p:ext uri="{BB962C8B-B14F-4D97-AF65-F5344CB8AC3E}">
        <p14:creationId xmlns:p14="http://schemas.microsoft.com/office/powerpoint/2010/main" val="647273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635475-A1E0-48DA-B5EC-FF993F1DF778}"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355B44-0243-4B3A-9083-CC86F8BE2712}" type="slidenum">
              <a:rPr lang="en-US" smtClean="0"/>
              <a:t>‹#›</a:t>
            </a:fld>
            <a:endParaRPr lang="en-US"/>
          </a:p>
        </p:txBody>
      </p:sp>
    </p:spTree>
    <p:extLst>
      <p:ext uri="{BB962C8B-B14F-4D97-AF65-F5344CB8AC3E}">
        <p14:creationId xmlns:p14="http://schemas.microsoft.com/office/powerpoint/2010/main" val="122918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635475-A1E0-48DA-B5EC-FF993F1DF778}"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355B44-0243-4B3A-9083-CC86F8BE2712}" type="slidenum">
              <a:rPr lang="en-US" smtClean="0"/>
              <a:t>‹#›</a:t>
            </a:fld>
            <a:endParaRPr lang="en-US"/>
          </a:p>
        </p:txBody>
      </p:sp>
    </p:spTree>
    <p:extLst>
      <p:ext uri="{BB962C8B-B14F-4D97-AF65-F5344CB8AC3E}">
        <p14:creationId xmlns:p14="http://schemas.microsoft.com/office/powerpoint/2010/main" val="1666071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35475-A1E0-48DA-B5EC-FF993F1DF778}" type="datetimeFigureOut">
              <a:rPr lang="en-US" smtClean="0"/>
              <a:t>8/10/2020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355B44-0243-4B3A-9083-CC86F8BE2712}" type="slidenum">
              <a:rPr lang="en-US" smtClean="0"/>
              <a:t>‹#›</a:t>
            </a:fld>
            <a:endParaRPr lang="en-US"/>
          </a:p>
        </p:txBody>
      </p:sp>
    </p:spTree>
    <p:extLst>
      <p:ext uri="{BB962C8B-B14F-4D97-AF65-F5344CB8AC3E}">
        <p14:creationId xmlns:p14="http://schemas.microsoft.com/office/powerpoint/2010/main" val="115833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emf"/><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6.jpeg"/><Relationship Id="rId5" Type="http://schemas.openxmlformats.org/officeDocument/2006/relationships/image" Target="../media/image21.png"/><Relationship Id="rId4" Type="http://schemas.openxmlformats.org/officeDocument/2006/relationships/image" Target="../media/image25.jpe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0.em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9.jpe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3.emf"/><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7392" y="2532362"/>
            <a:ext cx="10113032" cy="599026"/>
          </a:xfrm>
        </p:spPr>
        <p:txBody>
          <a:bodyPr>
            <a:noAutofit/>
            <a:scene3d>
              <a:camera prst="orthographicFront"/>
              <a:lightRig rig="soft" dir="t">
                <a:rot lat="0" lon="0" rev="15600000"/>
              </a:lightRig>
            </a:scene3d>
            <a:sp3d extrusionH="57150" prstMaterial="softEdge">
              <a:bevelT w="25400" h="38100"/>
            </a:sp3d>
          </a:bodyPr>
          <a:lstStyle/>
          <a:p>
            <a:r>
              <a:rPr lang="en-US" sz="5400" b="1" dirty="0" smtClean="0">
                <a:ln/>
                <a:solidFill>
                  <a:schemeClr val="accent4"/>
                </a:solidFill>
              </a:rPr>
              <a:t>Ecological niche modeling (in R)</a:t>
            </a:r>
            <a:endParaRPr lang="en-US" sz="5400" b="1" dirty="0">
              <a:ln/>
              <a:solidFill>
                <a:schemeClr val="accent4"/>
              </a:solidFill>
            </a:endParaRPr>
          </a:p>
        </p:txBody>
      </p:sp>
      <p:sp>
        <p:nvSpPr>
          <p:cNvPr id="5" name="Rectangle 4"/>
          <p:cNvSpPr/>
          <p:nvPr/>
        </p:nvSpPr>
        <p:spPr>
          <a:xfrm>
            <a:off x="4949868" y="3812725"/>
            <a:ext cx="2348079" cy="138499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dirty="0" err="1" smtClean="0">
                <a:ln/>
                <a:solidFill>
                  <a:schemeClr val="accent4"/>
                </a:solidFill>
              </a:rPr>
              <a:t>Tereza</a:t>
            </a:r>
            <a:r>
              <a:rPr lang="en-US" sz="2800" b="1" dirty="0" smtClean="0">
                <a:ln/>
                <a:solidFill>
                  <a:schemeClr val="accent4"/>
                </a:solidFill>
              </a:rPr>
              <a:t> </a:t>
            </a:r>
            <a:r>
              <a:rPr lang="en-US" sz="2800" b="1" dirty="0" err="1" smtClean="0">
                <a:ln/>
                <a:solidFill>
                  <a:schemeClr val="accent4"/>
                </a:solidFill>
              </a:rPr>
              <a:t>Jezkova</a:t>
            </a:r>
            <a:endParaRPr lang="en-US" sz="2800" b="1" dirty="0" smtClean="0">
              <a:ln/>
              <a:solidFill>
                <a:schemeClr val="accent4"/>
              </a:solidFill>
            </a:endParaRPr>
          </a:p>
          <a:p>
            <a:pPr algn="ctr"/>
            <a:r>
              <a:rPr lang="en-US" sz="2800" b="1" dirty="0" smtClean="0">
                <a:ln/>
                <a:solidFill>
                  <a:schemeClr val="accent4"/>
                </a:solidFill>
              </a:rPr>
              <a:t>Jason </a:t>
            </a:r>
            <a:r>
              <a:rPr lang="en-US" sz="2800" b="1" dirty="0" smtClean="0">
                <a:ln/>
                <a:solidFill>
                  <a:schemeClr val="accent4"/>
                </a:solidFill>
              </a:rPr>
              <a:t>Bracken</a:t>
            </a:r>
          </a:p>
          <a:p>
            <a:pPr algn="ctr"/>
            <a:r>
              <a:rPr lang="en-US" sz="2800" b="1" dirty="0" smtClean="0">
                <a:ln/>
                <a:solidFill>
                  <a:schemeClr val="accent4"/>
                </a:solidFill>
              </a:rPr>
              <a:t>Steve Hein</a:t>
            </a:r>
            <a:endParaRPr lang="en-US" sz="2800" b="1" dirty="0">
              <a:ln/>
              <a:solidFill>
                <a:schemeClr val="accent4"/>
              </a:solidFill>
            </a:endParaRPr>
          </a:p>
        </p:txBody>
      </p:sp>
      <p:sp>
        <p:nvSpPr>
          <p:cNvPr id="6" name="Rectangle 5"/>
          <p:cNvSpPr/>
          <p:nvPr/>
        </p:nvSpPr>
        <p:spPr>
          <a:xfrm>
            <a:off x="1676399" y="143700"/>
            <a:ext cx="7226062" cy="830997"/>
          </a:xfrm>
          <a:prstGeom prst="rect">
            <a:avLst/>
          </a:prstGeom>
        </p:spPr>
        <p:txBody>
          <a:bodyPr wrap="square">
            <a:spAutoFit/>
          </a:bodyPr>
          <a:lstStyle/>
          <a:p>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panose="020B0604020202020204" pitchFamily="34" charset="0"/>
              </a:rPr>
              <a:t>Computer Science in Modern Biology: </a:t>
            </a:r>
            <a:endParaRPr lang="en-US" sz="2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panose="020B0604020202020204" pitchFamily="34" charset="0"/>
            </a:endParaRPr>
          </a:p>
          <a:p>
            <a:r>
              <a:rPr lang="en-US" sz="2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panose="020B0604020202020204" pitchFamily="34" charset="0"/>
              </a:rPr>
              <a:t>Student </a:t>
            </a: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panose="020B0604020202020204" pitchFamily="34" charset="0"/>
              </a:rPr>
              <a:t>Advancement Workshop</a:t>
            </a:r>
            <a:endPar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517" y="155601"/>
            <a:ext cx="1456170" cy="819096"/>
          </a:xfrm>
          <a:prstGeom prst="rect">
            <a:avLst/>
          </a:prstGeom>
        </p:spPr>
      </p:pic>
      <p:pic>
        <p:nvPicPr>
          <p:cNvPr id="9" name="Picture 59" descr="bio1.gif"/>
          <p:cNvPicPr>
            <a:picLocks noChangeAspect="1"/>
          </p:cNvPicPr>
          <p:nvPr/>
        </p:nvPicPr>
        <p:blipFill>
          <a:blip r:embed="rId3" cstate="screen">
            <a:extLst>
              <a:ext uri="{28A0092B-C50C-407E-A947-70E740481C1C}">
                <a14:useLocalDpi xmlns:a14="http://schemas.microsoft.com/office/drawing/2010/main"/>
              </a:ext>
            </a:extLst>
          </a:blip>
          <a:srcRect l="166" t="6667"/>
          <a:stretch>
            <a:fillRect/>
          </a:stretch>
        </p:blipFill>
        <p:spPr bwMode="auto">
          <a:xfrm>
            <a:off x="9145258" y="3928086"/>
            <a:ext cx="1954365" cy="2511154"/>
          </a:xfrm>
          <a:prstGeom prst="rect">
            <a:avLst/>
          </a:prstGeom>
          <a:noFill/>
          <a:ln w="9525">
            <a:noFill/>
            <a:miter lim="800000"/>
            <a:headEnd/>
            <a:tailEnd/>
          </a:ln>
        </p:spPr>
      </p:pic>
      <p:pic>
        <p:nvPicPr>
          <p:cNvPr id="10" name="Picture 58" descr="bio12.gif"/>
          <p:cNvPicPr>
            <a:picLocks noChangeAspect="1"/>
          </p:cNvPicPr>
          <p:nvPr/>
        </p:nvPicPr>
        <p:blipFill>
          <a:blip r:embed="rId4" cstate="screen">
            <a:extLst>
              <a:ext uri="{28A0092B-C50C-407E-A947-70E740481C1C}">
                <a14:useLocalDpi xmlns:a14="http://schemas.microsoft.com/office/drawing/2010/main"/>
              </a:ext>
            </a:extLst>
          </a:blip>
          <a:srcRect t="6667"/>
          <a:stretch>
            <a:fillRect/>
          </a:stretch>
        </p:blipFill>
        <p:spPr bwMode="auto">
          <a:xfrm>
            <a:off x="9983575" y="4363726"/>
            <a:ext cx="1958102" cy="2511154"/>
          </a:xfrm>
          <a:prstGeom prst="rect">
            <a:avLst/>
          </a:prstGeom>
          <a:noFill/>
          <a:ln w="9525">
            <a:noFill/>
            <a:miter lim="800000"/>
            <a:headEnd/>
            <a:tailEnd/>
          </a:ln>
        </p:spPr>
      </p:pic>
    </p:spTree>
    <p:extLst>
      <p:ext uri="{BB962C8B-B14F-4D97-AF65-F5344CB8AC3E}">
        <p14:creationId xmlns:p14="http://schemas.microsoft.com/office/powerpoint/2010/main" val="77921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2"/>
          <p:cNvSpPr txBox="1">
            <a:spLocks/>
          </p:cNvSpPr>
          <p:nvPr/>
        </p:nvSpPr>
        <p:spPr>
          <a:xfrm>
            <a:off x="1038225" y="258224"/>
            <a:ext cx="10429875" cy="599026"/>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smtClean="0">
                <a:ln/>
                <a:solidFill>
                  <a:schemeClr val="accent4"/>
                </a:solidFill>
              </a:rPr>
              <a:t>What can ecological niche models be used for?</a:t>
            </a:r>
            <a:endParaRPr lang="en-US" sz="3600" b="1" dirty="0">
              <a:ln/>
              <a:solidFill>
                <a:schemeClr val="accent4"/>
              </a:solidFill>
            </a:endParaRPr>
          </a:p>
        </p:txBody>
      </p:sp>
    </p:spTree>
    <p:extLst>
      <p:ext uri="{BB962C8B-B14F-4D97-AF65-F5344CB8AC3E}">
        <p14:creationId xmlns:p14="http://schemas.microsoft.com/office/powerpoint/2010/main" val="2156231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2"/>
          <p:cNvSpPr txBox="1">
            <a:spLocks/>
          </p:cNvSpPr>
          <p:nvPr/>
        </p:nvSpPr>
        <p:spPr>
          <a:xfrm>
            <a:off x="695325" y="239174"/>
            <a:ext cx="10429875" cy="599026"/>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smtClean="0">
                <a:ln/>
                <a:solidFill>
                  <a:schemeClr val="accent4"/>
                </a:solidFill>
              </a:rPr>
              <a:t>What can we do with modeled species distributions?</a:t>
            </a:r>
            <a:endParaRPr lang="en-US" sz="3600" b="1" dirty="0">
              <a:ln/>
              <a:solidFill>
                <a:schemeClr val="accent4"/>
              </a:solidFill>
            </a:endParaRPr>
          </a:p>
        </p:txBody>
      </p:sp>
      <p:sp>
        <p:nvSpPr>
          <p:cNvPr id="3" name="TextBox 2"/>
          <p:cNvSpPr txBox="1"/>
          <p:nvPr/>
        </p:nvSpPr>
        <p:spPr>
          <a:xfrm>
            <a:off x="3837883" y="1071890"/>
            <a:ext cx="4126066" cy="523220"/>
          </a:xfrm>
          <a:prstGeom prst="rect">
            <a:avLst/>
          </a:prstGeom>
          <a:noFill/>
        </p:spPr>
        <p:txBody>
          <a:bodyPr wrap="none" rtlCol="0">
            <a:spAutoFit/>
          </a:bodyPr>
          <a:lstStyle/>
          <a:p>
            <a:r>
              <a:rPr lang="en-US" sz="2800" dirty="0" smtClean="0">
                <a:solidFill>
                  <a:srgbClr val="FFFF00"/>
                </a:solidFill>
              </a:rPr>
              <a:t>Conservation priority areas</a:t>
            </a:r>
            <a:endParaRPr lang="en-US" sz="2800" dirty="0">
              <a:solidFill>
                <a:srgbClr val="FFFF00"/>
              </a:solidFill>
            </a:endParaRPr>
          </a:p>
        </p:txBody>
      </p:sp>
      <p:pic>
        <p:nvPicPr>
          <p:cNvPr id="2" name="Picture 1"/>
          <p:cNvPicPr>
            <a:picLocks noChangeAspect="1"/>
          </p:cNvPicPr>
          <p:nvPr/>
        </p:nvPicPr>
        <p:blipFill>
          <a:blip r:embed="rId2"/>
          <a:stretch>
            <a:fillRect/>
          </a:stretch>
        </p:blipFill>
        <p:spPr>
          <a:xfrm>
            <a:off x="2210157" y="1701800"/>
            <a:ext cx="7381518" cy="482259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2975" y="1595110"/>
            <a:ext cx="3371850" cy="2247900"/>
          </a:xfrm>
          <a:prstGeom prst="rect">
            <a:avLst/>
          </a:prstGeom>
        </p:spPr>
      </p:pic>
    </p:spTree>
    <p:extLst>
      <p:ext uri="{BB962C8B-B14F-4D97-AF65-F5344CB8AC3E}">
        <p14:creationId xmlns:p14="http://schemas.microsoft.com/office/powerpoint/2010/main" val="882788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2"/>
          <p:cNvSpPr txBox="1">
            <a:spLocks/>
          </p:cNvSpPr>
          <p:nvPr/>
        </p:nvSpPr>
        <p:spPr>
          <a:xfrm>
            <a:off x="695325" y="239174"/>
            <a:ext cx="10429875" cy="599026"/>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smtClean="0">
                <a:ln/>
                <a:solidFill>
                  <a:schemeClr val="accent4"/>
                </a:solidFill>
              </a:rPr>
              <a:t>What can we do with modeled species distributions?</a:t>
            </a:r>
            <a:endParaRPr lang="en-US" sz="3600" b="1" dirty="0">
              <a:ln/>
              <a:solidFill>
                <a:schemeClr val="accent4"/>
              </a:solidFill>
            </a:endParaRPr>
          </a:p>
        </p:txBody>
      </p:sp>
      <p:sp>
        <p:nvSpPr>
          <p:cNvPr id="3" name="TextBox 2"/>
          <p:cNvSpPr txBox="1"/>
          <p:nvPr/>
        </p:nvSpPr>
        <p:spPr>
          <a:xfrm>
            <a:off x="4731930" y="984794"/>
            <a:ext cx="2500043" cy="523220"/>
          </a:xfrm>
          <a:prstGeom prst="rect">
            <a:avLst/>
          </a:prstGeom>
          <a:noFill/>
        </p:spPr>
        <p:txBody>
          <a:bodyPr wrap="none" rtlCol="0">
            <a:spAutoFit/>
          </a:bodyPr>
          <a:lstStyle/>
          <a:p>
            <a:r>
              <a:rPr lang="en-US" sz="2800" dirty="0" smtClean="0">
                <a:solidFill>
                  <a:srgbClr val="FFFF00"/>
                </a:solidFill>
              </a:rPr>
              <a:t>Reintroductions</a:t>
            </a:r>
            <a:endParaRPr lang="en-US" sz="2800" dirty="0">
              <a:solidFill>
                <a:srgbClr val="FFFF00"/>
              </a:solidFill>
            </a:endParaRPr>
          </a:p>
        </p:txBody>
      </p:sp>
      <p:pic>
        <p:nvPicPr>
          <p:cNvPr id="4" name="Picture 3"/>
          <p:cNvPicPr>
            <a:picLocks noChangeAspect="1"/>
          </p:cNvPicPr>
          <p:nvPr/>
        </p:nvPicPr>
        <p:blipFill>
          <a:blip r:embed="rId2"/>
          <a:stretch>
            <a:fillRect/>
          </a:stretch>
        </p:blipFill>
        <p:spPr>
          <a:xfrm>
            <a:off x="1867405" y="1654608"/>
            <a:ext cx="6305045" cy="5041062"/>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29675" y="4649724"/>
            <a:ext cx="2867025" cy="1910394"/>
          </a:xfrm>
          <a:prstGeom prst="rect">
            <a:avLst/>
          </a:prstGeom>
        </p:spPr>
      </p:pic>
    </p:spTree>
    <p:extLst>
      <p:ext uri="{BB962C8B-B14F-4D97-AF65-F5344CB8AC3E}">
        <p14:creationId xmlns:p14="http://schemas.microsoft.com/office/powerpoint/2010/main" val="3599021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2"/>
          <p:cNvSpPr txBox="1">
            <a:spLocks/>
          </p:cNvSpPr>
          <p:nvPr/>
        </p:nvSpPr>
        <p:spPr>
          <a:xfrm>
            <a:off x="695325" y="239174"/>
            <a:ext cx="10429875" cy="599026"/>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smtClean="0">
                <a:ln/>
                <a:solidFill>
                  <a:schemeClr val="accent4"/>
                </a:solidFill>
              </a:rPr>
              <a:t>What can we do with modeled species distributions?</a:t>
            </a:r>
            <a:endParaRPr lang="en-US" sz="3600" b="1" dirty="0">
              <a:ln/>
              <a:solidFill>
                <a:schemeClr val="accent4"/>
              </a:solidFill>
            </a:endParaRPr>
          </a:p>
        </p:txBody>
      </p:sp>
      <p:sp>
        <p:nvSpPr>
          <p:cNvPr id="3" name="TextBox 2"/>
          <p:cNvSpPr txBox="1"/>
          <p:nvPr/>
        </p:nvSpPr>
        <p:spPr>
          <a:xfrm>
            <a:off x="3260838" y="1134130"/>
            <a:ext cx="4663649" cy="523220"/>
          </a:xfrm>
          <a:prstGeom prst="rect">
            <a:avLst/>
          </a:prstGeom>
          <a:noFill/>
        </p:spPr>
        <p:txBody>
          <a:bodyPr wrap="none" rtlCol="0">
            <a:spAutoFit/>
          </a:bodyPr>
          <a:lstStyle/>
          <a:p>
            <a:r>
              <a:rPr lang="en-US" sz="2800" dirty="0" smtClean="0">
                <a:solidFill>
                  <a:srgbClr val="FFFF00"/>
                </a:solidFill>
              </a:rPr>
              <a:t>Invasive species suitable areas </a:t>
            </a:r>
            <a:endParaRPr lang="en-US" sz="2800" dirty="0">
              <a:solidFill>
                <a:srgbClr val="FFFF00"/>
              </a:solidFill>
            </a:endParaRPr>
          </a:p>
        </p:txBody>
      </p:sp>
      <p:pic>
        <p:nvPicPr>
          <p:cNvPr id="8" name="Picture 7"/>
          <p:cNvPicPr>
            <a:picLocks noChangeAspect="1"/>
          </p:cNvPicPr>
          <p:nvPr/>
        </p:nvPicPr>
        <p:blipFill rotWithShape="1">
          <a:blip r:embed="rId2"/>
          <a:srcRect b="68197"/>
          <a:stretch/>
        </p:blipFill>
        <p:spPr>
          <a:xfrm>
            <a:off x="1152838" y="2752725"/>
            <a:ext cx="8555058" cy="3724275"/>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000" y="838200"/>
            <a:ext cx="3032125" cy="1819275"/>
          </a:xfrm>
          <a:prstGeom prst="rect">
            <a:avLst/>
          </a:prstGeom>
        </p:spPr>
      </p:pic>
    </p:spTree>
    <p:extLst>
      <p:ext uri="{BB962C8B-B14F-4D97-AF65-F5344CB8AC3E}">
        <p14:creationId xmlns:p14="http://schemas.microsoft.com/office/powerpoint/2010/main" val="2500833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2"/>
          <p:cNvSpPr txBox="1">
            <a:spLocks/>
          </p:cNvSpPr>
          <p:nvPr/>
        </p:nvSpPr>
        <p:spPr>
          <a:xfrm>
            <a:off x="695325" y="239174"/>
            <a:ext cx="10429875" cy="599026"/>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smtClean="0">
                <a:ln/>
                <a:solidFill>
                  <a:schemeClr val="accent4"/>
                </a:solidFill>
              </a:rPr>
              <a:t>What can we do with modeled species distributions?</a:t>
            </a:r>
            <a:endParaRPr lang="en-US" sz="3600" b="1" dirty="0">
              <a:ln/>
              <a:solidFill>
                <a:schemeClr val="accent4"/>
              </a:solidFill>
            </a:endParaRPr>
          </a:p>
        </p:txBody>
      </p:sp>
      <p:pic>
        <p:nvPicPr>
          <p:cNvPr id="2" name="Picture 1"/>
          <p:cNvPicPr>
            <a:picLocks noChangeAspect="1"/>
          </p:cNvPicPr>
          <p:nvPr/>
        </p:nvPicPr>
        <p:blipFill rotWithShape="1">
          <a:blip r:embed="rId2"/>
          <a:srcRect b="2460"/>
          <a:stretch/>
        </p:blipFill>
        <p:spPr>
          <a:xfrm>
            <a:off x="2186521" y="1647825"/>
            <a:ext cx="8090954" cy="4981575"/>
          </a:xfrm>
          <a:prstGeom prst="rect">
            <a:avLst/>
          </a:prstGeom>
        </p:spPr>
      </p:pic>
      <p:sp>
        <p:nvSpPr>
          <p:cNvPr id="3" name="TextBox 2"/>
          <p:cNvSpPr txBox="1"/>
          <p:nvPr/>
        </p:nvSpPr>
        <p:spPr>
          <a:xfrm>
            <a:off x="3450852" y="1124605"/>
            <a:ext cx="5562292" cy="523220"/>
          </a:xfrm>
          <a:prstGeom prst="rect">
            <a:avLst/>
          </a:prstGeom>
          <a:noFill/>
        </p:spPr>
        <p:txBody>
          <a:bodyPr wrap="none" rtlCol="0">
            <a:spAutoFit/>
          </a:bodyPr>
          <a:lstStyle/>
          <a:p>
            <a:r>
              <a:rPr lang="en-US" sz="2800" dirty="0">
                <a:solidFill>
                  <a:srgbClr val="FFFF00"/>
                </a:solidFill>
              </a:rPr>
              <a:t>d</a:t>
            </a:r>
            <a:r>
              <a:rPr lang="en-US" sz="2800" dirty="0" smtClean="0">
                <a:solidFill>
                  <a:srgbClr val="FFFF00"/>
                </a:solidFill>
              </a:rPr>
              <a:t>isease spread under climate change</a:t>
            </a:r>
            <a:endParaRPr lang="en-US" sz="2800" dirty="0">
              <a:solidFill>
                <a:srgbClr val="FFFF00"/>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1675" y="946150"/>
            <a:ext cx="2400300" cy="1600200"/>
          </a:xfrm>
          <a:prstGeom prst="rect">
            <a:avLst/>
          </a:prstGeom>
        </p:spPr>
      </p:pic>
    </p:spTree>
    <p:extLst>
      <p:ext uri="{BB962C8B-B14F-4D97-AF65-F5344CB8AC3E}">
        <p14:creationId xmlns:p14="http://schemas.microsoft.com/office/powerpoint/2010/main" val="2666138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4"/>
          <p:cNvPicPr>
            <a:picLocks noChangeAspect="1" noChangeArrowheads="1"/>
          </p:cNvPicPr>
          <p:nvPr/>
        </p:nvPicPr>
        <p:blipFill>
          <a:blip r:embed="rId3" cstate="print"/>
          <a:srcRect/>
          <a:stretch>
            <a:fillRect/>
          </a:stretch>
        </p:blipFill>
        <p:spPr bwMode="auto">
          <a:xfrm>
            <a:off x="2653937" y="1287231"/>
            <a:ext cx="1454530" cy="2072626"/>
          </a:xfrm>
          <a:prstGeom prst="rect">
            <a:avLst/>
          </a:prstGeom>
          <a:noFill/>
          <a:ln w="9525">
            <a:noFill/>
            <a:miter lim="800000"/>
            <a:headEnd/>
            <a:tailEnd/>
          </a:ln>
        </p:spPr>
      </p:pic>
      <p:sp>
        <p:nvSpPr>
          <p:cNvPr id="2" name="TextBox 1"/>
          <p:cNvSpPr txBox="1"/>
          <p:nvPr/>
        </p:nvSpPr>
        <p:spPr>
          <a:xfrm>
            <a:off x="2488885" y="3550921"/>
            <a:ext cx="1689052" cy="830997"/>
          </a:xfrm>
          <a:prstGeom prst="rect">
            <a:avLst/>
          </a:prstGeom>
          <a:noFill/>
        </p:spPr>
        <p:txBody>
          <a:bodyPr wrap="none" rtlCol="0">
            <a:spAutoFit/>
          </a:bodyPr>
          <a:lstStyle/>
          <a:p>
            <a:pPr algn="ctr"/>
            <a:r>
              <a:rPr lang="en-US" sz="2400" dirty="0">
                <a:solidFill>
                  <a:srgbClr val="FFFF66"/>
                </a:solidFill>
              </a:rPr>
              <a:t>Occurrence </a:t>
            </a:r>
          </a:p>
          <a:p>
            <a:pPr algn="ctr"/>
            <a:r>
              <a:rPr lang="en-US" sz="2400" dirty="0">
                <a:solidFill>
                  <a:srgbClr val="FFFF66"/>
                </a:solidFill>
              </a:rPr>
              <a:t>records</a:t>
            </a:r>
          </a:p>
        </p:txBody>
      </p:sp>
      <p:grpSp>
        <p:nvGrpSpPr>
          <p:cNvPr id="3" name="Group 2"/>
          <p:cNvGrpSpPr/>
          <p:nvPr/>
        </p:nvGrpSpPr>
        <p:grpSpPr>
          <a:xfrm>
            <a:off x="2958737" y="2140657"/>
            <a:ext cx="774700" cy="835660"/>
            <a:chOff x="1434737" y="2780737"/>
            <a:chExt cx="774700" cy="835660"/>
          </a:xfrm>
        </p:grpSpPr>
        <p:sp>
          <p:nvSpPr>
            <p:cNvPr id="52" name="Oval 51"/>
            <p:cNvSpPr>
              <a:spLocks noChangeAspect="1"/>
            </p:cNvSpPr>
            <p:nvPr/>
          </p:nvSpPr>
          <p:spPr bwMode="auto">
            <a:xfrm>
              <a:off x="1434737" y="308553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 name="Oval 52"/>
            <p:cNvSpPr>
              <a:spLocks noChangeAspect="1"/>
            </p:cNvSpPr>
            <p:nvPr/>
          </p:nvSpPr>
          <p:spPr bwMode="auto">
            <a:xfrm>
              <a:off x="1617617" y="296361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 name="Oval 53"/>
            <p:cNvSpPr>
              <a:spLocks noChangeAspect="1"/>
            </p:cNvSpPr>
            <p:nvPr/>
          </p:nvSpPr>
          <p:spPr bwMode="auto">
            <a:xfrm>
              <a:off x="1922417" y="320745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Oval 54"/>
            <p:cNvSpPr>
              <a:spLocks noChangeAspect="1"/>
            </p:cNvSpPr>
            <p:nvPr/>
          </p:nvSpPr>
          <p:spPr bwMode="auto">
            <a:xfrm>
              <a:off x="2044337" y="308553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Oval 55"/>
            <p:cNvSpPr>
              <a:spLocks noChangeAspect="1"/>
            </p:cNvSpPr>
            <p:nvPr/>
          </p:nvSpPr>
          <p:spPr bwMode="auto">
            <a:xfrm>
              <a:off x="1861457" y="278073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 name="Oval 56"/>
            <p:cNvSpPr>
              <a:spLocks noChangeAspect="1"/>
            </p:cNvSpPr>
            <p:nvPr/>
          </p:nvSpPr>
          <p:spPr bwMode="auto">
            <a:xfrm>
              <a:off x="1800497" y="345129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Oval 57"/>
            <p:cNvSpPr>
              <a:spLocks noChangeAspect="1"/>
            </p:cNvSpPr>
            <p:nvPr/>
          </p:nvSpPr>
          <p:spPr bwMode="auto">
            <a:xfrm>
              <a:off x="1556657" y="320745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78" name="Group 77"/>
          <p:cNvGrpSpPr/>
          <p:nvPr/>
        </p:nvGrpSpPr>
        <p:grpSpPr>
          <a:xfrm>
            <a:off x="2971800" y="2140916"/>
            <a:ext cx="774700" cy="835660"/>
            <a:chOff x="1434737" y="2780737"/>
            <a:chExt cx="774700" cy="835660"/>
          </a:xfrm>
        </p:grpSpPr>
        <p:sp>
          <p:nvSpPr>
            <p:cNvPr id="79" name="Oval 78"/>
            <p:cNvSpPr>
              <a:spLocks noChangeAspect="1"/>
            </p:cNvSpPr>
            <p:nvPr/>
          </p:nvSpPr>
          <p:spPr bwMode="auto">
            <a:xfrm>
              <a:off x="1434737" y="308553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a:spLocks noChangeAspect="1"/>
            </p:cNvSpPr>
            <p:nvPr/>
          </p:nvSpPr>
          <p:spPr bwMode="auto">
            <a:xfrm>
              <a:off x="1617617" y="296361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 name="Oval 80"/>
            <p:cNvSpPr>
              <a:spLocks noChangeAspect="1"/>
            </p:cNvSpPr>
            <p:nvPr/>
          </p:nvSpPr>
          <p:spPr bwMode="auto">
            <a:xfrm>
              <a:off x="1922417" y="320745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 name="Oval 81"/>
            <p:cNvSpPr>
              <a:spLocks noChangeAspect="1"/>
            </p:cNvSpPr>
            <p:nvPr/>
          </p:nvSpPr>
          <p:spPr bwMode="auto">
            <a:xfrm>
              <a:off x="2044337" y="308553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 name="Oval 82"/>
            <p:cNvSpPr>
              <a:spLocks noChangeAspect="1"/>
            </p:cNvSpPr>
            <p:nvPr/>
          </p:nvSpPr>
          <p:spPr bwMode="auto">
            <a:xfrm>
              <a:off x="1861457" y="278073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4" name="Oval 83"/>
            <p:cNvSpPr>
              <a:spLocks noChangeAspect="1"/>
            </p:cNvSpPr>
            <p:nvPr/>
          </p:nvSpPr>
          <p:spPr bwMode="auto">
            <a:xfrm>
              <a:off x="1800497" y="345129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 name="Oval 84"/>
            <p:cNvSpPr>
              <a:spLocks noChangeAspect="1"/>
            </p:cNvSpPr>
            <p:nvPr/>
          </p:nvSpPr>
          <p:spPr bwMode="auto">
            <a:xfrm>
              <a:off x="1556657" y="320745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86" name="Group 85"/>
          <p:cNvGrpSpPr/>
          <p:nvPr/>
        </p:nvGrpSpPr>
        <p:grpSpPr>
          <a:xfrm>
            <a:off x="2971800" y="2143760"/>
            <a:ext cx="774700" cy="835660"/>
            <a:chOff x="1434737" y="2780737"/>
            <a:chExt cx="774700" cy="835660"/>
          </a:xfrm>
        </p:grpSpPr>
        <p:sp>
          <p:nvSpPr>
            <p:cNvPr id="87" name="Oval 86"/>
            <p:cNvSpPr>
              <a:spLocks noChangeAspect="1"/>
            </p:cNvSpPr>
            <p:nvPr/>
          </p:nvSpPr>
          <p:spPr bwMode="auto">
            <a:xfrm>
              <a:off x="1434737" y="308553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 name="Oval 87"/>
            <p:cNvSpPr>
              <a:spLocks noChangeAspect="1"/>
            </p:cNvSpPr>
            <p:nvPr/>
          </p:nvSpPr>
          <p:spPr bwMode="auto">
            <a:xfrm>
              <a:off x="1617617" y="296361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9" name="Oval 88"/>
            <p:cNvSpPr>
              <a:spLocks noChangeAspect="1"/>
            </p:cNvSpPr>
            <p:nvPr/>
          </p:nvSpPr>
          <p:spPr bwMode="auto">
            <a:xfrm>
              <a:off x="1922417" y="320745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0" name="Oval 89"/>
            <p:cNvSpPr>
              <a:spLocks noChangeAspect="1"/>
            </p:cNvSpPr>
            <p:nvPr/>
          </p:nvSpPr>
          <p:spPr bwMode="auto">
            <a:xfrm>
              <a:off x="2044337" y="308553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1" name="Oval 90"/>
            <p:cNvSpPr>
              <a:spLocks noChangeAspect="1"/>
            </p:cNvSpPr>
            <p:nvPr/>
          </p:nvSpPr>
          <p:spPr bwMode="auto">
            <a:xfrm>
              <a:off x="1861457" y="278073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 name="Oval 91"/>
            <p:cNvSpPr>
              <a:spLocks noChangeAspect="1"/>
            </p:cNvSpPr>
            <p:nvPr/>
          </p:nvSpPr>
          <p:spPr bwMode="auto">
            <a:xfrm>
              <a:off x="1800497" y="345129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 name="Oval 92"/>
            <p:cNvSpPr>
              <a:spLocks noChangeAspect="1"/>
            </p:cNvSpPr>
            <p:nvPr/>
          </p:nvSpPr>
          <p:spPr bwMode="auto">
            <a:xfrm>
              <a:off x="1556657" y="320745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4" name="Subtitle 2"/>
          <p:cNvSpPr txBox="1">
            <a:spLocks/>
          </p:cNvSpPr>
          <p:nvPr/>
        </p:nvSpPr>
        <p:spPr>
          <a:xfrm>
            <a:off x="2224013" y="182024"/>
            <a:ext cx="7715250" cy="599026"/>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smtClean="0">
                <a:ln/>
                <a:solidFill>
                  <a:schemeClr val="accent4"/>
                </a:solidFill>
              </a:rPr>
              <a:t>How to do ecological niche modeling:</a:t>
            </a:r>
            <a:endParaRPr lang="en-US" sz="3600" b="1" dirty="0">
              <a:ln/>
              <a:solidFill>
                <a:schemeClr val="accent4"/>
              </a:solidFill>
            </a:endParaRPr>
          </a:p>
        </p:txBody>
      </p:sp>
    </p:spTree>
    <p:extLst>
      <p:ext uri="{BB962C8B-B14F-4D97-AF65-F5344CB8AC3E}">
        <p14:creationId xmlns:p14="http://schemas.microsoft.com/office/powerpoint/2010/main" val="14124384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61"/>
          <p:cNvGrpSpPr>
            <a:grpSpLocks noChangeAspect="1"/>
          </p:cNvGrpSpPr>
          <p:nvPr/>
        </p:nvGrpSpPr>
        <p:grpSpPr bwMode="auto">
          <a:xfrm>
            <a:off x="4836750" y="1226257"/>
            <a:ext cx="1511300" cy="2110740"/>
            <a:chOff x="2563504" y="381000"/>
            <a:chExt cx="1889319" cy="2638425"/>
          </a:xfrm>
        </p:grpSpPr>
        <p:sp>
          <p:nvSpPr>
            <p:cNvPr id="44" name="Trapezoid 43"/>
            <p:cNvSpPr/>
            <p:nvPr/>
          </p:nvSpPr>
          <p:spPr>
            <a:xfrm>
              <a:off x="2723857" y="2041525"/>
              <a:ext cx="1457475" cy="488950"/>
            </a:xfrm>
            <a:prstGeom prst="trapezoid">
              <a:avLst>
                <a:gd name="adj" fmla="val 33519"/>
              </a:avLst>
            </a:prstGeom>
            <a:solidFill>
              <a:srgbClr val="FF0000">
                <a:alpha val="70000"/>
              </a:srgbClr>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Trapezoid 44"/>
            <p:cNvSpPr/>
            <p:nvPr/>
          </p:nvSpPr>
          <p:spPr>
            <a:xfrm>
              <a:off x="2563504" y="2530475"/>
              <a:ext cx="1779770" cy="488950"/>
            </a:xfrm>
            <a:prstGeom prst="trapezoid">
              <a:avLst>
                <a:gd name="adj" fmla="val 33519"/>
              </a:avLst>
            </a:prstGeom>
            <a:solidFill>
              <a:srgbClr val="C00000">
                <a:alpha val="70000"/>
              </a:srgbClr>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Trapezoid 45"/>
            <p:cNvSpPr/>
            <p:nvPr/>
          </p:nvSpPr>
          <p:spPr>
            <a:xfrm>
              <a:off x="2884212" y="1555750"/>
              <a:ext cx="1138354" cy="488950"/>
            </a:xfrm>
            <a:prstGeom prst="trapezoid">
              <a:avLst>
                <a:gd name="adj" fmla="val 33519"/>
              </a:avLst>
            </a:prstGeom>
            <a:solidFill>
              <a:srgbClr val="FFC000">
                <a:alpha val="70000"/>
              </a:srgbClr>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7" name="Trapezoid 46"/>
            <p:cNvSpPr/>
            <p:nvPr/>
          </p:nvSpPr>
          <p:spPr>
            <a:xfrm>
              <a:off x="3050916" y="1065212"/>
              <a:ext cx="803357" cy="487363"/>
            </a:xfrm>
            <a:prstGeom prst="trapezoid">
              <a:avLst>
                <a:gd name="adj" fmla="val 33519"/>
              </a:avLst>
            </a:prstGeom>
            <a:solidFill>
              <a:srgbClr val="FFFF66">
                <a:alpha val="70000"/>
              </a:srgbClr>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8" name="Trapezoid 47"/>
            <p:cNvSpPr/>
            <p:nvPr/>
          </p:nvSpPr>
          <p:spPr>
            <a:xfrm>
              <a:off x="3211271" y="400050"/>
              <a:ext cx="476299" cy="671512"/>
            </a:xfrm>
            <a:prstGeom prst="trapezoid">
              <a:avLst>
                <a:gd name="adj" fmla="val 50000"/>
              </a:avLst>
            </a:prstGeom>
            <a:solidFill>
              <a:srgbClr val="33CC33">
                <a:alpha val="70000"/>
              </a:srgbClr>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49" name="Picture 2" descr="http://www.exchange.laurentian.ca/NR/rdonlyres/48C06F88-7432-4D3E-AB81-EA633C0F2CAC/0/globe.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10000" y="381000"/>
              <a:ext cx="642823" cy="644659"/>
            </a:xfrm>
            <a:prstGeom prst="rect">
              <a:avLst/>
            </a:prstGeom>
            <a:noFill/>
            <a:ln w="9525">
              <a:noFill/>
              <a:miter lim="800000"/>
              <a:headEnd/>
              <a:tailEnd/>
            </a:ln>
          </p:spPr>
        </p:pic>
      </p:grpSp>
      <p:pic>
        <p:nvPicPr>
          <p:cNvPr id="51" name="Picture 4"/>
          <p:cNvPicPr>
            <a:picLocks noChangeAspect="1" noChangeArrowheads="1"/>
          </p:cNvPicPr>
          <p:nvPr/>
        </p:nvPicPr>
        <p:blipFill>
          <a:blip r:embed="rId4" cstate="print"/>
          <a:srcRect/>
          <a:stretch>
            <a:fillRect/>
          </a:stretch>
        </p:blipFill>
        <p:spPr bwMode="auto">
          <a:xfrm>
            <a:off x="2653937" y="1287231"/>
            <a:ext cx="1454530" cy="2072626"/>
          </a:xfrm>
          <a:prstGeom prst="rect">
            <a:avLst/>
          </a:prstGeom>
          <a:noFill/>
          <a:ln w="9525">
            <a:noFill/>
            <a:miter lim="800000"/>
            <a:headEnd/>
            <a:tailEnd/>
          </a:ln>
        </p:spPr>
      </p:pic>
      <p:pic>
        <p:nvPicPr>
          <p:cNvPr id="59" name="Picture 2" descr="http://www.exchange.laurentian.ca/NR/rdonlyres/48C06F88-7432-4D3E-AB81-EA633C0F2CAC/0/globe.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690319" y="1226257"/>
            <a:ext cx="514289" cy="515844"/>
          </a:xfrm>
          <a:prstGeom prst="rect">
            <a:avLst/>
          </a:prstGeom>
          <a:noFill/>
          <a:ln w="9525">
            <a:noFill/>
            <a:miter lim="800000"/>
            <a:headEnd/>
            <a:tailEnd/>
          </a:ln>
        </p:spPr>
      </p:pic>
      <p:sp>
        <p:nvSpPr>
          <p:cNvPr id="60" name="TextBox 59"/>
          <p:cNvSpPr txBox="1"/>
          <p:nvPr/>
        </p:nvSpPr>
        <p:spPr>
          <a:xfrm>
            <a:off x="4177937" y="1974307"/>
            <a:ext cx="567784" cy="1015663"/>
          </a:xfrm>
          <a:prstGeom prst="rect">
            <a:avLst/>
          </a:prstGeom>
          <a:noFill/>
        </p:spPr>
        <p:txBody>
          <a:bodyPr wrap="none" rtlCol="0">
            <a:spAutoFit/>
          </a:bodyPr>
          <a:lstStyle/>
          <a:p>
            <a:r>
              <a:rPr lang="en-US" sz="6000" dirty="0">
                <a:solidFill>
                  <a:srgbClr val="33CC33"/>
                </a:solidFill>
              </a:rPr>
              <a:t>+</a:t>
            </a:r>
          </a:p>
        </p:txBody>
      </p:sp>
      <p:cxnSp>
        <p:nvCxnSpPr>
          <p:cNvPr id="61" name="Straight Arrow Connector 60"/>
          <p:cNvCxnSpPr/>
          <p:nvPr/>
        </p:nvCxnSpPr>
        <p:spPr>
          <a:xfrm>
            <a:off x="6456566" y="2435102"/>
            <a:ext cx="533400" cy="0"/>
          </a:xfrm>
          <a:prstGeom prst="straightConnector1">
            <a:avLst/>
          </a:prstGeom>
          <a:ln w="50800">
            <a:solidFill>
              <a:srgbClr val="33CC33"/>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488885" y="3550921"/>
            <a:ext cx="1689052" cy="830997"/>
          </a:xfrm>
          <a:prstGeom prst="rect">
            <a:avLst/>
          </a:prstGeom>
          <a:noFill/>
        </p:spPr>
        <p:txBody>
          <a:bodyPr wrap="none" rtlCol="0">
            <a:spAutoFit/>
          </a:bodyPr>
          <a:lstStyle/>
          <a:p>
            <a:pPr algn="ctr"/>
            <a:r>
              <a:rPr lang="en-US" sz="2400" dirty="0">
                <a:solidFill>
                  <a:srgbClr val="FFFF66"/>
                </a:solidFill>
              </a:rPr>
              <a:t>Occurrence </a:t>
            </a:r>
          </a:p>
          <a:p>
            <a:pPr algn="ctr"/>
            <a:r>
              <a:rPr lang="en-US" sz="2400" dirty="0">
                <a:solidFill>
                  <a:srgbClr val="FFFF66"/>
                </a:solidFill>
              </a:rPr>
              <a:t>records</a:t>
            </a:r>
          </a:p>
        </p:txBody>
      </p:sp>
      <p:sp>
        <p:nvSpPr>
          <p:cNvPr id="32" name="TextBox 31"/>
          <p:cNvSpPr txBox="1"/>
          <p:nvPr/>
        </p:nvSpPr>
        <p:spPr>
          <a:xfrm>
            <a:off x="4543729" y="3627121"/>
            <a:ext cx="2003370" cy="830997"/>
          </a:xfrm>
          <a:prstGeom prst="rect">
            <a:avLst/>
          </a:prstGeom>
          <a:noFill/>
        </p:spPr>
        <p:txBody>
          <a:bodyPr wrap="none" rtlCol="0">
            <a:spAutoFit/>
          </a:bodyPr>
          <a:lstStyle/>
          <a:p>
            <a:pPr algn="ctr"/>
            <a:r>
              <a:rPr lang="en-US" sz="2400" dirty="0" smtClean="0">
                <a:solidFill>
                  <a:srgbClr val="FFFF66"/>
                </a:solidFill>
              </a:rPr>
              <a:t>Environmental</a:t>
            </a:r>
            <a:endParaRPr lang="en-US" sz="2400" dirty="0">
              <a:solidFill>
                <a:srgbClr val="FFFF66"/>
              </a:solidFill>
            </a:endParaRPr>
          </a:p>
          <a:p>
            <a:pPr algn="ctr"/>
            <a:r>
              <a:rPr lang="en-US" sz="2400" dirty="0">
                <a:solidFill>
                  <a:srgbClr val="FFFF66"/>
                </a:solidFill>
              </a:rPr>
              <a:t>maps</a:t>
            </a:r>
          </a:p>
        </p:txBody>
      </p:sp>
      <p:grpSp>
        <p:nvGrpSpPr>
          <p:cNvPr id="71" name="Group 61"/>
          <p:cNvGrpSpPr>
            <a:grpSpLocks noChangeAspect="1"/>
          </p:cNvGrpSpPr>
          <p:nvPr/>
        </p:nvGrpSpPr>
        <p:grpSpPr bwMode="auto">
          <a:xfrm>
            <a:off x="4848556" y="1239216"/>
            <a:ext cx="1423670" cy="2095500"/>
            <a:chOff x="2563504" y="400050"/>
            <a:chExt cx="1779770" cy="2619375"/>
          </a:xfrm>
        </p:grpSpPr>
        <p:sp>
          <p:nvSpPr>
            <p:cNvPr id="72" name="Trapezoid 71"/>
            <p:cNvSpPr/>
            <p:nvPr/>
          </p:nvSpPr>
          <p:spPr>
            <a:xfrm>
              <a:off x="2723857" y="2041525"/>
              <a:ext cx="1457475" cy="488950"/>
            </a:xfrm>
            <a:prstGeom prst="trapezoid">
              <a:avLst>
                <a:gd name="adj" fmla="val 33519"/>
              </a:avLst>
            </a:prstGeom>
            <a:solidFill>
              <a:srgbClr val="FF0000">
                <a:alpha val="70000"/>
              </a:srgbClr>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Trapezoid 72"/>
            <p:cNvSpPr/>
            <p:nvPr/>
          </p:nvSpPr>
          <p:spPr>
            <a:xfrm>
              <a:off x="2563504" y="2530475"/>
              <a:ext cx="1779770" cy="488950"/>
            </a:xfrm>
            <a:prstGeom prst="trapezoid">
              <a:avLst>
                <a:gd name="adj" fmla="val 33519"/>
              </a:avLst>
            </a:prstGeom>
            <a:solidFill>
              <a:srgbClr val="C00000">
                <a:alpha val="70000"/>
              </a:srgbClr>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 name="Trapezoid 73"/>
            <p:cNvSpPr/>
            <p:nvPr/>
          </p:nvSpPr>
          <p:spPr>
            <a:xfrm>
              <a:off x="2884212" y="1555750"/>
              <a:ext cx="1138354" cy="488950"/>
            </a:xfrm>
            <a:prstGeom prst="trapezoid">
              <a:avLst>
                <a:gd name="adj" fmla="val 33519"/>
              </a:avLst>
            </a:prstGeom>
            <a:solidFill>
              <a:srgbClr val="FFC000">
                <a:alpha val="70000"/>
              </a:srgbClr>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5" name="Trapezoid 74"/>
            <p:cNvSpPr/>
            <p:nvPr/>
          </p:nvSpPr>
          <p:spPr>
            <a:xfrm>
              <a:off x="3050916" y="1065212"/>
              <a:ext cx="803357" cy="487363"/>
            </a:xfrm>
            <a:prstGeom prst="trapezoid">
              <a:avLst>
                <a:gd name="adj" fmla="val 33519"/>
              </a:avLst>
            </a:prstGeom>
            <a:solidFill>
              <a:srgbClr val="FFFF66">
                <a:alpha val="70000"/>
              </a:srgbClr>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6" name="Trapezoid 75"/>
            <p:cNvSpPr/>
            <p:nvPr/>
          </p:nvSpPr>
          <p:spPr>
            <a:xfrm>
              <a:off x="3211271" y="400050"/>
              <a:ext cx="476299" cy="671512"/>
            </a:xfrm>
            <a:prstGeom prst="trapezoid">
              <a:avLst>
                <a:gd name="adj" fmla="val 50000"/>
              </a:avLst>
            </a:prstGeom>
            <a:solidFill>
              <a:srgbClr val="33CC33">
                <a:alpha val="70000"/>
              </a:srgbClr>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grpSp>
        <p:nvGrpSpPr>
          <p:cNvPr id="3" name="Group 2"/>
          <p:cNvGrpSpPr/>
          <p:nvPr/>
        </p:nvGrpSpPr>
        <p:grpSpPr>
          <a:xfrm>
            <a:off x="2958737" y="2140657"/>
            <a:ext cx="774700" cy="835660"/>
            <a:chOff x="1434737" y="2780737"/>
            <a:chExt cx="774700" cy="835660"/>
          </a:xfrm>
        </p:grpSpPr>
        <p:sp>
          <p:nvSpPr>
            <p:cNvPr id="52" name="Oval 51"/>
            <p:cNvSpPr>
              <a:spLocks noChangeAspect="1"/>
            </p:cNvSpPr>
            <p:nvPr/>
          </p:nvSpPr>
          <p:spPr bwMode="auto">
            <a:xfrm>
              <a:off x="1434737" y="308553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 name="Oval 52"/>
            <p:cNvSpPr>
              <a:spLocks noChangeAspect="1"/>
            </p:cNvSpPr>
            <p:nvPr/>
          </p:nvSpPr>
          <p:spPr bwMode="auto">
            <a:xfrm>
              <a:off x="1617617" y="296361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 name="Oval 53"/>
            <p:cNvSpPr>
              <a:spLocks noChangeAspect="1"/>
            </p:cNvSpPr>
            <p:nvPr/>
          </p:nvSpPr>
          <p:spPr bwMode="auto">
            <a:xfrm>
              <a:off x="1922417" y="320745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Oval 54"/>
            <p:cNvSpPr>
              <a:spLocks noChangeAspect="1"/>
            </p:cNvSpPr>
            <p:nvPr/>
          </p:nvSpPr>
          <p:spPr bwMode="auto">
            <a:xfrm>
              <a:off x="2044337" y="308553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Oval 55"/>
            <p:cNvSpPr>
              <a:spLocks noChangeAspect="1"/>
            </p:cNvSpPr>
            <p:nvPr/>
          </p:nvSpPr>
          <p:spPr bwMode="auto">
            <a:xfrm>
              <a:off x="1861457" y="278073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 name="Oval 56"/>
            <p:cNvSpPr>
              <a:spLocks noChangeAspect="1"/>
            </p:cNvSpPr>
            <p:nvPr/>
          </p:nvSpPr>
          <p:spPr bwMode="auto">
            <a:xfrm>
              <a:off x="1800497" y="345129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Oval 57"/>
            <p:cNvSpPr>
              <a:spLocks noChangeAspect="1"/>
            </p:cNvSpPr>
            <p:nvPr/>
          </p:nvSpPr>
          <p:spPr bwMode="auto">
            <a:xfrm>
              <a:off x="1556657" y="320745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78" name="Group 77"/>
          <p:cNvGrpSpPr/>
          <p:nvPr/>
        </p:nvGrpSpPr>
        <p:grpSpPr>
          <a:xfrm>
            <a:off x="2971800" y="2140916"/>
            <a:ext cx="774700" cy="835660"/>
            <a:chOff x="1434737" y="2780737"/>
            <a:chExt cx="774700" cy="835660"/>
          </a:xfrm>
        </p:grpSpPr>
        <p:sp>
          <p:nvSpPr>
            <p:cNvPr id="79" name="Oval 78"/>
            <p:cNvSpPr>
              <a:spLocks noChangeAspect="1"/>
            </p:cNvSpPr>
            <p:nvPr/>
          </p:nvSpPr>
          <p:spPr bwMode="auto">
            <a:xfrm>
              <a:off x="1434737" y="308553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a:spLocks noChangeAspect="1"/>
            </p:cNvSpPr>
            <p:nvPr/>
          </p:nvSpPr>
          <p:spPr bwMode="auto">
            <a:xfrm>
              <a:off x="1617617" y="296361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 name="Oval 80"/>
            <p:cNvSpPr>
              <a:spLocks noChangeAspect="1"/>
            </p:cNvSpPr>
            <p:nvPr/>
          </p:nvSpPr>
          <p:spPr bwMode="auto">
            <a:xfrm>
              <a:off x="1922417" y="320745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 name="Oval 81"/>
            <p:cNvSpPr>
              <a:spLocks noChangeAspect="1"/>
            </p:cNvSpPr>
            <p:nvPr/>
          </p:nvSpPr>
          <p:spPr bwMode="auto">
            <a:xfrm>
              <a:off x="2044337" y="308553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 name="Oval 82"/>
            <p:cNvSpPr>
              <a:spLocks noChangeAspect="1"/>
            </p:cNvSpPr>
            <p:nvPr/>
          </p:nvSpPr>
          <p:spPr bwMode="auto">
            <a:xfrm>
              <a:off x="1861457" y="278073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4" name="Oval 83"/>
            <p:cNvSpPr>
              <a:spLocks noChangeAspect="1"/>
            </p:cNvSpPr>
            <p:nvPr/>
          </p:nvSpPr>
          <p:spPr bwMode="auto">
            <a:xfrm>
              <a:off x="1800497" y="345129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 name="Oval 84"/>
            <p:cNvSpPr>
              <a:spLocks noChangeAspect="1"/>
            </p:cNvSpPr>
            <p:nvPr/>
          </p:nvSpPr>
          <p:spPr bwMode="auto">
            <a:xfrm>
              <a:off x="1556657" y="320745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86" name="Group 85"/>
          <p:cNvGrpSpPr/>
          <p:nvPr/>
        </p:nvGrpSpPr>
        <p:grpSpPr>
          <a:xfrm>
            <a:off x="2971800" y="2143760"/>
            <a:ext cx="774700" cy="835660"/>
            <a:chOff x="1434737" y="2780737"/>
            <a:chExt cx="774700" cy="835660"/>
          </a:xfrm>
        </p:grpSpPr>
        <p:sp>
          <p:nvSpPr>
            <p:cNvPr id="87" name="Oval 86"/>
            <p:cNvSpPr>
              <a:spLocks noChangeAspect="1"/>
            </p:cNvSpPr>
            <p:nvPr/>
          </p:nvSpPr>
          <p:spPr bwMode="auto">
            <a:xfrm>
              <a:off x="1434737" y="308553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 name="Oval 87"/>
            <p:cNvSpPr>
              <a:spLocks noChangeAspect="1"/>
            </p:cNvSpPr>
            <p:nvPr/>
          </p:nvSpPr>
          <p:spPr bwMode="auto">
            <a:xfrm>
              <a:off x="1617617" y="296361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9" name="Oval 88"/>
            <p:cNvSpPr>
              <a:spLocks noChangeAspect="1"/>
            </p:cNvSpPr>
            <p:nvPr/>
          </p:nvSpPr>
          <p:spPr bwMode="auto">
            <a:xfrm>
              <a:off x="1922417" y="320745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0" name="Oval 89"/>
            <p:cNvSpPr>
              <a:spLocks noChangeAspect="1"/>
            </p:cNvSpPr>
            <p:nvPr/>
          </p:nvSpPr>
          <p:spPr bwMode="auto">
            <a:xfrm>
              <a:off x="2044337" y="308553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1" name="Oval 90"/>
            <p:cNvSpPr>
              <a:spLocks noChangeAspect="1"/>
            </p:cNvSpPr>
            <p:nvPr/>
          </p:nvSpPr>
          <p:spPr bwMode="auto">
            <a:xfrm>
              <a:off x="1861457" y="278073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 name="Oval 91"/>
            <p:cNvSpPr>
              <a:spLocks noChangeAspect="1"/>
            </p:cNvSpPr>
            <p:nvPr/>
          </p:nvSpPr>
          <p:spPr bwMode="auto">
            <a:xfrm>
              <a:off x="1800497" y="345129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 name="Oval 92"/>
            <p:cNvSpPr>
              <a:spLocks noChangeAspect="1"/>
            </p:cNvSpPr>
            <p:nvPr/>
          </p:nvSpPr>
          <p:spPr bwMode="auto">
            <a:xfrm>
              <a:off x="1556657" y="320745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62" name="Picture 59" descr="bio1.gif"/>
          <p:cNvPicPr>
            <a:picLocks noChangeAspect="1"/>
          </p:cNvPicPr>
          <p:nvPr/>
        </p:nvPicPr>
        <p:blipFill>
          <a:blip r:embed="rId5" cstate="screen">
            <a:extLst>
              <a:ext uri="{28A0092B-C50C-407E-A947-70E740481C1C}">
                <a14:useLocalDpi xmlns:a14="http://schemas.microsoft.com/office/drawing/2010/main"/>
              </a:ext>
            </a:extLst>
          </a:blip>
          <a:srcRect l="166" t="6667"/>
          <a:stretch>
            <a:fillRect/>
          </a:stretch>
        </p:blipFill>
        <p:spPr bwMode="auto">
          <a:xfrm>
            <a:off x="7635635" y="3822192"/>
            <a:ext cx="1954365" cy="2511154"/>
          </a:xfrm>
          <a:prstGeom prst="rect">
            <a:avLst/>
          </a:prstGeom>
          <a:noFill/>
          <a:ln w="9525">
            <a:noFill/>
            <a:miter lim="800000"/>
            <a:headEnd/>
            <a:tailEnd/>
          </a:ln>
        </p:spPr>
      </p:pic>
      <p:pic>
        <p:nvPicPr>
          <p:cNvPr id="63" name="Picture 58" descr="bio12.gif"/>
          <p:cNvPicPr>
            <a:picLocks noChangeAspect="1"/>
          </p:cNvPicPr>
          <p:nvPr/>
        </p:nvPicPr>
        <p:blipFill>
          <a:blip r:embed="rId6" cstate="screen">
            <a:extLst>
              <a:ext uri="{28A0092B-C50C-407E-A947-70E740481C1C}">
                <a14:useLocalDpi xmlns:a14="http://schemas.microsoft.com/office/drawing/2010/main"/>
              </a:ext>
            </a:extLst>
          </a:blip>
          <a:srcRect t="6667"/>
          <a:stretch>
            <a:fillRect/>
          </a:stretch>
        </p:blipFill>
        <p:spPr bwMode="auto">
          <a:xfrm>
            <a:off x="8473952" y="4257832"/>
            <a:ext cx="1958102" cy="2511154"/>
          </a:xfrm>
          <a:prstGeom prst="rect">
            <a:avLst/>
          </a:prstGeom>
          <a:noFill/>
          <a:ln w="9525">
            <a:noFill/>
            <a:miter lim="800000"/>
            <a:headEnd/>
            <a:tailEnd/>
          </a:ln>
        </p:spPr>
      </p:pic>
      <p:sp>
        <p:nvSpPr>
          <p:cNvPr id="64" name="Subtitle 2"/>
          <p:cNvSpPr txBox="1">
            <a:spLocks/>
          </p:cNvSpPr>
          <p:nvPr/>
        </p:nvSpPr>
        <p:spPr>
          <a:xfrm>
            <a:off x="2224013" y="182024"/>
            <a:ext cx="7715250" cy="599026"/>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smtClean="0">
                <a:ln/>
                <a:solidFill>
                  <a:schemeClr val="accent4"/>
                </a:solidFill>
              </a:rPr>
              <a:t>How to do ecological niche modeling:</a:t>
            </a:r>
            <a:endParaRPr lang="en-US" sz="3600" b="1" dirty="0">
              <a:ln/>
              <a:solidFill>
                <a:schemeClr val="accent4"/>
              </a:solidFill>
            </a:endParaRPr>
          </a:p>
        </p:txBody>
      </p:sp>
    </p:spTree>
    <p:extLst>
      <p:ext uri="{BB962C8B-B14F-4D97-AF65-F5344CB8AC3E}">
        <p14:creationId xmlns:p14="http://schemas.microsoft.com/office/powerpoint/2010/main" val="183581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5.55556E-7 -3.33333E-6 L 0.06701 0.03496 C 0.08108 0.04306 0.10208 0.04746 0.12396 0.04746 C 0.14913 0.04746 0.1691 0.04306 0.18316 0.03496 L 0.25035 -3.33333E-6 " pathEditMode="relative" rAng="0" ptsTypes="FffFF">
                                      <p:cBhvr>
                                        <p:cTn id="12" dur="2000" fill="hold"/>
                                        <p:tgtEl>
                                          <p:spTgt spid="71"/>
                                        </p:tgtEl>
                                        <p:attrNameLst>
                                          <p:attrName>ppt_x</p:attrName>
                                          <p:attrName>ppt_y</p:attrName>
                                        </p:attrNameLst>
                                      </p:cBhvr>
                                      <p:rCtr x="12517" y="2361"/>
                                    </p:animMotion>
                                  </p:childTnLst>
                                </p:cTn>
                              </p:par>
                              <p:par>
                                <p:cTn id="13" presetID="37" presetClass="path" presetSubtype="0" accel="50000" decel="50000" fill="hold" nodeType="withEffect">
                                  <p:stCondLst>
                                    <p:cond delay="0"/>
                                  </p:stCondLst>
                                  <p:childTnLst>
                                    <p:animMotion origin="layout" path="M 8.33333E-7 -0.00903 L 0.11497 0.02893 C 0.13906 0.03773 0.17513 0.04259 0.21289 0.04259 C 0.2556 0.04259 0.2901 0.03773 0.31419 0.02893 L 0.42943 -0.00903 " pathEditMode="relative" rAng="0" ptsTypes="AAAAA">
                                      <p:cBhvr>
                                        <p:cTn id="14" dur="2000" fill="hold"/>
                                        <p:tgtEl>
                                          <p:spTgt spid="3"/>
                                        </p:tgtEl>
                                        <p:attrNameLst>
                                          <p:attrName>ppt_x</p:attrName>
                                          <p:attrName>ppt_y</p:attrName>
                                        </p:attrNameLst>
                                      </p:cBhvr>
                                      <p:rCtr x="21471" y="25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4"/>
          <p:cNvPicPr>
            <a:picLocks noChangeAspect="1" noChangeArrowheads="1"/>
          </p:cNvPicPr>
          <p:nvPr/>
        </p:nvPicPr>
        <p:blipFill>
          <a:blip r:embed="rId3" cstate="print"/>
          <a:srcRect/>
          <a:stretch>
            <a:fillRect/>
          </a:stretch>
        </p:blipFill>
        <p:spPr bwMode="auto">
          <a:xfrm>
            <a:off x="7889657" y="1287700"/>
            <a:ext cx="1454796" cy="2072157"/>
          </a:xfrm>
          <a:prstGeom prst="rect">
            <a:avLst/>
          </a:prstGeom>
          <a:noFill/>
          <a:ln w="9525">
            <a:noFill/>
            <a:miter lim="800000"/>
            <a:headEnd/>
            <a:tailEnd/>
          </a:ln>
        </p:spPr>
      </p:pic>
      <p:grpSp>
        <p:nvGrpSpPr>
          <p:cNvPr id="30" name="Group 61"/>
          <p:cNvGrpSpPr>
            <a:grpSpLocks noChangeAspect="1"/>
          </p:cNvGrpSpPr>
          <p:nvPr/>
        </p:nvGrpSpPr>
        <p:grpSpPr bwMode="auto">
          <a:xfrm>
            <a:off x="8042702" y="2135424"/>
            <a:ext cx="1140794" cy="797256"/>
            <a:chOff x="2730610" y="1412767"/>
            <a:chExt cx="1426139" cy="996570"/>
          </a:xfrm>
        </p:grpSpPr>
        <p:sp>
          <p:nvSpPr>
            <p:cNvPr id="31" name="Trapezoid 30"/>
            <p:cNvSpPr/>
            <p:nvPr/>
          </p:nvSpPr>
          <p:spPr>
            <a:xfrm>
              <a:off x="2730610" y="1920387"/>
              <a:ext cx="1426139" cy="488950"/>
            </a:xfrm>
            <a:prstGeom prst="trapezoid">
              <a:avLst>
                <a:gd name="adj" fmla="val 33519"/>
              </a:avLst>
            </a:prstGeom>
            <a:solidFill>
              <a:srgbClr val="FF0000">
                <a:alpha val="70000"/>
              </a:srgbClr>
            </a:solidFill>
            <a:ln w="19050">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Trapezoid 34"/>
            <p:cNvSpPr/>
            <p:nvPr/>
          </p:nvSpPr>
          <p:spPr>
            <a:xfrm>
              <a:off x="2908027" y="1412767"/>
              <a:ext cx="1081436" cy="488950"/>
            </a:xfrm>
            <a:prstGeom prst="trapezoid">
              <a:avLst>
                <a:gd name="adj" fmla="val 33519"/>
              </a:avLst>
            </a:prstGeom>
            <a:solidFill>
              <a:srgbClr val="FFC000">
                <a:alpha val="70000"/>
              </a:srgbClr>
            </a:solidFill>
            <a:ln w="19050">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grpSp>
        <p:nvGrpSpPr>
          <p:cNvPr id="43" name="Group 61"/>
          <p:cNvGrpSpPr>
            <a:grpSpLocks noChangeAspect="1"/>
          </p:cNvGrpSpPr>
          <p:nvPr/>
        </p:nvGrpSpPr>
        <p:grpSpPr bwMode="auto">
          <a:xfrm>
            <a:off x="4836750" y="1226257"/>
            <a:ext cx="1511300" cy="2110740"/>
            <a:chOff x="2563504" y="381000"/>
            <a:chExt cx="1889319" cy="2638425"/>
          </a:xfrm>
        </p:grpSpPr>
        <p:sp>
          <p:nvSpPr>
            <p:cNvPr id="44" name="Trapezoid 43"/>
            <p:cNvSpPr/>
            <p:nvPr/>
          </p:nvSpPr>
          <p:spPr>
            <a:xfrm>
              <a:off x="2723857" y="2041525"/>
              <a:ext cx="1457475" cy="488950"/>
            </a:xfrm>
            <a:prstGeom prst="trapezoid">
              <a:avLst>
                <a:gd name="adj" fmla="val 33519"/>
              </a:avLst>
            </a:prstGeom>
            <a:solidFill>
              <a:srgbClr val="FF0000">
                <a:alpha val="70000"/>
              </a:srgbClr>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Trapezoid 44"/>
            <p:cNvSpPr/>
            <p:nvPr/>
          </p:nvSpPr>
          <p:spPr>
            <a:xfrm>
              <a:off x="2563504" y="2530475"/>
              <a:ext cx="1779770" cy="488950"/>
            </a:xfrm>
            <a:prstGeom prst="trapezoid">
              <a:avLst>
                <a:gd name="adj" fmla="val 33519"/>
              </a:avLst>
            </a:prstGeom>
            <a:solidFill>
              <a:srgbClr val="C00000">
                <a:alpha val="70000"/>
              </a:srgbClr>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Trapezoid 45"/>
            <p:cNvSpPr/>
            <p:nvPr/>
          </p:nvSpPr>
          <p:spPr>
            <a:xfrm>
              <a:off x="2884212" y="1555750"/>
              <a:ext cx="1138354" cy="488950"/>
            </a:xfrm>
            <a:prstGeom prst="trapezoid">
              <a:avLst>
                <a:gd name="adj" fmla="val 33519"/>
              </a:avLst>
            </a:prstGeom>
            <a:solidFill>
              <a:srgbClr val="FFC000">
                <a:alpha val="70000"/>
              </a:srgbClr>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7" name="Trapezoid 46"/>
            <p:cNvSpPr/>
            <p:nvPr/>
          </p:nvSpPr>
          <p:spPr>
            <a:xfrm>
              <a:off x="3050916" y="1065212"/>
              <a:ext cx="803357" cy="487363"/>
            </a:xfrm>
            <a:prstGeom prst="trapezoid">
              <a:avLst>
                <a:gd name="adj" fmla="val 33519"/>
              </a:avLst>
            </a:prstGeom>
            <a:solidFill>
              <a:srgbClr val="FFFF66">
                <a:alpha val="70000"/>
              </a:srgbClr>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8" name="Trapezoid 47"/>
            <p:cNvSpPr/>
            <p:nvPr/>
          </p:nvSpPr>
          <p:spPr>
            <a:xfrm>
              <a:off x="3211271" y="400050"/>
              <a:ext cx="476299" cy="671512"/>
            </a:xfrm>
            <a:prstGeom prst="trapezoid">
              <a:avLst>
                <a:gd name="adj" fmla="val 50000"/>
              </a:avLst>
            </a:prstGeom>
            <a:solidFill>
              <a:srgbClr val="33CC33">
                <a:alpha val="70000"/>
              </a:srgbClr>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49" name="Picture 2" descr="http://www.exchange.laurentian.ca/NR/rdonlyres/48C06F88-7432-4D3E-AB81-EA633C0F2CAC/0/globe.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810000" y="381000"/>
              <a:ext cx="642823" cy="644659"/>
            </a:xfrm>
            <a:prstGeom prst="rect">
              <a:avLst/>
            </a:prstGeom>
            <a:noFill/>
            <a:ln w="9525">
              <a:noFill/>
              <a:miter lim="800000"/>
              <a:headEnd/>
              <a:tailEnd/>
            </a:ln>
          </p:spPr>
        </p:pic>
      </p:grpSp>
      <p:grpSp>
        <p:nvGrpSpPr>
          <p:cNvPr id="50" name="Group 64"/>
          <p:cNvGrpSpPr>
            <a:grpSpLocks noChangeAspect="1"/>
          </p:cNvGrpSpPr>
          <p:nvPr/>
        </p:nvGrpSpPr>
        <p:grpSpPr bwMode="auto">
          <a:xfrm>
            <a:off x="2653937" y="1226257"/>
            <a:ext cx="1550670" cy="2133600"/>
            <a:chOff x="381000" y="381000"/>
            <a:chExt cx="1938223" cy="2666396"/>
          </a:xfrm>
        </p:grpSpPr>
        <p:pic>
          <p:nvPicPr>
            <p:cNvPr id="51" name="Picture 4"/>
            <p:cNvPicPr>
              <a:picLocks noChangeAspect="1" noChangeArrowheads="1"/>
            </p:cNvPicPr>
            <p:nvPr/>
          </p:nvPicPr>
          <p:blipFill>
            <a:blip r:embed="rId3" cstate="print"/>
            <a:srcRect/>
            <a:stretch>
              <a:fillRect/>
            </a:stretch>
          </p:blipFill>
          <p:spPr bwMode="auto">
            <a:xfrm>
              <a:off x="381000" y="457200"/>
              <a:ext cx="1818055" cy="2590196"/>
            </a:xfrm>
            <a:prstGeom prst="rect">
              <a:avLst/>
            </a:prstGeom>
            <a:noFill/>
            <a:ln w="9525">
              <a:noFill/>
              <a:miter lim="800000"/>
              <a:headEnd/>
              <a:tailEnd/>
            </a:ln>
          </p:spPr>
        </p:pic>
        <p:sp>
          <p:nvSpPr>
            <p:cNvPr id="52" name="Oval 51"/>
            <p:cNvSpPr>
              <a:spLocks noChangeAspect="1"/>
            </p:cNvSpPr>
            <p:nvPr/>
          </p:nvSpPr>
          <p:spPr>
            <a:xfrm>
              <a:off x="761977" y="1904655"/>
              <a:ext cx="206363" cy="2063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 name="Oval 52"/>
            <p:cNvSpPr>
              <a:spLocks noChangeAspect="1"/>
            </p:cNvSpPr>
            <p:nvPr/>
          </p:nvSpPr>
          <p:spPr>
            <a:xfrm>
              <a:off x="990564" y="1752289"/>
              <a:ext cx="206363" cy="2063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 name="Oval 53"/>
            <p:cNvSpPr>
              <a:spLocks noChangeAspect="1"/>
            </p:cNvSpPr>
            <p:nvPr/>
          </p:nvSpPr>
          <p:spPr>
            <a:xfrm>
              <a:off x="1371541" y="2057020"/>
              <a:ext cx="206363" cy="2063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Oval 54"/>
            <p:cNvSpPr>
              <a:spLocks noChangeAspect="1"/>
            </p:cNvSpPr>
            <p:nvPr/>
          </p:nvSpPr>
          <p:spPr>
            <a:xfrm>
              <a:off x="1523932" y="1904655"/>
              <a:ext cx="206363" cy="2063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Oval 55"/>
            <p:cNvSpPr>
              <a:spLocks noChangeAspect="1"/>
            </p:cNvSpPr>
            <p:nvPr/>
          </p:nvSpPr>
          <p:spPr>
            <a:xfrm>
              <a:off x="1295346" y="1523741"/>
              <a:ext cx="206363" cy="2063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 name="Oval 56"/>
            <p:cNvSpPr>
              <a:spLocks noChangeAspect="1"/>
            </p:cNvSpPr>
            <p:nvPr/>
          </p:nvSpPr>
          <p:spPr>
            <a:xfrm>
              <a:off x="1219150" y="2361751"/>
              <a:ext cx="206363" cy="2063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Oval 57"/>
            <p:cNvSpPr>
              <a:spLocks noChangeAspect="1"/>
            </p:cNvSpPr>
            <p:nvPr/>
          </p:nvSpPr>
          <p:spPr>
            <a:xfrm>
              <a:off x="914368" y="2057020"/>
              <a:ext cx="206363" cy="2063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9" name="Picture 2" descr="http://www.exchange.laurentian.ca/NR/rdonlyres/48C06F88-7432-4D3E-AB81-EA633C0F2CAC/0/globe.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676400" y="381000"/>
              <a:ext cx="642823" cy="644659"/>
            </a:xfrm>
            <a:prstGeom prst="rect">
              <a:avLst/>
            </a:prstGeom>
            <a:noFill/>
            <a:ln w="9525">
              <a:noFill/>
              <a:miter lim="800000"/>
              <a:headEnd/>
              <a:tailEnd/>
            </a:ln>
          </p:spPr>
        </p:pic>
      </p:grpSp>
      <p:sp>
        <p:nvSpPr>
          <p:cNvPr id="60" name="TextBox 59"/>
          <p:cNvSpPr txBox="1"/>
          <p:nvPr/>
        </p:nvSpPr>
        <p:spPr>
          <a:xfrm>
            <a:off x="4177937" y="1974307"/>
            <a:ext cx="567784" cy="1015663"/>
          </a:xfrm>
          <a:prstGeom prst="rect">
            <a:avLst/>
          </a:prstGeom>
          <a:noFill/>
        </p:spPr>
        <p:txBody>
          <a:bodyPr wrap="none" rtlCol="0">
            <a:spAutoFit/>
          </a:bodyPr>
          <a:lstStyle/>
          <a:p>
            <a:r>
              <a:rPr lang="en-US" sz="6000" dirty="0">
                <a:solidFill>
                  <a:srgbClr val="33CC33"/>
                </a:solidFill>
              </a:rPr>
              <a:t>+</a:t>
            </a:r>
          </a:p>
        </p:txBody>
      </p:sp>
      <p:cxnSp>
        <p:nvCxnSpPr>
          <p:cNvPr id="61" name="Straight Arrow Connector 60"/>
          <p:cNvCxnSpPr/>
          <p:nvPr/>
        </p:nvCxnSpPr>
        <p:spPr>
          <a:xfrm>
            <a:off x="6456566" y="2435102"/>
            <a:ext cx="533400" cy="0"/>
          </a:xfrm>
          <a:prstGeom prst="straightConnector1">
            <a:avLst/>
          </a:prstGeom>
          <a:ln w="50800">
            <a:solidFill>
              <a:srgbClr val="33CC33"/>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488885" y="3550921"/>
            <a:ext cx="1689052" cy="830997"/>
          </a:xfrm>
          <a:prstGeom prst="rect">
            <a:avLst/>
          </a:prstGeom>
          <a:noFill/>
        </p:spPr>
        <p:txBody>
          <a:bodyPr wrap="none" rtlCol="0">
            <a:spAutoFit/>
          </a:bodyPr>
          <a:lstStyle/>
          <a:p>
            <a:pPr algn="ctr"/>
            <a:r>
              <a:rPr lang="en-US" sz="2400" dirty="0">
                <a:solidFill>
                  <a:srgbClr val="FFFF66"/>
                </a:solidFill>
              </a:rPr>
              <a:t>Occurrence </a:t>
            </a:r>
          </a:p>
          <a:p>
            <a:pPr algn="ctr"/>
            <a:r>
              <a:rPr lang="en-US" sz="2400" dirty="0">
                <a:solidFill>
                  <a:srgbClr val="FFFF66"/>
                </a:solidFill>
              </a:rPr>
              <a:t>records</a:t>
            </a:r>
          </a:p>
        </p:txBody>
      </p:sp>
      <p:sp>
        <p:nvSpPr>
          <p:cNvPr id="32" name="TextBox 31"/>
          <p:cNvSpPr txBox="1"/>
          <p:nvPr/>
        </p:nvSpPr>
        <p:spPr>
          <a:xfrm>
            <a:off x="4543728" y="3627121"/>
            <a:ext cx="2003370" cy="830997"/>
          </a:xfrm>
          <a:prstGeom prst="rect">
            <a:avLst/>
          </a:prstGeom>
          <a:noFill/>
        </p:spPr>
        <p:txBody>
          <a:bodyPr wrap="none" rtlCol="0">
            <a:spAutoFit/>
          </a:bodyPr>
          <a:lstStyle/>
          <a:p>
            <a:pPr algn="ctr"/>
            <a:r>
              <a:rPr lang="en-US" sz="2400" dirty="0" smtClean="0">
                <a:solidFill>
                  <a:srgbClr val="FFFF66"/>
                </a:solidFill>
              </a:rPr>
              <a:t>Environmental</a:t>
            </a:r>
            <a:endParaRPr lang="en-US" sz="2400" dirty="0">
              <a:solidFill>
                <a:srgbClr val="FFFF66"/>
              </a:solidFill>
            </a:endParaRPr>
          </a:p>
          <a:p>
            <a:pPr algn="ctr"/>
            <a:r>
              <a:rPr lang="en-US" sz="2400" dirty="0">
                <a:solidFill>
                  <a:srgbClr val="FFFF66"/>
                </a:solidFill>
              </a:rPr>
              <a:t>maps</a:t>
            </a:r>
          </a:p>
        </p:txBody>
      </p:sp>
      <p:grpSp>
        <p:nvGrpSpPr>
          <p:cNvPr id="63" name="Group 62"/>
          <p:cNvGrpSpPr/>
          <p:nvPr/>
        </p:nvGrpSpPr>
        <p:grpSpPr>
          <a:xfrm>
            <a:off x="8245944" y="2192101"/>
            <a:ext cx="774700" cy="835660"/>
            <a:chOff x="1434737" y="2780737"/>
            <a:chExt cx="774700" cy="835660"/>
          </a:xfrm>
        </p:grpSpPr>
        <p:sp>
          <p:nvSpPr>
            <p:cNvPr id="64" name="Oval 63"/>
            <p:cNvSpPr>
              <a:spLocks noChangeAspect="1"/>
            </p:cNvSpPr>
            <p:nvPr/>
          </p:nvSpPr>
          <p:spPr bwMode="auto">
            <a:xfrm>
              <a:off x="1434737" y="308553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 name="Oval 64"/>
            <p:cNvSpPr>
              <a:spLocks noChangeAspect="1"/>
            </p:cNvSpPr>
            <p:nvPr/>
          </p:nvSpPr>
          <p:spPr bwMode="auto">
            <a:xfrm>
              <a:off x="1617617" y="296361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 name="Oval 65"/>
            <p:cNvSpPr>
              <a:spLocks noChangeAspect="1"/>
            </p:cNvSpPr>
            <p:nvPr/>
          </p:nvSpPr>
          <p:spPr bwMode="auto">
            <a:xfrm>
              <a:off x="1922417" y="320745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 name="Oval 66"/>
            <p:cNvSpPr>
              <a:spLocks noChangeAspect="1"/>
            </p:cNvSpPr>
            <p:nvPr/>
          </p:nvSpPr>
          <p:spPr bwMode="auto">
            <a:xfrm>
              <a:off x="2044337" y="308553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 name="Oval 67"/>
            <p:cNvSpPr>
              <a:spLocks noChangeAspect="1"/>
            </p:cNvSpPr>
            <p:nvPr/>
          </p:nvSpPr>
          <p:spPr bwMode="auto">
            <a:xfrm>
              <a:off x="1861457" y="278073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 name="Oval 68"/>
            <p:cNvSpPr>
              <a:spLocks noChangeAspect="1"/>
            </p:cNvSpPr>
            <p:nvPr/>
          </p:nvSpPr>
          <p:spPr bwMode="auto">
            <a:xfrm>
              <a:off x="1800497" y="345129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 name="Oval 69"/>
            <p:cNvSpPr>
              <a:spLocks noChangeAspect="1"/>
            </p:cNvSpPr>
            <p:nvPr/>
          </p:nvSpPr>
          <p:spPr bwMode="auto">
            <a:xfrm>
              <a:off x="1556657" y="3207457"/>
              <a:ext cx="165100" cy="165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7" name="Subtitle 2"/>
          <p:cNvSpPr txBox="1">
            <a:spLocks/>
          </p:cNvSpPr>
          <p:nvPr/>
        </p:nvSpPr>
        <p:spPr>
          <a:xfrm>
            <a:off x="2224013" y="182024"/>
            <a:ext cx="7715250" cy="599026"/>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smtClean="0">
                <a:ln/>
                <a:solidFill>
                  <a:schemeClr val="accent4"/>
                </a:solidFill>
              </a:rPr>
              <a:t>How to do ecological niche modeling:</a:t>
            </a:r>
            <a:endParaRPr lang="en-US" sz="3600" b="1" dirty="0">
              <a:ln/>
              <a:solidFill>
                <a:schemeClr val="accent4"/>
              </a:solidFill>
            </a:endParaRPr>
          </a:p>
        </p:txBody>
      </p:sp>
    </p:spTree>
    <p:extLst>
      <p:ext uri="{BB962C8B-B14F-4D97-AF65-F5344CB8AC3E}">
        <p14:creationId xmlns:p14="http://schemas.microsoft.com/office/powerpoint/2010/main" val="3418111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62"/>
          <p:cNvGrpSpPr>
            <a:grpSpLocks noChangeAspect="1"/>
          </p:cNvGrpSpPr>
          <p:nvPr/>
        </p:nvGrpSpPr>
        <p:grpSpPr bwMode="auto">
          <a:xfrm>
            <a:off x="7940435" y="1258656"/>
            <a:ext cx="1601470" cy="2133600"/>
            <a:chOff x="4780447" y="381000"/>
            <a:chExt cx="2001353" cy="2667000"/>
          </a:xfrm>
        </p:grpSpPr>
        <p:pic>
          <p:nvPicPr>
            <p:cNvPr id="40" name="Picture 4"/>
            <p:cNvPicPr>
              <a:picLocks noChangeAspect="1" noChangeArrowheads="1"/>
            </p:cNvPicPr>
            <p:nvPr/>
          </p:nvPicPr>
          <p:blipFill>
            <a:blip r:embed="rId3" cstate="print"/>
            <a:srcRect/>
            <a:stretch>
              <a:fillRect/>
            </a:stretch>
          </p:blipFill>
          <p:spPr bwMode="auto">
            <a:xfrm>
              <a:off x="4780447" y="457804"/>
              <a:ext cx="1818055" cy="2590196"/>
            </a:xfrm>
            <a:prstGeom prst="rect">
              <a:avLst/>
            </a:prstGeom>
            <a:noFill/>
            <a:ln w="9525">
              <a:noFill/>
              <a:miter lim="800000"/>
              <a:headEnd/>
              <a:tailEnd/>
            </a:ln>
          </p:spPr>
        </p:pic>
        <p:sp>
          <p:nvSpPr>
            <p:cNvPr id="41" name="Trapezoid 40"/>
            <p:cNvSpPr/>
            <p:nvPr/>
          </p:nvSpPr>
          <p:spPr>
            <a:xfrm>
              <a:off x="4982010" y="1517650"/>
              <a:ext cx="1403011" cy="993775"/>
            </a:xfrm>
            <a:prstGeom prst="trapezoid">
              <a:avLst>
                <a:gd name="adj" fmla="val 33519"/>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2" name="Picture 2" descr="http://www.exchange.laurentian.ca/NR/rdonlyres/48C06F88-7432-4D3E-AB81-EA633C0F2CAC/0/globe.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138977" y="381000"/>
              <a:ext cx="642823" cy="644659"/>
            </a:xfrm>
            <a:prstGeom prst="rect">
              <a:avLst/>
            </a:prstGeom>
            <a:noFill/>
            <a:ln w="9525">
              <a:noFill/>
              <a:miter lim="800000"/>
              <a:headEnd/>
              <a:tailEnd/>
            </a:ln>
          </p:spPr>
        </p:pic>
      </p:grpSp>
      <p:grpSp>
        <p:nvGrpSpPr>
          <p:cNvPr id="43" name="Group 61"/>
          <p:cNvGrpSpPr>
            <a:grpSpLocks noChangeAspect="1"/>
          </p:cNvGrpSpPr>
          <p:nvPr/>
        </p:nvGrpSpPr>
        <p:grpSpPr bwMode="auto">
          <a:xfrm>
            <a:off x="4836750" y="1226257"/>
            <a:ext cx="1511300" cy="2110740"/>
            <a:chOff x="2563504" y="381000"/>
            <a:chExt cx="1889319" cy="2638425"/>
          </a:xfrm>
        </p:grpSpPr>
        <p:sp>
          <p:nvSpPr>
            <p:cNvPr id="44" name="Trapezoid 43"/>
            <p:cNvSpPr/>
            <p:nvPr/>
          </p:nvSpPr>
          <p:spPr>
            <a:xfrm>
              <a:off x="2723857" y="2041525"/>
              <a:ext cx="1457475" cy="488950"/>
            </a:xfrm>
            <a:prstGeom prst="trapezoid">
              <a:avLst>
                <a:gd name="adj" fmla="val 33519"/>
              </a:avLst>
            </a:prstGeom>
            <a:solidFill>
              <a:srgbClr val="FF0000">
                <a:alpha val="70000"/>
              </a:srgbClr>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Trapezoid 44"/>
            <p:cNvSpPr/>
            <p:nvPr/>
          </p:nvSpPr>
          <p:spPr>
            <a:xfrm>
              <a:off x="2563504" y="2530475"/>
              <a:ext cx="1779770" cy="488950"/>
            </a:xfrm>
            <a:prstGeom prst="trapezoid">
              <a:avLst>
                <a:gd name="adj" fmla="val 33519"/>
              </a:avLst>
            </a:prstGeom>
            <a:solidFill>
              <a:srgbClr val="C00000">
                <a:alpha val="70000"/>
              </a:srgbClr>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Trapezoid 45"/>
            <p:cNvSpPr/>
            <p:nvPr/>
          </p:nvSpPr>
          <p:spPr>
            <a:xfrm>
              <a:off x="2884212" y="1555750"/>
              <a:ext cx="1138354" cy="488950"/>
            </a:xfrm>
            <a:prstGeom prst="trapezoid">
              <a:avLst>
                <a:gd name="adj" fmla="val 33519"/>
              </a:avLst>
            </a:prstGeom>
            <a:solidFill>
              <a:srgbClr val="FFC000">
                <a:alpha val="70000"/>
              </a:srgbClr>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7" name="Trapezoid 46"/>
            <p:cNvSpPr/>
            <p:nvPr/>
          </p:nvSpPr>
          <p:spPr>
            <a:xfrm>
              <a:off x="3050916" y="1065212"/>
              <a:ext cx="803357" cy="487363"/>
            </a:xfrm>
            <a:prstGeom prst="trapezoid">
              <a:avLst>
                <a:gd name="adj" fmla="val 33519"/>
              </a:avLst>
            </a:prstGeom>
            <a:solidFill>
              <a:srgbClr val="FFFF66">
                <a:alpha val="70000"/>
              </a:srgbClr>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8" name="Trapezoid 47"/>
            <p:cNvSpPr/>
            <p:nvPr/>
          </p:nvSpPr>
          <p:spPr>
            <a:xfrm>
              <a:off x="3211271" y="400050"/>
              <a:ext cx="476299" cy="671512"/>
            </a:xfrm>
            <a:prstGeom prst="trapezoid">
              <a:avLst>
                <a:gd name="adj" fmla="val 50000"/>
              </a:avLst>
            </a:prstGeom>
            <a:solidFill>
              <a:srgbClr val="33CC33">
                <a:alpha val="70000"/>
              </a:srgbClr>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49" name="Picture 2" descr="http://www.exchange.laurentian.ca/NR/rdonlyres/48C06F88-7432-4D3E-AB81-EA633C0F2CAC/0/globe.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810000" y="381000"/>
              <a:ext cx="642823" cy="644659"/>
            </a:xfrm>
            <a:prstGeom prst="rect">
              <a:avLst/>
            </a:prstGeom>
            <a:noFill/>
            <a:ln w="9525">
              <a:noFill/>
              <a:miter lim="800000"/>
              <a:headEnd/>
              <a:tailEnd/>
            </a:ln>
          </p:spPr>
        </p:pic>
      </p:grpSp>
      <p:grpSp>
        <p:nvGrpSpPr>
          <p:cNvPr id="50" name="Group 64"/>
          <p:cNvGrpSpPr>
            <a:grpSpLocks noChangeAspect="1"/>
          </p:cNvGrpSpPr>
          <p:nvPr/>
        </p:nvGrpSpPr>
        <p:grpSpPr bwMode="auto">
          <a:xfrm>
            <a:off x="2653937" y="1226257"/>
            <a:ext cx="1550670" cy="2133600"/>
            <a:chOff x="381000" y="381000"/>
            <a:chExt cx="1938223" cy="2666396"/>
          </a:xfrm>
        </p:grpSpPr>
        <p:pic>
          <p:nvPicPr>
            <p:cNvPr id="51" name="Picture 4"/>
            <p:cNvPicPr>
              <a:picLocks noChangeAspect="1" noChangeArrowheads="1"/>
            </p:cNvPicPr>
            <p:nvPr/>
          </p:nvPicPr>
          <p:blipFill>
            <a:blip r:embed="rId3" cstate="print"/>
            <a:srcRect/>
            <a:stretch>
              <a:fillRect/>
            </a:stretch>
          </p:blipFill>
          <p:spPr bwMode="auto">
            <a:xfrm>
              <a:off x="381000" y="457200"/>
              <a:ext cx="1818055" cy="2590196"/>
            </a:xfrm>
            <a:prstGeom prst="rect">
              <a:avLst/>
            </a:prstGeom>
            <a:noFill/>
            <a:ln w="9525">
              <a:noFill/>
              <a:miter lim="800000"/>
              <a:headEnd/>
              <a:tailEnd/>
            </a:ln>
          </p:spPr>
        </p:pic>
        <p:sp>
          <p:nvSpPr>
            <p:cNvPr id="52" name="Oval 51"/>
            <p:cNvSpPr>
              <a:spLocks noChangeAspect="1"/>
            </p:cNvSpPr>
            <p:nvPr/>
          </p:nvSpPr>
          <p:spPr>
            <a:xfrm>
              <a:off x="761977" y="1904655"/>
              <a:ext cx="206363" cy="2063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 name="Oval 52"/>
            <p:cNvSpPr>
              <a:spLocks noChangeAspect="1"/>
            </p:cNvSpPr>
            <p:nvPr/>
          </p:nvSpPr>
          <p:spPr>
            <a:xfrm>
              <a:off x="990564" y="1752289"/>
              <a:ext cx="206363" cy="2063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 name="Oval 53"/>
            <p:cNvSpPr>
              <a:spLocks noChangeAspect="1"/>
            </p:cNvSpPr>
            <p:nvPr/>
          </p:nvSpPr>
          <p:spPr>
            <a:xfrm>
              <a:off x="1371541" y="2057020"/>
              <a:ext cx="206363" cy="2063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Oval 54"/>
            <p:cNvSpPr>
              <a:spLocks noChangeAspect="1"/>
            </p:cNvSpPr>
            <p:nvPr/>
          </p:nvSpPr>
          <p:spPr>
            <a:xfrm>
              <a:off x="1523932" y="1904655"/>
              <a:ext cx="206363" cy="2063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Oval 55"/>
            <p:cNvSpPr>
              <a:spLocks noChangeAspect="1"/>
            </p:cNvSpPr>
            <p:nvPr/>
          </p:nvSpPr>
          <p:spPr>
            <a:xfrm>
              <a:off x="1295346" y="1523741"/>
              <a:ext cx="206363" cy="2063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 name="Oval 56"/>
            <p:cNvSpPr>
              <a:spLocks noChangeAspect="1"/>
            </p:cNvSpPr>
            <p:nvPr/>
          </p:nvSpPr>
          <p:spPr>
            <a:xfrm>
              <a:off x="1219150" y="2361751"/>
              <a:ext cx="206363" cy="2063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Oval 57"/>
            <p:cNvSpPr>
              <a:spLocks noChangeAspect="1"/>
            </p:cNvSpPr>
            <p:nvPr/>
          </p:nvSpPr>
          <p:spPr>
            <a:xfrm>
              <a:off x="914368" y="2057020"/>
              <a:ext cx="206363" cy="2063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9" name="Picture 2" descr="http://www.exchange.laurentian.ca/NR/rdonlyres/48C06F88-7432-4D3E-AB81-EA633C0F2CAC/0/globe.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676400" y="381000"/>
              <a:ext cx="642823" cy="644659"/>
            </a:xfrm>
            <a:prstGeom prst="rect">
              <a:avLst/>
            </a:prstGeom>
            <a:noFill/>
            <a:ln w="9525">
              <a:noFill/>
              <a:miter lim="800000"/>
              <a:headEnd/>
              <a:tailEnd/>
            </a:ln>
          </p:spPr>
        </p:pic>
      </p:grpSp>
      <p:sp>
        <p:nvSpPr>
          <p:cNvPr id="60" name="TextBox 59"/>
          <p:cNvSpPr txBox="1"/>
          <p:nvPr/>
        </p:nvSpPr>
        <p:spPr>
          <a:xfrm>
            <a:off x="4177937" y="1974307"/>
            <a:ext cx="567784" cy="1015663"/>
          </a:xfrm>
          <a:prstGeom prst="rect">
            <a:avLst/>
          </a:prstGeom>
          <a:noFill/>
        </p:spPr>
        <p:txBody>
          <a:bodyPr wrap="none" rtlCol="0">
            <a:spAutoFit/>
          </a:bodyPr>
          <a:lstStyle/>
          <a:p>
            <a:r>
              <a:rPr lang="en-US" sz="6000" dirty="0">
                <a:solidFill>
                  <a:srgbClr val="33CC33"/>
                </a:solidFill>
              </a:rPr>
              <a:t>+</a:t>
            </a:r>
          </a:p>
        </p:txBody>
      </p:sp>
      <p:cxnSp>
        <p:nvCxnSpPr>
          <p:cNvPr id="61" name="Straight Arrow Connector 60"/>
          <p:cNvCxnSpPr/>
          <p:nvPr/>
        </p:nvCxnSpPr>
        <p:spPr>
          <a:xfrm>
            <a:off x="6456566" y="2435102"/>
            <a:ext cx="533400" cy="0"/>
          </a:xfrm>
          <a:prstGeom prst="straightConnector1">
            <a:avLst/>
          </a:prstGeom>
          <a:ln w="50800">
            <a:solidFill>
              <a:srgbClr val="33CC33"/>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488885" y="3550921"/>
            <a:ext cx="1689052" cy="830997"/>
          </a:xfrm>
          <a:prstGeom prst="rect">
            <a:avLst/>
          </a:prstGeom>
          <a:noFill/>
        </p:spPr>
        <p:txBody>
          <a:bodyPr wrap="none" rtlCol="0">
            <a:spAutoFit/>
          </a:bodyPr>
          <a:lstStyle/>
          <a:p>
            <a:pPr algn="ctr"/>
            <a:r>
              <a:rPr lang="en-US" sz="2400" dirty="0">
                <a:solidFill>
                  <a:srgbClr val="FFFF66"/>
                </a:solidFill>
              </a:rPr>
              <a:t>Occurrence </a:t>
            </a:r>
          </a:p>
          <a:p>
            <a:pPr algn="ctr"/>
            <a:r>
              <a:rPr lang="en-US" sz="2400" dirty="0">
                <a:solidFill>
                  <a:srgbClr val="FFFF66"/>
                </a:solidFill>
              </a:rPr>
              <a:t>records</a:t>
            </a:r>
          </a:p>
        </p:txBody>
      </p:sp>
      <p:sp>
        <p:nvSpPr>
          <p:cNvPr id="32" name="TextBox 31"/>
          <p:cNvSpPr txBox="1"/>
          <p:nvPr/>
        </p:nvSpPr>
        <p:spPr>
          <a:xfrm>
            <a:off x="4543729" y="3627121"/>
            <a:ext cx="2003370" cy="830997"/>
          </a:xfrm>
          <a:prstGeom prst="rect">
            <a:avLst/>
          </a:prstGeom>
          <a:noFill/>
        </p:spPr>
        <p:txBody>
          <a:bodyPr wrap="none" rtlCol="0">
            <a:spAutoFit/>
          </a:bodyPr>
          <a:lstStyle/>
          <a:p>
            <a:pPr algn="ctr"/>
            <a:r>
              <a:rPr lang="en-US" sz="2400" dirty="0" smtClean="0">
                <a:solidFill>
                  <a:srgbClr val="FFFF66"/>
                </a:solidFill>
              </a:rPr>
              <a:t>Environmental</a:t>
            </a:r>
            <a:endParaRPr lang="en-US" sz="2400" dirty="0">
              <a:solidFill>
                <a:srgbClr val="FFFF66"/>
              </a:solidFill>
            </a:endParaRPr>
          </a:p>
          <a:p>
            <a:pPr algn="ctr"/>
            <a:r>
              <a:rPr lang="en-US" sz="2400" dirty="0">
                <a:solidFill>
                  <a:srgbClr val="FFFF66"/>
                </a:solidFill>
              </a:rPr>
              <a:t>maps</a:t>
            </a:r>
          </a:p>
        </p:txBody>
      </p:sp>
      <p:sp>
        <p:nvSpPr>
          <p:cNvPr id="33" name="TextBox 32"/>
          <p:cNvSpPr txBox="1"/>
          <p:nvPr/>
        </p:nvSpPr>
        <p:spPr>
          <a:xfrm>
            <a:off x="7831875" y="3442454"/>
            <a:ext cx="1662378" cy="1200329"/>
          </a:xfrm>
          <a:prstGeom prst="rect">
            <a:avLst/>
          </a:prstGeom>
          <a:noFill/>
        </p:spPr>
        <p:txBody>
          <a:bodyPr wrap="none" rtlCol="0">
            <a:spAutoFit/>
          </a:bodyPr>
          <a:lstStyle/>
          <a:p>
            <a:pPr algn="ctr"/>
            <a:r>
              <a:rPr lang="en-US" sz="2400" dirty="0">
                <a:solidFill>
                  <a:srgbClr val="FFFF66"/>
                </a:solidFill>
              </a:rPr>
              <a:t>Current</a:t>
            </a:r>
          </a:p>
          <a:p>
            <a:pPr algn="ctr"/>
            <a:r>
              <a:rPr lang="en-US" sz="2400" dirty="0">
                <a:solidFill>
                  <a:srgbClr val="FFFF66"/>
                </a:solidFill>
              </a:rPr>
              <a:t>Distribution</a:t>
            </a:r>
          </a:p>
          <a:p>
            <a:pPr algn="ctr"/>
            <a:r>
              <a:rPr lang="en-US" sz="2400" dirty="0">
                <a:solidFill>
                  <a:srgbClr val="FFFF66"/>
                </a:solidFill>
              </a:rPr>
              <a:t>Model</a:t>
            </a:r>
          </a:p>
        </p:txBody>
      </p:sp>
      <p:sp>
        <p:nvSpPr>
          <p:cNvPr id="30" name="Subtitle 2"/>
          <p:cNvSpPr txBox="1">
            <a:spLocks/>
          </p:cNvSpPr>
          <p:nvPr/>
        </p:nvSpPr>
        <p:spPr>
          <a:xfrm>
            <a:off x="2224013" y="182024"/>
            <a:ext cx="7715250" cy="599026"/>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smtClean="0">
                <a:ln/>
                <a:solidFill>
                  <a:schemeClr val="accent4"/>
                </a:solidFill>
              </a:rPr>
              <a:t>How to do ecological niche modeling:</a:t>
            </a:r>
            <a:endParaRPr lang="en-US" sz="3600" b="1" dirty="0">
              <a:ln/>
              <a:solidFill>
                <a:schemeClr val="accent4"/>
              </a:solidFill>
            </a:endParaRPr>
          </a:p>
        </p:txBody>
      </p:sp>
    </p:spTree>
    <p:extLst>
      <p:ext uri="{BB962C8B-B14F-4D97-AF65-F5344CB8AC3E}">
        <p14:creationId xmlns:p14="http://schemas.microsoft.com/office/powerpoint/2010/main" val="2279186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905000" y="838200"/>
            <a:ext cx="8534400" cy="5715000"/>
          </a:xfrm>
          <a:prstGeom prst="ellipse">
            <a:avLst/>
          </a:prstGeom>
          <a:solidFill>
            <a:srgbClr val="FFFF00">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Oval 6"/>
          <p:cNvSpPr/>
          <p:nvPr/>
        </p:nvSpPr>
        <p:spPr>
          <a:xfrm>
            <a:off x="2590800" y="2057400"/>
            <a:ext cx="4343400" cy="3048000"/>
          </a:xfrm>
          <a:prstGeom prst="ellipse">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4419600" y="1676400"/>
            <a:ext cx="4648200" cy="2895600"/>
          </a:xfrm>
          <a:prstGeom prst="ellipse">
            <a:avLst/>
          </a:prstGeom>
          <a:solidFill>
            <a:srgbClr val="0066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495800" y="2895600"/>
            <a:ext cx="3886200" cy="3276600"/>
          </a:xfrm>
          <a:prstGeom prst="ellipse">
            <a:avLst/>
          </a:prstGeom>
          <a:solidFill>
            <a:schemeClr val="accent2">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2819401" y="3124201"/>
            <a:ext cx="15589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CCFF33"/>
                </a:solidFill>
              </a:rPr>
              <a:t>Historical </a:t>
            </a:r>
          </a:p>
          <a:p>
            <a:pPr eaLnBrk="1" hangingPunct="1"/>
            <a:r>
              <a:rPr lang="en-US" altLang="en-US" b="1">
                <a:solidFill>
                  <a:srgbClr val="CCFF33"/>
                </a:solidFill>
              </a:rPr>
              <a:t>factors</a:t>
            </a:r>
          </a:p>
        </p:txBody>
      </p:sp>
      <p:sp>
        <p:nvSpPr>
          <p:cNvPr id="12" name="TextBox 11"/>
          <p:cNvSpPr txBox="1">
            <a:spLocks noChangeArrowheads="1"/>
          </p:cNvSpPr>
          <p:nvPr/>
        </p:nvSpPr>
        <p:spPr bwMode="auto">
          <a:xfrm>
            <a:off x="6629401" y="2438401"/>
            <a:ext cx="1935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CCFF33"/>
                </a:solidFill>
              </a:rPr>
              <a:t>Biotic factors</a:t>
            </a:r>
          </a:p>
        </p:txBody>
      </p:sp>
      <p:sp>
        <p:nvSpPr>
          <p:cNvPr id="13" name="TextBox 12"/>
          <p:cNvSpPr txBox="1">
            <a:spLocks noChangeArrowheads="1"/>
          </p:cNvSpPr>
          <p:nvPr/>
        </p:nvSpPr>
        <p:spPr bwMode="auto">
          <a:xfrm>
            <a:off x="5715000" y="5037138"/>
            <a:ext cx="1854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CCFF33"/>
                </a:solidFill>
              </a:rPr>
              <a:t>Realized </a:t>
            </a:r>
          </a:p>
          <a:p>
            <a:pPr eaLnBrk="1" hangingPunct="1"/>
            <a:r>
              <a:rPr lang="en-US" altLang="en-US" b="1">
                <a:solidFill>
                  <a:srgbClr val="CCFF33"/>
                </a:solidFill>
              </a:rPr>
              <a:t>environment</a:t>
            </a:r>
          </a:p>
        </p:txBody>
      </p:sp>
      <p:sp>
        <p:nvSpPr>
          <p:cNvPr id="14" name="TextBox 13"/>
          <p:cNvSpPr txBox="1">
            <a:spLocks noChangeArrowheads="1"/>
          </p:cNvSpPr>
          <p:nvPr/>
        </p:nvSpPr>
        <p:spPr bwMode="auto">
          <a:xfrm>
            <a:off x="5062538" y="3352801"/>
            <a:ext cx="18716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dirty="0"/>
              <a:t>REALIZED </a:t>
            </a:r>
          </a:p>
          <a:p>
            <a:pPr algn="ctr" eaLnBrk="1" hangingPunct="1"/>
            <a:r>
              <a:rPr lang="en-US" altLang="en-US" b="1" dirty="0"/>
              <a:t>NICHE</a:t>
            </a:r>
          </a:p>
        </p:txBody>
      </p:sp>
      <p:sp>
        <p:nvSpPr>
          <p:cNvPr id="15" name="Subtitle 2"/>
          <p:cNvSpPr txBox="1">
            <a:spLocks/>
          </p:cNvSpPr>
          <p:nvPr/>
        </p:nvSpPr>
        <p:spPr>
          <a:xfrm>
            <a:off x="1190625" y="239174"/>
            <a:ext cx="9586219" cy="599026"/>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smtClean="0">
                <a:ln/>
                <a:solidFill>
                  <a:schemeClr val="accent4"/>
                </a:solidFill>
              </a:rPr>
              <a:t>Are we modeling fundamental or realized niche? </a:t>
            </a:r>
            <a:endParaRPr lang="en-US" sz="3600" b="1" dirty="0">
              <a:ln/>
              <a:solidFill>
                <a:schemeClr val="accent4"/>
              </a:solidFill>
            </a:endParaRPr>
          </a:p>
        </p:txBody>
      </p:sp>
    </p:spTree>
    <p:extLst>
      <p:ext uri="{BB962C8B-B14F-4D97-AF65-F5344CB8AC3E}">
        <p14:creationId xmlns:p14="http://schemas.microsoft.com/office/powerpoint/2010/main" val="3380586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p:cNvSpPr txBox="1">
            <a:spLocks/>
          </p:cNvSpPr>
          <p:nvPr/>
        </p:nvSpPr>
        <p:spPr>
          <a:xfrm>
            <a:off x="2150446" y="347603"/>
            <a:ext cx="9116242" cy="599026"/>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b="1" dirty="0" smtClean="0">
                <a:ln/>
                <a:solidFill>
                  <a:schemeClr val="accent4"/>
                </a:solidFill>
              </a:rPr>
              <a:t>What’s an ecological niche? </a:t>
            </a:r>
            <a:endParaRPr lang="en-US" sz="5400" b="1" dirty="0">
              <a:ln/>
              <a:solidFill>
                <a:schemeClr val="accent4"/>
              </a:solidFill>
            </a:endParaRPr>
          </a:p>
        </p:txBody>
      </p:sp>
      <p:sp>
        <p:nvSpPr>
          <p:cNvPr id="5" name="Oval 4"/>
          <p:cNvSpPr/>
          <p:nvPr/>
        </p:nvSpPr>
        <p:spPr>
          <a:xfrm>
            <a:off x="3733800" y="2133600"/>
            <a:ext cx="5181600" cy="2828925"/>
          </a:xfrm>
          <a:prstGeom prst="ellipse">
            <a:avLst/>
          </a:prstGeom>
          <a:solidFill>
            <a:srgbClr val="FFFF00">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Rectangle 1"/>
          <p:cNvSpPr/>
          <p:nvPr/>
        </p:nvSpPr>
        <p:spPr>
          <a:xfrm>
            <a:off x="3950899" y="2957026"/>
            <a:ext cx="4873923" cy="1200329"/>
          </a:xfrm>
          <a:prstGeom prst="rect">
            <a:avLst/>
          </a:prstGeom>
        </p:spPr>
        <p:txBody>
          <a:bodyPr wrap="square">
            <a:spAutoFit/>
          </a:bodyPr>
          <a:lstStyle/>
          <a:p>
            <a:pPr eaLnBrk="1" hangingPunct="1"/>
            <a:r>
              <a:rPr lang="en-US" altLang="en-US" sz="2400" dirty="0">
                <a:solidFill>
                  <a:srgbClr val="92D050"/>
                </a:solidFill>
              </a:rPr>
              <a:t>is the </a:t>
            </a:r>
            <a:r>
              <a:rPr lang="en-US" altLang="en-US" sz="2400" dirty="0" smtClean="0">
                <a:solidFill>
                  <a:srgbClr val="92D050"/>
                </a:solidFill>
              </a:rPr>
              <a:t>spectrum </a:t>
            </a:r>
            <a:r>
              <a:rPr lang="en-US" altLang="en-US" sz="2400" dirty="0">
                <a:solidFill>
                  <a:srgbClr val="92D050"/>
                </a:solidFill>
              </a:rPr>
              <a:t>of environmental factors that can be potentially utilized by </a:t>
            </a:r>
            <a:r>
              <a:rPr lang="en-US" altLang="en-US" sz="2400" dirty="0" smtClean="0">
                <a:solidFill>
                  <a:srgbClr val="92D050"/>
                </a:solidFill>
              </a:rPr>
              <a:t>a species</a:t>
            </a:r>
            <a:endParaRPr lang="en-US" altLang="en-US" sz="2400" dirty="0">
              <a:solidFill>
                <a:srgbClr val="92D050"/>
              </a:solidFill>
            </a:endParaRPr>
          </a:p>
        </p:txBody>
      </p:sp>
      <p:grpSp>
        <p:nvGrpSpPr>
          <p:cNvPr id="3" name="Group 2"/>
          <p:cNvGrpSpPr/>
          <p:nvPr/>
        </p:nvGrpSpPr>
        <p:grpSpPr>
          <a:xfrm>
            <a:off x="2073503" y="1371600"/>
            <a:ext cx="7375297" cy="5338729"/>
            <a:chOff x="2073503" y="1371600"/>
            <a:chExt cx="7375297" cy="5338729"/>
          </a:xfrm>
        </p:grpSpPr>
        <p:cxnSp>
          <p:nvCxnSpPr>
            <p:cNvPr id="4" name="Straight Connector 3"/>
            <p:cNvCxnSpPr/>
            <p:nvPr/>
          </p:nvCxnSpPr>
          <p:spPr>
            <a:xfrm>
              <a:off x="2667000" y="1371600"/>
              <a:ext cx="0" cy="4800600"/>
            </a:xfrm>
            <a:prstGeom prst="line">
              <a:avLst/>
            </a:prstGeom>
            <a:ln w="28575">
              <a:solidFill>
                <a:srgbClr val="FFFF00"/>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a:off x="2667000" y="6172200"/>
              <a:ext cx="6781800" cy="0"/>
            </a:xfrm>
            <a:prstGeom prst="line">
              <a:avLst/>
            </a:prstGeom>
            <a:ln w="28575">
              <a:solidFill>
                <a:srgbClr val="FFFF00"/>
              </a:solidFill>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rot="16200000">
              <a:off x="1321887" y="3578575"/>
              <a:ext cx="2026452" cy="523220"/>
            </a:xfrm>
            <a:prstGeom prst="rect">
              <a:avLst/>
            </a:prstGeom>
            <a:noFill/>
          </p:spPr>
          <p:txBody>
            <a:bodyPr wrap="none" rtlCol="0">
              <a:spAutoFit/>
            </a:bodyPr>
            <a:lstStyle/>
            <a:p>
              <a:r>
                <a:rPr lang="en-US" sz="2800" dirty="0">
                  <a:solidFill>
                    <a:schemeClr val="accent4">
                      <a:lumMod val="20000"/>
                      <a:lumOff val="80000"/>
                    </a:schemeClr>
                  </a:solidFill>
                </a:rPr>
                <a:t>temperature</a:t>
              </a:r>
            </a:p>
          </p:txBody>
        </p:sp>
        <p:sp>
          <p:nvSpPr>
            <p:cNvPr id="17" name="TextBox 16"/>
            <p:cNvSpPr txBox="1"/>
            <p:nvPr/>
          </p:nvSpPr>
          <p:spPr>
            <a:xfrm>
              <a:off x="5257801" y="6187109"/>
              <a:ext cx="2041328" cy="523220"/>
            </a:xfrm>
            <a:prstGeom prst="rect">
              <a:avLst/>
            </a:prstGeom>
            <a:noFill/>
          </p:spPr>
          <p:txBody>
            <a:bodyPr wrap="none" rtlCol="0">
              <a:spAutoFit/>
            </a:bodyPr>
            <a:lstStyle/>
            <a:p>
              <a:r>
                <a:rPr lang="en-US" sz="2800" dirty="0">
                  <a:solidFill>
                    <a:schemeClr val="accent4">
                      <a:lumMod val="20000"/>
                      <a:lumOff val="80000"/>
                    </a:schemeClr>
                  </a:solidFill>
                </a:rPr>
                <a:t>precipitation</a:t>
              </a:r>
            </a:p>
          </p:txBody>
        </p:sp>
      </p:grpSp>
    </p:spTree>
    <p:extLst>
      <p:ext uri="{BB962C8B-B14F-4D97-AF65-F5344CB8AC3E}">
        <p14:creationId xmlns:p14="http://schemas.microsoft.com/office/powerpoint/2010/main" val="1444492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62101" y="5470040"/>
            <a:ext cx="9727998" cy="523220"/>
          </a:xfrm>
          <a:prstGeom prst="rect">
            <a:avLst/>
          </a:prstGeom>
        </p:spPr>
        <p:txBody>
          <a:bodyPr wrap="square">
            <a:spAutoFit/>
          </a:bodyPr>
          <a:lstStyle/>
          <a:p>
            <a:r>
              <a:rPr lang="en-US" sz="2800" dirty="0">
                <a:solidFill>
                  <a:srgbClr val="92D050"/>
                </a:solidFill>
              </a:rPr>
              <a:t>https://biodiversityinformatics.amnh.org/open_source/maxent/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9558" y="1273950"/>
            <a:ext cx="4834210" cy="4041000"/>
          </a:xfrm>
          <a:prstGeom prst="rect">
            <a:avLst/>
          </a:prstGeom>
        </p:spPr>
      </p:pic>
      <p:sp>
        <p:nvSpPr>
          <p:cNvPr id="6" name="Subtitle 2"/>
          <p:cNvSpPr txBox="1">
            <a:spLocks/>
          </p:cNvSpPr>
          <p:nvPr/>
        </p:nvSpPr>
        <p:spPr>
          <a:xfrm>
            <a:off x="1381125" y="258224"/>
            <a:ext cx="9639299" cy="599026"/>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smtClean="0">
                <a:ln/>
                <a:solidFill>
                  <a:schemeClr val="accent4"/>
                </a:solidFill>
              </a:rPr>
              <a:t>How to do ecological niche modeling: MAXENT</a:t>
            </a:r>
            <a:endParaRPr lang="en-US" sz="3600" b="1" dirty="0">
              <a:ln/>
              <a:solidFill>
                <a:schemeClr val="accent4"/>
              </a:solidFill>
            </a:endParaRPr>
          </a:p>
        </p:txBody>
      </p:sp>
    </p:spTree>
    <p:extLst>
      <p:ext uri="{BB962C8B-B14F-4D97-AF65-F5344CB8AC3E}">
        <p14:creationId xmlns:p14="http://schemas.microsoft.com/office/powerpoint/2010/main" val="2837157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205425" y="853012"/>
            <a:ext cx="1688048" cy="1280588"/>
          </a:xfrm>
          <a:prstGeom prst="rect">
            <a:avLst/>
          </a:prstGeom>
        </p:spPr>
      </p:pic>
      <p:sp>
        <p:nvSpPr>
          <p:cNvPr id="6" name="Subtitle 2"/>
          <p:cNvSpPr txBox="1">
            <a:spLocks/>
          </p:cNvSpPr>
          <p:nvPr/>
        </p:nvSpPr>
        <p:spPr>
          <a:xfrm>
            <a:off x="1381125" y="258224"/>
            <a:ext cx="9639299" cy="1475326"/>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b="1" dirty="0" smtClean="0">
                <a:ln/>
                <a:solidFill>
                  <a:schemeClr val="accent4"/>
                </a:solidFill>
              </a:rPr>
              <a:t>How to do ecological niche modeling: </a:t>
            </a:r>
          </a:p>
          <a:p>
            <a:pPr marL="0" indent="0" algn="ctr">
              <a:buNone/>
            </a:pPr>
            <a:r>
              <a:rPr lang="en-US" sz="3600" b="1" dirty="0" smtClean="0">
                <a:ln/>
                <a:solidFill>
                  <a:schemeClr val="accent4"/>
                </a:solidFill>
              </a:rPr>
              <a:t>MAXENT, yes, but …………….. </a:t>
            </a:r>
            <a:r>
              <a:rPr lang="en-US" sz="3600" b="1" dirty="0" smtClean="0">
                <a:ln/>
                <a:solidFill>
                  <a:srgbClr val="00B0F0"/>
                </a:solidFill>
              </a:rPr>
              <a:t>in</a:t>
            </a:r>
            <a:endParaRPr lang="en-US" sz="3600" b="1" dirty="0">
              <a:ln/>
              <a:solidFill>
                <a:srgbClr val="00B0F0"/>
              </a:solidFill>
            </a:endParaRPr>
          </a:p>
        </p:txBody>
      </p:sp>
    </p:spTree>
    <p:extLst>
      <p:ext uri="{BB962C8B-B14F-4D97-AF65-F5344CB8AC3E}">
        <p14:creationId xmlns:p14="http://schemas.microsoft.com/office/powerpoint/2010/main" val="39808481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descr="pika.gif"/>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1407" y="4842038"/>
            <a:ext cx="2537506" cy="2015962"/>
          </a:xfrm>
          <a:prstGeom prst="rect">
            <a:avLst/>
          </a:prstGeom>
          <a:noFill/>
          <a:ln w="9525">
            <a:noFill/>
            <a:miter lim="800000"/>
            <a:headEnd/>
            <a:tailEnd/>
          </a:ln>
        </p:spPr>
      </p:pic>
      <p:sp>
        <p:nvSpPr>
          <p:cNvPr id="3" name="TextBox 2"/>
          <p:cNvSpPr txBox="1"/>
          <p:nvPr/>
        </p:nvSpPr>
        <p:spPr>
          <a:xfrm>
            <a:off x="300227" y="218734"/>
            <a:ext cx="11320643" cy="523220"/>
          </a:xfrm>
          <a:prstGeom prst="rect">
            <a:avLst/>
          </a:prstGeom>
          <a:noFill/>
        </p:spPr>
        <p:txBody>
          <a:bodyPr wrap="square" rtlCol="0">
            <a:spAutoFit/>
          </a:bodyPr>
          <a:lstStyle/>
          <a:p>
            <a:r>
              <a:rPr lang="en-US" sz="2800" dirty="0" smtClean="0">
                <a:solidFill>
                  <a:srgbClr val="00FF00"/>
                </a:solidFill>
              </a:rPr>
              <a:t>Objective: </a:t>
            </a:r>
            <a:r>
              <a:rPr lang="en-US" sz="2800" dirty="0" smtClean="0">
                <a:solidFill>
                  <a:schemeClr val="accent6">
                    <a:lumMod val="20000"/>
                    <a:lumOff val="80000"/>
                  </a:schemeClr>
                </a:solidFill>
              </a:rPr>
              <a:t>how do </a:t>
            </a:r>
            <a:r>
              <a:rPr lang="en-US" sz="2800" dirty="0" err="1" smtClean="0">
                <a:solidFill>
                  <a:schemeClr val="accent6">
                    <a:lumMod val="20000"/>
                    <a:lumOff val="80000"/>
                  </a:schemeClr>
                </a:solidFill>
              </a:rPr>
              <a:t>pika’s</a:t>
            </a:r>
            <a:r>
              <a:rPr lang="en-US" sz="2800" dirty="0" smtClean="0">
                <a:solidFill>
                  <a:schemeClr val="accent6">
                    <a:lumMod val="20000"/>
                    <a:lumOff val="80000"/>
                  </a:schemeClr>
                </a:solidFill>
              </a:rPr>
              <a:t> distribution change in respond to climate change?</a:t>
            </a:r>
            <a:endParaRPr lang="en-US" sz="2800" dirty="0">
              <a:solidFill>
                <a:schemeClr val="accent6">
                  <a:lumMod val="20000"/>
                  <a:lumOff val="80000"/>
                </a:schemeClr>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90560" y="4668098"/>
            <a:ext cx="2883071" cy="1922862"/>
          </a:xfrm>
          <a:prstGeom prst="rect">
            <a:avLst/>
          </a:prstGeom>
        </p:spPr>
      </p:pic>
      <p:sp>
        <p:nvSpPr>
          <p:cNvPr id="6" name="TextBox 5"/>
          <p:cNvSpPr txBox="1"/>
          <p:nvPr/>
        </p:nvSpPr>
        <p:spPr>
          <a:xfrm>
            <a:off x="300227" y="834867"/>
            <a:ext cx="9636845" cy="523220"/>
          </a:xfrm>
          <a:prstGeom prst="rect">
            <a:avLst/>
          </a:prstGeom>
          <a:noFill/>
        </p:spPr>
        <p:txBody>
          <a:bodyPr wrap="square" rtlCol="0">
            <a:spAutoFit/>
          </a:bodyPr>
          <a:lstStyle/>
          <a:p>
            <a:r>
              <a:rPr lang="en-US" sz="2800" dirty="0" smtClean="0">
                <a:solidFill>
                  <a:srgbClr val="00FF00"/>
                </a:solidFill>
              </a:rPr>
              <a:t>Approach: </a:t>
            </a:r>
            <a:r>
              <a:rPr lang="en-US" sz="2800" dirty="0" smtClean="0">
                <a:solidFill>
                  <a:schemeClr val="accent6">
                    <a:lumMod val="20000"/>
                    <a:lumOff val="80000"/>
                  </a:schemeClr>
                </a:solidFill>
              </a:rPr>
              <a:t>build ENMs for the </a:t>
            </a:r>
            <a:r>
              <a:rPr lang="en-US" sz="2800" dirty="0" smtClean="0">
                <a:solidFill>
                  <a:schemeClr val="accent6">
                    <a:lumMod val="20000"/>
                    <a:lumOff val="80000"/>
                  </a:schemeClr>
                </a:solidFill>
              </a:rPr>
              <a:t>past, current</a:t>
            </a:r>
            <a:r>
              <a:rPr lang="en-US" sz="2800" dirty="0" smtClean="0">
                <a:solidFill>
                  <a:schemeClr val="accent6">
                    <a:lumMod val="20000"/>
                    <a:lumOff val="80000"/>
                  </a:schemeClr>
                </a:solidFill>
              </a:rPr>
              <a:t>, and future climates</a:t>
            </a:r>
            <a:endParaRPr lang="en-US" sz="2800" dirty="0">
              <a:solidFill>
                <a:schemeClr val="accent6">
                  <a:lumMod val="20000"/>
                  <a:lumOff val="80000"/>
                </a:schemeClr>
              </a:solidFill>
            </a:endParaRPr>
          </a:p>
        </p:txBody>
      </p:sp>
      <p:sp>
        <p:nvSpPr>
          <p:cNvPr id="7" name="TextBox 6"/>
          <p:cNvSpPr txBox="1"/>
          <p:nvPr/>
        </p:nvSpPr>
        <p:spPr>
          <a:xfrm>
            <a:off x="300226" y="1451000"/>
            <a:ext cx="9636845" cy="523220"/>
          </a:xfrm>
          <a:prstGeom prst="rect">
            <a:avLst/>
          </a:prstGeom>
          <a:noFill/>
        </p:spPr>
        <p:txBody>
          <a:bodyPr wrap="square" rtlCol="0">
            <a:spAutoFit/>
          </a:bodyPr>
          <a:lstStyle/>
          <a:p>
            <a:r>
              <a:rPr lang="en-US" sz="2800" dirty="0" smtClean="0">
                <a:solidFill>
                  <a:srgbClr val="00FF00"/>
                </a:solidFill>
              </a:rPr>
              <a:t>Predictions: </a:t>
            </a:r>
            <a:r>
              <a:rPr lang="en-US" sz="2800" dirty="0" smtClean="0">
                <a:solidFill>
                  <a:schemeClr val="accent6">
                    <a:lumMod val="20000"/>
                    <a:lumOff val="80000"/>
                  </a:schemeClr>
                </a:solidFill>
              </a:rPr>
              <a:t>???</a:t>
            </a:r>
            <a:endParaRPr lang="en-US" sz="2800" dirty="0">
              <a:solidFill>
                <a:schemeClr val="accent6">
                  <a:lumMod val="20000"/>
                  <a:lumOff val="80000"/>
                </a:schemeClr>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90560" y="1661330"/>
            <a:ext cx="2883071" cy="2249266"/>
          </a:xfrm>
          <a:prstGeom prst="rect">
            <a:avLst/>
          </a:prstGeom>
        </p:spPr>
      </p:pic>
      <p:sp>
        <p:nvSpPr>
          <p:cNvPr id="9" name="TextBox 8"/>
          <p:cNvSpPr txBox="1"/>
          <p:nvPr/>
        </p:nvSpPr>
        <p:spPr>
          <a:xfrm>
            <a:off x="300226" y="2188687"/>
            <a:ext cx="8404000" cy="2308324"/>
          </a:xfrm>
          <a:prstGeom prst="rect">
            <a:avLst/>
          </a:prstGeom>
          <a:noFill/>
        </p:spPr>
        <p:txBody>
          <a:bodyPr wrap="square" rtlCol="0">
            <a:spAutoFit/>
          </a:bodyPr>
          <a:lstStyle/>
          <a:p>
            <a:pPr marL="457200" indent="-457200">
              <a:buAutoNum type="arabicParenR"/>
            </a:pPr>
            <a:r>
              <a:rPr lang="en-US" sz="2400" dirty="0" smtClean="0">
                <a:solidFill>
                  <a:schemeClr val="accent6">
                    <a:lumMod val="20000"/>
                    <a:lumOff val="80000"/>
                  </a:schemeClr>
                </a:solidFill>
              </a:rPr>
              <a:t>Formulate predictions</a:t>
            </a:r>
          </a:p>
          <a:p>
            <a:pPr marL="457200" indent="-457200">
              <a:buAutoNum type="arabicParenR"/>
            </a:pPr>
            <a:endParaRPr lang="en-US" sz="2400" dirty="0" smtClean="0">
              <a:solidFill>
                <a:schemeClr val="accent6">
                  <a:lumMod val="20000"/>
                  <a:lumOff val="80000"/>
                </a:schemeClr>
              </a:solidFill>
            </a:endParaRPr>
          </a:p>
          <a:p>
            <a:r>
              <a:rPr lang="en-US" sz="2400" dirty="0" smtClean="0">
                <a:solidFill>
                  <a:schemeClr val="accent6">
                    <a:lumMod val="20000"/>
                    <a:lumOff val="80000"/>
                  </a:schemeClr>
                </a:solidFill>
              </a:rPr>
              <a:t>2) Build ENMs for the LGM climate, current climate, and </a:t>
            </a:r>
            <a:r>
              <a:rPr lang="en-US" sz="2400" dirty="0" smtClean="0">
                <a:solidFill>
                  <a:schemeClr val="accent6">
                    <a:lumMod val="20000"/>
                    <a:lumOff val="80000"/>
                  </a:schemeClr>
                </a:solidFill>
              </a:rPr>
              <a:t>future </a:t>
            </a:r>
            <a:r>
              <a:rPr lang="en-US" sz="2400" dirty="0" smtClean="0">
                <a:solidFill>
                  <a:schemeClr val="accent6">
                    <a:lumMod val="20000"/>
                    <a:lumOff val="80000"/>
                  </a:schemeClr>
                </a:solidFill>
              </a:rPr>
              <a:t>climate</a:t>
            </a:r>
          </a:p>
          <a:p>
            <a:endParaRPr lang="en-US" sz="2400" dirty="0" smtClean="0">
              <a:solidFill>
                <a:schemeClr val="accent6">
                  <a:lumMod val="20000"/>
                  <a:lumOff val="80000"/>
                </a:schemeClr>
              </a:solidFill>
            </a:endParaRPr>
          </a:p>
          <a:p>
            <a:r>
              <a:rPr lang="en-US" sz="2400" dirty="0" smtClean="0">
                <a:solidFill>
                  <a:schemeClr val="accent6">
                    <a:lumMod val="20000"/>
                    <a:lumOff val="80000"/>
                  </a:schemeClr>
                </a:solidFill>
              </a:rPr>
              <a:t>3) Prepare </a:t>
            </a:r>
            <a:r>
              <a:rPr lang="en-US" sz="2400" dirty="0" smtClean="0">
                <a:solidFill>
                  <a:schemeClr val="accent6">
                    <a:lumMod val="20000"/>
                    <a:lumOff val="80000"/>
                  </a:schemeClr>
                </a:solidFill>
              </a:rPr>
              <a:t>1 slide or page that includes Predictions and Results</a:t>
            </a:r>
            <a:endParaRPr lang="en-US" sz="2400" dirty="0">
              <a:solidFill>
                <a:schemeClr val="accent6">
                  <a:lumMod val="20000"/>
                  <a:lumOff val="80000"/>
                </a:schemeClr>
              </a:solidFill>
            </a:endParaRPr>
          </a:p>
        </p:txBody>
      </p:sp>
    </p:spTree>
    <p:extLst>
      <p:ext uri="{BB962C8B-B14F-4D97-AF65-F5344CB8AC3E}">
        <p14:creationId xmlns:p14="http://schemas.microsoft.com/office/powerpoint/2010/main" val="146438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2749219" y="511342"/>
            <a:ext cx="6562438" cy="523220"/>
          </a:xfrm>
          <a:prstGeom prst="rect">
            <a:avLst/>
          </a:prstGeom>
          <a:noFill/>
        </p:spPr>
        <p:txBody>
          <a:bodyPr wrap="none" rtlCol="0">
            <a:spAutoFit/>
          </a:bodyPr>
          <a:lstStyle/>
          <a:p>
            <a:r>
              <a:rPr lang="en-US" sz="2800">
                <a:solidFill>
                  <a:srgbClr val="00FF00"/>
                </a:solidFill>
              </a:rPr>
              <a:t>How </a:t>
            </a:r>
            <a:r>
              <a:rPr lang="en-US" sz="2800" smtClean="0">
                <a:solidFill>
                  <a:srgbClr val="00FF00"/>
                </a:solidFill>
              </a:rPr>
              <a:t>do </a:t>
            </a:r>
            <a:r>
              <a:rPr lang="en-US" sz="2800" dirty="0">
                <a:solidFill>
                  <a:srgbClr val="00FF00"/>
                </a:solidFill>
              </a:rPr>
              <a:t>species respond to </a:t>
            </a:r>
            <a:r>
              <a:rPr lang="en-US" sz="2800" dirty="0" smtClean="0">
                <a:solidFill>
                  <a:srgbClr val="00FF00"/>
                </a:solidFill>
              </a:rPr>
              <a:t>climate change?</a:t>
            </a:r>
            <a:endParaRPr lang="en-US" sz="2800" dirty="0">
              <a:solidFill>
                <a:srgbClr val="00FF00"/>
              </a:solidFill>
            </a:endParaRPr>
          </a:p>
        </p:txBody>
      </p:sp>
      <p:grpSp>
        <p:nvGrpSpPr>
          <p:cNvPr id="10" name="Group 9"/>
          <p:cNvGrpSpPr/>
          <p:nvPr/>
        </p:nvGrpSpPr>
        <p:grpSpPr>
          <a:xfrm>
            <a:off x="3866820" y="2649499"/>
            <a:ext cx="2122033" cy="2580107"/>
            <a:chOff x="213413" y="2280200"/>
            <a:chExt cx="2122033" cy="2580107"/>
          </a:xfrm>
        </p:grpSpPr>
        <p:grpSp>
          <p:nvGrpSpPr>
            <p:cNvPr id="2" name="Group 27"/>
            <p:cNvGrpSpPr>
              <a:grpSpLocks/>
            </p:cNvGrpSpPr>
            <p:nvPr/>
          </p:nvGrpSpPr>
          <p:grpSpPr bwMode="auto">
            <a:xfrm>
              <a:off x="632104" y="2500733"/>
              <a:ext cx="1703342" cy="2324790"/>
              <a:chOff x="2455345" y="1906503"/>
              <a:chExt cx="1818055" cy="2590196"/>
            </a:xfrm>
          </p:grpSpPr>
          <p:pic>
            <p:nvPicPr>
              <p:cNvPr id="3"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5345" y="1906503"/>
                <a:ext cx="1818055" cy="2590196"/>
              </a:xfrm>
              <a:prstGeom prst="rect">
                <a:avLst/>
              </a:prstGeom>
              <a:noFill/>
              <a:ln w="9525">
                <a:noFill/>
                <a:miter lim="800000"/>
                <a:headEnd/>
                <a:tailEnd/>
              </a:ln>
            </p:spPr>
          </p:pic>
          <p:sp>
            <p:nvSpPr>
              <p:cNvPr id="4" name="Trapezoid 3"/>
              <p:cNvSpPr/>
              <p:nvPr/>
            </p:nvSpPr>
            <p:spPr>
              <a:xfrm>
                <a:off x="2514588" y="3359951"/>
                <a:ext cx="1676268" cy="957346"/>
              </a:xfrm>
              <a:prstGeom prst="trapezoid">
                <a:avLst>
                  <a:gd name="adj" fmla="val 34896"/>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
          <p:nvSpPr>
            <p:cNvPr id="19" name="TextBox 18"/>
            <p:cNvSpPr txBox="1">
              <a:spLocks noChangeArrowheads="1"/>
            </p:cNvSpPr>
            <p:nvPr/>
          </p:nvSpPr>
          <p:spPr bwMode="auto">
            <a:xfrm>
              <a:off x="213413" y="4460197"/>
              <a:ext cx="444352" cy="400110"/>
            </a:xfrm>
            <a:prstGeom prst="rect">
              <a:avLst/>
            </a:prstGeom>
            <a:noFill/>
            <a:ln w="9525">
              <a:noFill/>
              <a:miter lim="800000"/>
              <a:headEnd/>
              <a:tailEnd/>
            </a:ln>
          </p:spPr>
          <p:txBody>
            <a:bodyPr wrap="none">
              <a:spAutoFit/>
            </a:bodyPr>
            <a:lstStyle/>
            <a:p>
              <a:r>
                <a:rPr lang="en-US" sz="2000" dirty="0">
                  <a:solidFill>
                    <a:srgbClr val="FFFF66"/>
                  </a:solidFill>
                </a:rPr>
                <a:t>20</a:t>
              </a:r>
            </a:p>
          </p:txBody>
        </p:sp>
        <p:sp>
          <p:nvSpPr>
            <p:cNvPr id="22" name="TextBox 21"/>
            <p:cNvSpPr txBox="1">
              <a:spLocks noChangeArrowheads="1"/>
            </p:cNvSpPr>
            <p:nvPr/>
          </p:nvSpPr>
          <p:spPr bwMode="auto">
            <a:xfrm>
              <a:off x="542393" y="3532650"/>
              <a:ext cx="444352" cy="400110"/>
            </a:xfrm>
            <a:prstGeom prst="rect">
              <a:avLst/>
            </a:prstGeom>
            <a:noFill/>
            <a:ln w="9525">
              <a:noFill/>
              <a:miter lim="800000"/>
              <a:headEnd/>
              <a:tailEnd/>
            </a:ln>
          </p:spPr>
          <p:txBody>
            <a:bodyPr wrap="none">
              <a:spAutoFit/>
            </a:bodyPr>
            <a:lstStyle/>
            <a:p>
              <a:r>
                <a:rPr lang="en-US" sz="2000" dirty="0">
                  <a:solidFill>
                    <a:srgbClr val="FFFF66"/>
                  </a:solidFill>
                </a:rPr>
                <a:t>10</a:t>
              </a:r>
            </a:p>
          </p:txBody>
        </p:sp>
        <p:sp>
          <p:nvSpPr>
            <p:cNvPr id="24" name="TextBox 23"/>
            <p:cNvSpPr txBox="1"/>
            <p:nvPr/>
          </p:nvSpPr>
          <p:spPr>
            <a:xfrm>
              <a:off x="894554" y="3829225"/>
              <a:ext cx="1259704" cy="830997"/>
            </a:xfrm>
            <a:prstGeom prst="rect">
              <a:avLst/>
            </a:prstGeom>
            <a:noFill/>
          </p:spPr>
          <p:txBody>
            <a:bodyPr wrap="none" rtlCol="0">
              <a:spAutoFit/>
            </a:bodyPr>
            <a:lstStyle/>
            <a:p>
              <a:pPr algn="ctr"/>
              <a:r>
                <a:rPr lang="en-US" sz="2400" dirty="0"/>
                <a:t>Suitable </a:t>
              </a:r>
            </a:p>
            <a:p>
              <a:pPr algn="ctr"/>
              <a:r>
                <a:rPr lang="en-US" sz="2400" dirty="0"/>
                <a:t>niche</a:t>
              </a:r>
            </a:p>
          </p:txBody>
        </p:sp>
        <p:pic>
          <p:nvPicPr>
            <p:cNvPr id="26" name="Picture 2" descr="http://www.athropolis.com/arctic-facts/graphics/ice-age-globe.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739" y="2280200"/>
              <a:ext cx="458981" cy="456131"/>
            </a:xfrm>
            <a:prstGeom prst="rect">
              <a:avLst/>
            </a:prstGeom>
            <a:noFill/>
            <a:ln w="9525">
              <a:noFill/>
              <a:miter lim="800000"/>
              <a:headEnd/>
              <a:tailEnd/>
            </a:ln>
          </p:spPr>
        </p:pic>
      </p:grpSp>
      <p:grpSp>
        <p:nvGrpSpPr>
          <p:cNvPr id="14" name="Group 13"/>
          <p:cNvGrpSpPr/>
          <p:nvPr/>
        </p:nvGrpSpPr>
        <p:grpSpPr>
          <a:xfrm>
            <a:off x="5991582" y="2629287"/>
            <a:ext cx="1877453" cy="2545322"/>
            <a:chOff x="2770747" y="2280200"/>
            <a:chExt cx="1877453" cy="2545322"/>
          </a:xfrm>
        </p:grpSpPr>
        <p:grpSp>
          <p:nvGrpSpPr>
            <p:cNvPr id="7" name="Group 29"/>
            <p:cNvGrpSpPr>
              <a:grpSpLocks/>
            </p:cNvGrpSpPr>
            <p:nvPr/>
          </p:nvGrpSpPr>
          <p:grpSpPr bwMode="auto">
            <a:xfrm>
              <a:off x="2945558" y="2500531"/>
              <a:ext cx="1702642" cy="2324991"/>
              <a:chOff x="2465684" y="610204"/>
              <a:chExt cx="1818055" cy="2590196"/>
            </a:xfrm>
          </p:grpSpPr>
          <p:pic>
            <p:nvPicPr>
              <p:cNvPr id="8"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5684" y="610204"/>
                <a:ext cx="1818055" cy="2590196"/>
              </a:xfrm>
              <a:prstGeom prst="rect">
                <a:avLst/>
              </a:prstGeom>
              <a:noFill/>
              <a:ln w="9525">
                <a:noFill/>
                <a:miter lim="800000"/>
                <a:headEnd/>
                <a:tailEnd/>
              </a:ln>
            </p:spPr>
          </p:pic>
          <p:sp>
            <p:nvSpPr>
              <p:cNvPr id="9" name="Trapezoid 8"/>
              <p:cNvSpPr/>
              <p:nvPr/>
            </p:nvSpPr>
            <p:spPr>
              <a:xfrm>
                <a:off x="2767775" y="1188784"/>
                <a:ext cx="1220478" cy="1219825"/>
              </a:xfrm>
              <a:prstGeom prst="trapezoid">
                <a:avLst>
                  <a:gd name="adj" fmla="val 37997"/>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pic>
          <p:nvPicPr>
            <p:cNvPr id="27" name="Picture 2" descr="http://www.exchange.laurentian.ca/NR/rdonlyres/48C06F88-7432-4D3E-AB81-EA633C0F2CAC/0/glob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3138" y="2280200"/>
              <a:ext cx="504462" cy="505781"/>
            </a:xfrm>
            <a:prstGeom prst="rect">
              <a:avLst/>
            </a:prstGeom>
            <a:noFill/>
            <a:ln w="9525">
              <a:noFill/>
              <a:miter lim="800000"/>
              <a:headEnd/>
              <a:tailEnd/>
            </a:ln>
          </p:spPr>
        </p:pic>
        <p:sp>
          <p:nvSpPr>
            <p:cNvPr id="30" name="TextBox 29"/>
            <p:cNvSpPr txBox="1">
              <a:spLocks noChangeArrowheads="1"/>
            </p:cNvSpPr>
            <p:nvPr/>
          </p:nvSpPr>
          <p:spPr bwMode="auto">
            <a:xfrm>
              <a:off x="2770747" y="3800591"/>
              <a:ext cx="444352" cy="400110"/>
            </a:xfrm>
            <a:prstGeom prst="rect">
              <a:avLst/>
            </a:prstGeom>
            <a:noFill/>
            <a:ln w="9525">
              <a:noFill/>
              <a:miter lim="800000"/>
              <a:headEnd/>
              <a:tailEnd/>
            </a:ln>
          </p:spPr>
          <p:txBody>
            <a:bodyPr wrap="none">
              <a:spAutoFit/>
            </a:bodyPr>
            <a:lstStyle/>
            <a:p>
              <a:r>
                <a:rPr lang="en-US" sz="2000" dirty="0">
                  <a:solidFill>
                    <a:srgbClr val="FFFF66"/>
                  </a:solidFill>
                </a:rPr>
                <a:t>20</a:t>
              </a:r>
            </a:p>
          </p:txBody>
        </p:sp>
        <p:sp>
          <p:nvSpPr>
            <p:cNvPr id="31" name="TextBox 30"/>
            <p:cNvSpPr txBox="1">
              <a:spLocks noChangeArrowheads="1"/>
            </p:cNvSpPr>
            <p:nvPr/>
          </p:nvSpPr>
          <p:spPr bwMode="auto">
            <a:xfrm>
              <a:off x="3099727" y="2873044"/>
              <a:ext cx="444352" cy="400110"/>
            </a:xfrm>
            <a:prstGeom prst="rect">
              <a:avLst/>
            </a:prstGeom>
            <a:noFill/>
            <a:ln w="9525">
              <a:noFill/>
              <a:miter lim="800000"/>
              <a:headEnd/>
              <a:tailEnd/>
            </a:ln>
          </p:spPr>
          <p:txBody>
            <a:bodyPr wrap="none">
              <a:spAutoFit/>
            </a:bodyPr>
            <a:lstStyle/>
            <a:p>
              <a:r>
                <a:rPr lang="en-US" sz="2000" dirty="0">
                  <a:solidFill>
                    <a:srgbClr val="FFFF66"/>
                  </a:solidFill>
                </a:rPr>
                <a:t>10</a:t>
              </a:r>
            </a:p>
          </p:txBody>
        </p:sp>
      </p:grpSp>
    </p:spTree>
    <p:extLst>
      <p:ext uri="{BB962C8B-B14F-4D97-AF65-F5344CB8AC3E}">
        <p14:creationId xmlns:p14="http://schemas.microsoft.com/office/powerpoint/2010/main" val="42072994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748287" y="1854898"/>
            <a:ext cx="7467600" cy="2667206"/>
            <a:chOff x="0" y="787863"/>
            <a:chExt cx="7467600" cy="2667206"/>
          </a:xfrm>
        </p:grpSpPr>
        <p:pic>
          <p:nvPicPr>
            <p:cNvPr id="16"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944690"/>
              <a:ext cx="7467600" cy="2510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533400" y="787863"/>
              <a:ext cx="5973302" cy="400110"/>
            </a:xfrm>
            <a:prstGeom prst="rect">
              <a:avLst/>
            </a:prstGeom>
            <a:noFill/>
          </p:spPr>
          <p:txBody>
            <a:bodyPr wrap="none" rtlCol="0">
              <a:spAutoFit/>
            </a:bodyPr>
            <a:lstStyle/>
            <a:p>
              <a:r>
                <a:rPr lang="en-US" sz="2000" dirty="0">
                  <a:solidFill>
                    <a:srgbClr val="FFC000"/>
                  </a:solidFill>
                </a:rPr>
                <a:t>Global Annual Temperature Change (last 800,000 years)</a:t>
              </a:r>
            </a:p>
          </p:txBody>
        </p:sp>
      </p:grpSp>
      <p:pic>
        <p:nvPicPr>
          <p:cNvPr id="18" name="Picture 2" descr="http://www.athropolis.com/arctic-facts/graphics/ice-age-globe.gif"/>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8715993" y="3610155"/>
            <a:ext cx="690395" cy="686108"/>
          </a:xfrm>
          <a:prstGeom prst="rect">
            <a:avLst/>
          </a:prstGeom>
          <a:noFill/>
          <a:ln w="9525">
            <a:noFill/>
            <a:miter lim="800000"/>
            <a:headEnd/>
            <a:tailEnd/>
          </a:ln>
        </p:spPr>
      </p:pic>
      <p:pic>
        <p:nvPicPr>
          <p:cNvPr id="19" name="Picture 2" descr="http://www.exchange.laurentian.ca/NR/rdonlyres/48C06F88-7432-4D3E-AB81-EA633C0F2CAC/0/globe.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8638543" y="2009502"/>
            <a:ext cx="763479" cy="765660"/>
          </a:xfrm>
          <a:prstGeom prst="rect">
            <a:avLst/>
          </a:prstGeom>
          <a:noFill/>
          <a:ln w="9525">
            <a:noFill/>
            <a:miter lim="800000"/>
            <a:headEnd/>
            <a:tailEnd/>
          </a:ln>
        </p:spPr>
      </p:pic>
      <p:sp>
        <p:nvSpPr>
          <p:cNvPr id="20" name="Up Arrow 19"/>
          <p:cNvSpPr/>
          <p:nvPr/>
        </p:nvSpPr>
        <p:spPr>
          <a:xfrm>
            <a:off x="8968274" y="2849758"/>
            <a:ext cx="227121" cy="685800"/>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9402021" y="3722377"/>
            <a:ext cx="1584088" cy="461665"/>
          </a:xfrm>
          <a:prstGeom prst="rect">
            <a:avLst/>
          </a:prstGeom>
          <a:noFill/>
        </p:spPr>
        <p:txBody>
          <a:bodyPr wrap="none" rtlCol="0">
            <a:spAutoFit/>
          </a:bodyPr>
          <a:lstStyle/>
          <a:p>
            <a:pPr algn="ctr"/>
            <a:r>
              <a:rPr lang="en-US" sz="2400" dirty="0">
                <a:solidFill>
                  <a:srgbClr val="FFC000"/>
                </a:solidFill>
              </a:rPr>
              <a:t>21,000 YBP</a:t>
            </a:r>
          </a:p>
        </p:txBody>
      </p:sp>
      <p:sp>
        <p:nvSpPr>
          <p:cNvPr id="22" name="TextBox 21"/>
          <p:cNvSpPr txBox="1"/>
          <p:nvPr/>
        </p:nvSpPr>
        <p:spPr>
          <a:xfrm>
            <a:off x="9402022" y="2161500"/>
            <a:ext cx="885179" cy="461665"/>
          </a:xfrm>
          <a:prstGeom prst="rect">
            <a:avLst/>
          </a:prstGeom>
          <a:noFill/>
        </p:spPr>
        <p:txBody>
          <a:bodyPr wrap="none" rtlCol="0">
            <a:spAutoFit/>
          </a:bodyPr>
          <a:lstStyle/>
          <a:p>
            <a:pPr algn="ctr"/>
            <a:r>
              <a:rPr lang="en-US" sz="2400" dirty="0">
                <a:solidFill>
                  <a:srgbClr val="FFC000"/>
                </a:solidFill>
              </a:rPr>
              <a:t>0 YBP</a:t>
            </a:r>
          </a:p>
        </p:txBody>
      </p:sp>
      <p:sp>
        <p:nvSpPr>
          <p:cNvPr id="3" name="Oval 2"/>
          <p:cNvSpPr/>
          <p:nvPr/>
        </p:nvSpPr>
        <p:spPr>
          <a:xfrm>
            <a:off x="8377687" y="391495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562342" y="2546964"/>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48530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393542" y="738012"/>
            <a:ext cx="3997960" cy="5503838"/>
            <a:chOff x="4917440" y="535608"/>
            <a:chExt cx="3997960" cy="5503838"/>
          </a:xfrm>
        </p:grpSpPr>
        <p:sp>
          <p:nvSpPr>
            <p:cNvPr id="8" name="Rectangle 7"/>
            <p:cNvSpPr/>
            <p:nvPr/>
          </p:nvSpPr>
          <p:spPr>
            <a:xfrm>
              <a:off x="5650042" y="693537"/>
              <a:ext cx="1517403" cy="400110"/>
            </a:xfrm>
            <a:prstGeom prst="rect">
              <a:avLst/>
            </a:prstGeom>
          </p:spPr>
          <p:txBody>
            <a:bodyPr wrap="none">
              <a:spAutoFit/>
            </a:bodyPr>
            <a:lstStyle/>
            <a:p>
              <a:r>
                <a:rPr lang="en-US" sz="2000" dirty="0">
                  <a:solidFill>
                    <a:srgbClr val="FFC000"/>
                  </a:solidFill>
                </a:rPr>
                <a:t>Present time</a:t>
              </a:r>
            </a:p>
          </p:txBody>
        </p:sp>
        <p:pic>
          <p:nvPicPr>
            <p:cNvPr id="10" name="Picture 2" descr="http://www.exchange.laurentian.ca/NR/rdonlyres/48C06F88-7432-4D3E-AB81-EA633C0F2CAC/0/glob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2602" y="535608"/>
              <a:ext cx="609817" cy="611559"/>
            </a:xfrm>
            <a:prstGeom prst="rect">
              <a:avLst/>
            </a:prstGeom>
            <a:noFill/>
            <a:ln w="9525">
              <a:noFill/>
              <a:miter lim="800000"/>
              <a:headEnd/>
              <a:tailEnd/>
            </a:ln>
          </p:spPr>
        </p:pic>
        <p:pic>
          <p:nvPicPr>
            <p:cNvPr id="11" name="Picture 10" descr="current.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17440" y="1426044"/>
              <a:ext cx="3997960" cy="4495800"/>
            </a:xfrm>
            <a:prstGeom prst="rect">
              <a:avLst/>
            </a:prstGeom>
          </p:spPr>
        </p:pic>
        <p:sp>
          <p:nvSpPr>
            <p:cNvPr id="13" name="TextBox 12"/>
            <p:cNvSpPr txBox="1">
              <a:spLocks noChangeArrowheads="1"/>
            </p:cNvSpPr>
            <p:nvPr/>
          </p:nvSpPr>
          <p:spPr bwMode="auto">
            <a:xfrm>
              <a:off x="5410200" y="5577781"/>
              <a:ext cx="885179" cy="461665"/>
            </a:xfrm>
            <a:prstGeom prst="rect">
              <a:avLst/>
            </a:prstGeom>
            <a:noFill/>
            <a:ln w="9525">
              <a:noFill/>
              <a:miter lim="800000"/>
              <a:headEnd/>
              <a:tailEnd/>
            </a:ln>
          </p:spPr>
          <p:txBody>
            <a:bodyPr wrap="none">
              <a:spAutoFit/>
            </a:bodyPr>
            <a:lstStyle/>
            <a:p>
              <a:r>
                <a:rPr lang="en-US" sz="2400" dirty="0">
                  <a:solidFill>
                    <a:schemeClr val="bg1"/>
                  </a:solidFill>
                </a:rPr>
                <a:t>0 YBP</a:t>
              </a:r>
            </a:p>
          </p:txBody>
        </p:sp>
      </p:grpSp>
      <p:grpSp>
        <p:nvGrpSpPr>
          <p:cNvPr id="14" name="Group 13"/>
          <p:cNvGrpSpPr/>
          <p:nvPr/>
        </p:nvGrpSpPr>
        <p:grpSpPr>
          <a:xfrm>
            <a:off x="1659189" y="799804"/>
            <a:ext cx="4246880" cy="5600997"/>
            <a:chOff x="0" y="619155"/>
            <a:chExt cx="4246880" cy="5600997"/>
          </a:xfrm>
        </p:grpSpPr>
        <p:sp>
          <p:nvSpPr>
            <p:cNvPr id="7" name="Rectangle 6"/>
            <p:cNvSpPr/>
            <p:nvPr/>
          </p:nvSpPr>
          <p:spPr>
            <a:xfrm>
              <a:off x="937754" y="685800"/>
              <a:ext cx="2660857" cy="400110"/>
            </a:xfrm>
            <a:prstGeom prst="rect">
              <a:avLst/>
            </a:prstGeom>
          </p:spPr>
          <p:txBody>
            <a:bodyPr wrap="none">
              <a:spAutoFit/>
            </a:bodyPr>
            <a:lstStyle/>
            <a:p>
              <a:r>
                <a:rPr lang="en-US" sz="2000" dirty="0">
                  <a:solidFill>
                    <a:srgbClr val="00CC00"/>
                  </a:solidFill>
                </a:rPr>
                <a:t>Last Glacial Maximum  </a:t>
              </a:r>
            </a:p>
          </p:txBody>
        </p:sp>
        <p:pic>
          <p:nvPicPr>
            <p:cNvPr id="9" name="Picture 2" descr="http://www.athropolis.com/arctic-facts/graphics/ice-age-glob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95278" y="619155"/>
              <a:ext cx="536733" cy="533400"/>
            </a:xfrm>
            <a:prstGeom prst="rect">
              <a:avLst/>
            </a:prstGeom>
            <a:noFill/>
            <a:ln w="9525">
              <a:noFill/>
              <a:miter lim="800000"/>
              <a:headEnd/>
              <a:tailEnd/>
            </a:ln>
          </p:spPr>
        </p:pic>
        <p:pic>
          <p:nvPicPr>
            <p:cNvPr id="12" name="Picture 11" descr="lgm.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200" y="1447800"/>
              <a:ext cx="4170680" cy="4541520"/>
            </a:xfrm>
            <a:prstGeom prst="rect">
              <a:avLst/>
            </a:prstGeom>
          </p:spPr>
        </p:pic>
        <p:sp>
          <p:nvSpPr>
            <p:cNvPr id="28" name="TextBox 27"/>
            <p:cNvSpPr txBox="1">
              <a:spLocks noChangeArrowheads="1"/>
            </p:cNvSpPr>
            <p:nvPr/>
          </p:nvSpPr>
          <p:spPr bwMode="auto">
            <a:xfrm>
              <a:off x="0" y="5758487"/>
              <a:ext cx="1653017" cy="461665"/>
            </a:xfrm>
            <a:prstGeom prst="rect">
              <a:avLst/>
            </a:prstGeom>
            <a:noFill/>
            <a:ln w="9525">
              <a:noFill/>
              <a:miter lim="800000"/>
              <a:headEnd/>
              <a:tailEnd/>
            </a:ln>
          </p:spPr>
          <p:txBody>
            <a:bodyPr wrap="none">
              <a:spAutoFit/>
            </a:bodyPr>
            <a:lstStyle/>
            <a:p>
              <a:r>
                <a:rPr lang="en-US" sz="2400" dirty="0">
                  <a:solidFill>
                    <a:schemeClr val="bg1"/>
                  </a:solidFill>
                </a:rPr>
                <a:t>21, 000 YBP</a:t>
              </a:r>
            </a:p>
          </p:txBody>
        </p:sp>
      </p:grpSp>
      <p:grpSp>
        <p:nvGrpSpPr>
          <p:cNvPr id="5" name="Group 4"/>
          <p:cNvGrpSpPr/>
          <p:nvPr/>
        </p:nvGrpSpPr>
        <p:grpSpPr>
          <a:xfrm>
            <a:off x="4724400" y="6182380"/>
            <a:ext cx="2819400" cy="523220"/>
            <a:chOff x="3200400" y="6172200"/>
            <a:chExt cx="2819400" cy="523220"/>
          </a:xfrm>
        </p:grpSpPr>
        <p:cxnSp>
          <p:nvCxnSpPr>
            <p:cNvPr id="3" name="Straight Arrow Connector 2"/>
            <p:cNvCxnSpPr/>
            <p:nvPr/>
          </p:nvCxnSpPr>
          <p:spPr>
            <a:xfrm>
              <a:off x="3200400" y="6629400"/>
              <a:ext cx="2819400"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962400" y="6172200"/>
              <a:ext cx="1459823" cy="523220"/>
            </a:xfrm>
            <a:prstGeom prst="rect">
              <a:avLst/>
            </a:prstGeom>
            <a:noFill/>
          </p:spPr>
          <p:txBody>
            <a:bodyPr wrap="none" rtlCol="0">
              <a:spAutoFit/>
            </a:bodyPr>
            <a:lstStyle/>
            <a:p>
              <a:r>
                <a:rPr lang="en-US" sz="2800" dirty="0">
                  <a:solidFill>
                    <a:srgbClr val="FFC000"/>
                  </a:solidFill>
                </a:rPr>
                <a:t>warming</a:t>
              </a:r>
            </a:p>
          </p:txBody>
        </p:sp>
      </p:grpSp>
      <p:sp>
        <p:nvSpPr>
          <p:cNvPr id="16" name="TextBox 15"/>
          <p:cNvSpPr txBox="1"/>
          <p:nvPr/>
        </p:nvSpPr>
        <p:spPr>
          <a:xfrm>
            <a:off x="2212491" y="238780"/>
            <a:ext cx="8007641" cy="523220"/>
          </a:xfrm>
          <a:prstGeom prst="rect">
            <a:avLst/>
          </a:prstGeom>
          <a:noFill/>
        </p:spPr>
        <p:txBody>
          <a:bodyPr wrap="none" rtlCol="0">
            <a:spAutoFit/>
          </a:bodyPr>
          <a:lstStyle/>
          <a:p>
            <a:r>
              <a:rPr lang="en-US" sz="2800" dirty="0">
                <a:solidFill>
                  <a:srgbClr val="00FF00"/>
                </a:solidFill>
              </a:rPr>
              <a:t>Climate change after the Last Glacial Maximum (LGM)</a:t>
            </a:r>
          </a:p>
        </p:txBody>
      </p:sp>
      <p:pic>
        <p:nvPicPr>
          <p:cNvPr id="18" name="Picture 11" descr="pika.gif"/>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20014" y="4323188"/>
            <a:ext cx="2018385" cy="1603538"/>
          </a:xfrm>
          <a:prstGeom prst="rect">
            <a:avLst/>
          </a:prstGeom>
          <a:noFill/>
          <a:ln w="9525">
            <a:noFill/>
            <a:miter lim="800000"/>
            <a:headEnd/>
            <a:tailEnd/>
          </a:ln>
        </p:spPr>
      </p:pic>
    </p:spTree>
    <p:extLst>
      <p:ext uri="{BB962C8B-B14F-4D97-AF65-F5344CB8AC3E}">
        <p14:creationId xmlns:p14="http://schemas.microsoft.com/office/powerpoint/2010/main" val="17685942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458227" y="1478319"/>
            <a:ext cx="3761905" cy="4857143"/>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005915" y="1471955"/>
            <a:ext cx="3761905" cy="4857143"/>
          </a:xfrm>
          <a:prstGeom prst="rect">
            <a:avLst/>
          </a:prstGeom>
        </p:spPr>
      </p:pic>
      <p:grpSp>
        <p:nvGrpSpPr>
          <p:cNvPr id="15" name="Group 14"/>
          <p:cNvGrpSpPr/>
          <p:nvPr/>
        </p:nvGrpSpPr>
        <p:grpSpPr>
          <a:xfrm>
            <a:off x="7088570" y="856631"/>
            <a:ext cx="2845673" cy="805484"/>
            <a:chOff x="5612467" y="654227"/>
            <a:chExt cx="2845673" cy="805484"/>
          </a:xfrm>
        </p:grpSpPr>
        <p:sp>
          <p:nvSpPr>
            <p:cNvPr id="8" name="Rectangle 7"/>
            <p:cNvSpPr/>
            <p:nvPr/>
          </p:nvSpPr>
          <p:spPr>
            <a:xfrm>
              <a:off x="5612467" y="691998"/>
              <a:ext cx="2042482" cy="523220"/>
            </a:xfrm>
            <a:prstGeom prst="rect">
              <a:avLst/>
            </a:prstGeom>
          </p:spPr>
          <p:txBody>
            <a:bodyPr wrap="none">
              <a:spAutoFit/>
            </a:bodyPr>
            <a:lstStyle/>
            <a:p>
              <a:pPr algn="ctr"/>
              <a:r>
                <a:rPr lang="en-US" sz="2800" dirty="0">
                  <a:solidFill>
                    <a:srgbClr val="FF0000"/>
                  </a:solidFill>
                </a:rPr>
                <a:t>Present time</a:t>
              </a:r>
              <a:endParaRPr lang="en-US" sz="2800" dirty="0">
                <a:solidFill>
                  <a:schemeClr val="accent2">
                    <a:lumMod val="40000"/>
                    <a:lumOff val="60000"/>
                  </a:schemeClr>
                </a:solidFill>
              </a:endParaRPr>
            </a:p>
          </p:txBody>
        </p:sp>
        <p:pic>
          <p:nvPicPr>
            <p:cNvPr id="10" name="Picture 2" descr="http://www.exchange.laurentian.ca/NR/rdonlyres/48C06F88-7432-4D3E-AB81-EA633C0F2CAC/0/globe.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654950" y="654227"/>
              <a:ext cx="803190" cy="805484"/>
            </a:xfrm>
            <a:prstGeom prst="rect">
              <a:avLst/>
            </a:prstGeom>
            <a:noFill/>
            <a:ln w="9525">
              <a:noFill/>
              <a:miter lim="800000"/>
              <a:headEnd/>
              <a:tailEnd/>
            </a:ln>
          </p:spPr>
        </p:pic>
      </p:grpSp>
      <p:grpSp>
        <p:nvGrpSpPr>
          <p:cNvPr id="14" name="Group 13"/>
          <p:cNvGrpSpPr/>
          <p:nvPr/>
        </p:nvGrpSpPr>
        <p:grpSpPr>
          <a:xfrm>
            <a:off x="2112735" y="866449"/>
            <a:ext cx="4107131" cy="841613"/>
            <a:chOff x="453545" y="685800"/>
            <a:chExt cx="4107131" cy="841613"/>
          </a:xfrm>
        </p:grpSpPr>
        <p:sp>
          <p:nvSpPr>
            <p:cNvPr id="7" name="Rectangle 6"/>
            <p:cNvSpPr/>
            <p:nvPr/>
          </p:nvSpPr>
          <p:spPr>
            <a:xfrm>
              <a:off x="453545" y="685800"/>
              <a:ext cx="3370473" cy="523220"/>
            </a:xfrm>
            <a:prstGeom prst="rect">
              <a:avLst/>
            </a:prstGeom>
          </p:spPr>
          <p:txBody>
            <a:bodyPr wrap="none">
              <a:spAutoFit/>
            </a:bodyPr>
            <a:lstStyle/>
            <a:p>
              <a:pPr algn="ctr"/>
              <a:r>
                <a:rPr lang="en-US" sz="2800" dirty="0">
                  <a:solidFill>
                    <a:srgbClr val="00CC00"/>
                  </a:solidFill>
                </a:rPr>
                <a:t>Last Glacial Maximum</a:t>
              </a:r>
              <a:endParaRPr lang="en-US" sz="2800" dirty="0">
                <a:solidFill>
                  <a:schemeClr val="accent6">
                    <a:lumMod val="40000"/>
                    <a:lumOff val="60000"/>
                  </a:schemeClr>
                </a:solidFill>
              </a:endParaRPr>
            </a:p>
          </p:txBody>
        </p:sp>
        <p:pic>
          <p:nvPicPr>
            <p:cNvPr id="9" name="Picture 2" descr="http://www.athropolis.com/arctic-facts/graphics/ice-age-globe.gif"/>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821319" y="792647"/>
              <a:ext cx="739357" cy="734766"/>
            </a:xfrm>
            <a:prstGeom prst="rect">
              <a:avLst/>
            </a:prstGeom>
            <a:noFill/>
            <a:ln w="9525">
              <a:noFill/>
              <a:miter lim="800000"/>
              <a:headEnd/>
              <a:tailEnd/>
            </a:ln>
          </p:spPr>
        </p:pic>
      </p:grpSp>
      <p:grpSp>
        <p:nvGrpSpPr>
          <p:cNvPr id="5" name="Group 4"/>
          <p:cNvGrpSpPr/>
          <p:nvPr/>
        </p:nvGrpSpPr>
        <p:grpSpPr>
          <a:xfrm>
            <a:off x="4724400" y="6182380"/>
            <a:ext cx="2819400" cy="523220"/>
            <a:chOff x="3200400" y="6172200"/>
            <a:chExt cx="2819400" cy="523220"/>
          </a:xfrm>
        </p:grpSpPr>
        <p:cxnSp>
          <p:nvCxnSpPr>
            <p:cNvPr id="3" name="Straight Arrow Connector 2"/>
            <p:cNvCxnSpPr/>
            <p:nvPr/>
          </p:nvCxnSpPr>
          <p:spPr>
            <a:xfrm>
              <a:off x="3200400" y="6629400"/>
              <a:ext cx="2819400" cy="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962400" y="6172200"/>
              <a:ext cx="1459823" cy="523220"/>
            </a:xfrm>
            <a:prstGeom prst="rect">
              <a:avLst/>
            </a:prstGeom>
            <a:noFill/>
          </p:spPr>
          <p:txBody>
            <a:bodyPr wrap="none" rtlCol="0">
              <a:spAutoFit/>
            </a:bodyPr>
            <a:lstStyle/>
            <a:p>
              <a:r>
                <a:rPr lang="en-US" sz="2800" dirty="0">
                  <a:solidFill>
                    <a:srgbClr val="FFC000"/>
                  </a:solidFill>
                </a:rPr>
                <a:t>warming</a:t>
              </a:r>
            </a:p>
          </p:txBody>
        </p:sp>
      </p:grpSp>
      <p:sp>
        <p:nvSpPr>
          <p:cNvPr id="16" name="TextBox 15"/>
          <p:cNvSpPr txBox="1"/>
          <p:nvPr/>
        </p:nvSpPr>
        <p:spPr>
          <a:xfrm>
            <a:off x="2212491" y="238780"/>
            <a:ext cx="8007641" cy="523220"/>
          </a:xfrm>
          <a:prstGeom prst="rect">
            <a:avLst/>
          </a:prstGeom>
          <a:noFill/>
        </p:spPr>
        <p:txBody>
          <a:bodyPr wrap="none" rtlCol="0">
            <a:spAutoFit/>
          </a:bodyPr>
          <a:lstStyle/>
          <a:p>
            <a:r>
              <a:rPr lang="en-US" sz="2800" dirty="0">
                <a:solidFill>
                  <a:schemeClr val="accent2"/>
                </a:solidFill>
              </a:rPr>
              <a:t>Climate change after the Last Glacial Maximum (LGM)</a:t>
            </a:r>
          </a:p>
        </p:txBody>
      </p:sp>
      <p:pic>
        <p:nvPicPr>
          <p:cNvPr id="27" name="Picture 26"/>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5342461" y="2562232"/>
            <a:ext cx="1255059" cy="2161491"/>
          </a:xfrm>
          <a:prstGeom prst="rect">
            <a:avLst/>
          </a:prstGeom>
        </p:spPr>
      </p:pic>
    </p:spTree>
    <p:extLst>
      <p:ext uri="{BB962C8B-B14F-4D97-AF65-F5344CB8AC3E}">
        <p14:creationId xmlns:p14="http://schemas.microsoft.com/office/powerpoint/2010/main" val="3856588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2" descr="http://www.franklin.ma.us/auto/upload/schools/remington/1152-fireglobe1.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8658447" y="3247133"/>
            <a:ext cx="1907057" cy="2655820"/>
          </a:xfrm>
          <a:prstGeom prst="rect">
            <a:avLst/>
          </a:prstGeom>
          <a:noFill/>
          <a:ln w="9525">
            <a:noFill/>
            <a:miter lim="800000"/>
            <a:headEnd/>
            <a:tailEnd/>
          </a:ln>
        </p:spPr>
      </p:pic>
      <p:sp>
        <p:nvSpPr>
          <p:cNvPr id="3" name="TextBox 2"/>
          <p:cNvSpPr txBox="1"/>
          <p:nvPr/>
        </p:nvSpPr>
        <p:spPr>
          <a:xfrm>
            <a:off x="1524000" y="6488668"/>
            <a:ext cx="3156698" cy="338554"/>
          </a:xfrm>
          <a:prstGeom prst="rect">
            <a:avLst/>
          </a:prstGeom>
          <a:noFill/>
        </p:spPr>
        <p:txBody>
          <a:bodyPr wrap="none" rtlCol="0">
            <a:spAutoFit/>
          </a:bodyPr>
          <a:lstStyle/>
          <a:p>
            <a:r>
              <a:rPr lang="en-US" sz="1600" dirty="0">
                <a:solidFill>
                  <a:schemeClr val="accent3">
                    <a:lumMod val="40000"/>
                    <a:lumOff val="60000"/>
                  </a:schemeClr>
                </a:solidFill>
              </a:rPr>
              <a:t>National Climate Assessment, 2016 </a:t>
            </a:r>
          </a:p>
        </p:txBody>
      </p:sp>
      <p:grpSp>
        <p:nvGrpSpPr>
          <p:cNvPr id="4" name="Group 3"/>
          <p:cNvGrpSpPr/>
          <p:nvPr/>
        </p:nvGrpSpPr>
        <p:grpSpPr>
          <a:xfrm>
            <a:off x="2454783" y="361507"/>
            <a:ext cx="4817269" cy="5633638"/>
            <a:chOff x="711574" y="771662"/>
            <a:chExt cx="4817269" cy="5633638"/>
          </a:xfrm>
        </p:grpSpPr>
        <p:pic>
          <p:nvPicPr>
            <p:cNvPr id="1026" name="Picture 2"/>
            <p:cNvPicPr preferRelativeResize="0">
              <a:picLocks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711574" y="5149909"/>
              <a:ext cx="4500000" cy="1255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588982" y="771662"/>
              <a:ext cx="3939861" cy="707886"/>
            </a:xfrm>
            <a:prstGeom prst="rect">
              <a:avLst/>
            </a:prstGeom>
            <a:noFill/>
          </p:spPr>
          <p:txBody>
            <a:bodyPr wrap="none" rtlCol="0">
              <a:spAutoFit/>
            </a:bodyPr>
            <a:lstStyle/>
            <a:p>
              <a:pPr algn="ctr"/>
              <a:r>
                <a:rPr lang="en-US" sz="2000" dirty="0">
                  <a:solidFill>
                    <a:schemeClr val="accent4"/>
                  </a:solidFill>
                </a:rPr>
                <a:t>Global Annual Temperature Change </a:t>
              </a:r>
            </a:p>
            <a:p>
              <a:pPr algn="ctr"/>
              <a:r>
                <a:rPr lang="en-US" sz="2000" dirty="0">
                  <a:solidFill>
                    <a:schemeClr val="accent4"/>
                  </a:solidFill>
                </a:rPr>
                <a:t>Projection to 2100</a:t>
              </a:r>
            </a:p>
          </p:txBody>
        </p:sp>
      </p:grpSp>
      <p:cxnSp>
        <p:nvCxnSpPr>
          <p:cNvPr id="12" name="Straight Connector 11"/>
          <p:cNvCxnSpPr/>
          <p:nvPr/>
        </p:nvCxnSpPr>
        <p:spPr>
          <a:xfrm>
            <a:off x="2381698" y="4996966"/>
            <a:ext cx="0" cy="1012313"/>
          </a:xfrm>
          <a:prstGeom prst="line">
            <a:avLst/>
          </a:prstGeom>
        </p:spPr>
        <p:style>
          <a:lnRef idx="1">
            <a:schemeClr val="accent4"/>
          </a:lnRef>
          <a:fillRef idx="0">
            <a:schemeClr val="accent4"/>
          </a:fillRef>
          <a:effectRef idx="0">
            <a:schemeClr val="accent4"/>
          </a:effectRef>
          <a:fontRef idx="minor">
            <a:schemeClr val="tx1"/>
          </a:fontRef>
        </p:style>
      </p:cxnSp>
      <p:cxnSp>
        <p:nvCxnSpPr>
          <p:cNvPr id="16" name="Straight Connector 15"/>
          <p:cNvCxnSpPr/>
          <p:nvPr/>
        </p:nvCxnSpPr>
        <p:spPr>
          <a:xfrm>
            <a:off x="2381699" y="6009278"/>
            <a:ext cx="4536711" cy="0"/>
          </a:xfrm>
          <a:prstGeom prst="line">
            <a:avLst/>
          </a:prstGeom>
        </p:spPr>
        <p:style>
          <a:lnRef idx="1">
            <a:schemeClr val="accent4"/>
          </a:lnRef>
          <a:fillRef idx="0">
            <a:schemeClr val="accent4"/>
          </a:fillRef>
          <a:effectRef idx="0">
            <a:schemeClr val="accent4"/>
          </a:effectRef>
          <a:fontRef idx="minor">
            <a:schemeClr val="tx1"/>
          </a:fontRef>
        </p:style>
      </p:cxnSp>
      <p:sp>
        <p:nvSpPr>
          <p:cNvPr id="20" name="TextBox 19"/>
          <p:cNvSpPr txBox="1"/>
          <p:nvPr/>
        </p:nvSpPr>
        <p:spPr>
          <a:xfrm>
            <a:off x="2107409" y="5254502"/>
            <a:ext cx="301686" cy="369332"/>
          </a:xfrm>
          <a:prstGeom prst="rect">
            <a:avLst/>
          </a:prstGeom>
          <a:noFill/>
        </p:spPr>
        <p:txBody>
          <a:bodyPr wrap="none" rtlCol="0">
            <a:spAutoFit/>
          </a:bodyPr>
          <a:lstStyle/>
          <a:p>
            <a:r>
              <a:rPr lang="en-US" dirty="0">
                <a:solidFill>
                  <a:srgbClr val="FFFF00"/>
                </a:solidFill>
              </a:rPr>
              <a:t>0</a:t>
            </a:r>
          </a:p>
        </p:txBody>
      </p:sp>
      <p:sp>
        <p:nvSpPr>
          <p:cNvPr id="24" name="TextBox 23"/>
          <p:cNvSpPr txBox="1"/>
          <p:nvPr/>
        </p:nvSpPr>
        <p:spPr>
          <a:xfrm>
            <a:off x="2763090" y="6066171"/>
            <a:ext cx="652743" cy="369332"/>
          </a:xfrm>
          <a:prstGeom prst="rect">
            <a:avLst/>
          </a:prstGeom>
          <a:noFill/>
        </p:spPr>
        <p:txBody>
          <a:bodyPr wrap="none" rtlCol="0">
            <a:spAutoFit/>
          </a:bodyPr>
          <a:lstStyle/>
          <a:p>
            <a:r>
              <a:rPr lang="en-US" dirty="0">
                <a:solidFill>
                  <a:srgbClr val="FFFF00"/>
                </a:solidFill>
              </a:rPr>
              <a:t>1900</a:t>
            </a:r>
          </a:p>
        </p:txBody>
      </p:sp>
      <p:sp>
        <p:nvSpPr>
          <p:cNvPr id="25" name="TextBox 24"/>
          <p:cNvSpPr txBox="1"/>
          <p:nvPr/>
        </p:nvSpPr>
        <p:spPr>
          <a:xfrm>
            <a:off x="6203809" y="6066171"/>
            <a:ext cx="652743" cy="369332"/>
          </a:xfrm>
          <a:prstGeom prst="rect">
            <a:avLst/>
          </a:prstGeom>
          <a:noFill/>
        </p:spPr>
        <p:txBody>
          <a:bodyPr wrap="none" rtlCol="0">
            <a:spAutoFit/>
          </a:bodyPr>
          <a:lstStyle/>
          <a:p>
            <a:r>
              <a:rPr lang="en-US" dirty="0">
                <a:solidFill>
                  <a:srgbClr val="FFFF00"/>
                </a:solidFill>
              </a:rPr>
              <a:t>2000</a:t>
            </a:r>
          </a:p>
        </p:txBody>
      </p:sp>
      <p:sp>
        <p:nvSpPr>
          <p:cNvPr id="26" name="TextBox 25"/>
          <p:cNvSpPr txBox="1"/>
          <p:nvPr/>
        </p:nvSpPr>
        <p:spPr>
          <a:xfrm>
            <a:off x="4492628" y="6066171"/>
            <a:ext cx="652743" cy="369332"/>
          </a:xfrm>
          <a:prstGeom prst="rect">
            <a:avLst/>
          </a:prstGeom>
          <a:noFill/>
        </p:spPr>
        <p:txBody>
          <a:bodyPr wrap="none" rtlCol="0">
            <a:spAutoFit/>
          </a:bodyPr>
          <a:lstStyle/>
          <a:p>
            <a:r>
              <a:rPr lang="en-US" dirty="0">
                <a:solidFill>
                  <a:srgbClr val="FFFF00"/>
                </a:solidFill>
              </a:rPr>
              <a:t>1950</a:t>
            </a:r>
          </a:p>
        </p:txBody>
      </p:sp>
      <p:cxnSp>
        <p:nvCxnSpPr>
          <p:cNvPr id="31" name="Straight Connector 30"/>
          <p:cNvCxnSpPr/>
          <p:nvPr/>
        </p:nvCxnSpPr>
        <p:spPr>
          <a:xfrm>
            <a:off x="6428085" y="6004174"/>
            <a:ext cx="3440719" cy="0"/>
          </a:xfrm>
          <a:prstGeom prst="line">
            <a:avLst/>
          </a:prstGeom>
        </p:spPr>
        <p:style>
          <a:lnRef idx="1">
            <a:schemeClr val="accent4"/>
          </a:lnRef>
          <a:fillRef idx="0">
            <a:schemeClr val="accent4"/>
          </a:fillRef>
          <a:effectRef idx="0">
            <a:schemeClr val="accent4"/>
          </a:effectRef>
          <a:fontRef idx="minor">
            <a:schemeClr val="tx1"/>
          </a:fontRef>
        </p:style>
      </p:cxnSp>
      <p:sp>
        <p:nvSpPr>
          <p:cNvPr id="33" name="TextBox 32"/>
          <p:cNvSpPr txBox="1"/>
          <p:nvPr/>
        </p:nvSpPr>
        <p:spPr>
          <a:xfrm>
            <a:off x="9481778" y="6066171"/>
            <a:ext cx="652743" cy="369332"/>
          </a:xfrm>
          <a:prstGeom prst="rect">
            <a:avLst/>
          </a:prstGeom>
          <a:noFill/>
        </p:spPr>
        <p:txBody>
          <a:bodyPr wrap="none" rtlCol="0">
            <a:spAutoFit/>
          </a:bodyPr>
          <a:lstStyle/>
          <a:p>
            <a:r>
              <a:rPr lang="en-US" dirty="0">
                <a:solidFill>
                  <a:srgbClr val="FFFF00"/>
                </a:solidFill>
              </a:rPr>
              <a:t>2100</a:t>
            </a:r>
          </a:p>
        </p:txBody>
      </p:sp>
      <p:cxnSp>
        <p:nvCxnSpPr>
          <p:cNvPr id="28" name="Straight Connector 27"/>
          <p:cNvCxnSpPr/>
          <p:nvPr/>
        </p:nvCxnSpPr>
        <p:spPr>
          <a:xfrm>
            <a:off x="2387835" y="361507"/>
            <a:ext cx="0" cy="4635458"/>
          </a:xfrm>
          <a:prstGeom prst="line">
            <a:avLst/>
          </a:prstGeom>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2102520" y="2143708"/>
            <a:ext cx="301686" cy="369332"/>
          </a:xfrm>
          <a:prstGeom prst="rect">
            <a:avLst/>
          </a:prstGeom>
          <a:noFill/>
        </p:spPr>
        <p:txBody>
          <a:bodyPr wrap="none" rtlCol="0">
            <a:spAutoFit/>
          </a:bodyPr>
          <a:lstStyle/>
          <a:p>
            <a:r>
              <a:rPr lang="en-US" dirty="0">
                <a:solidFill>
                  <a:srgbClr val="FFFF00"/>
                </a:solidFill>
              </a:rPr>
              <a:t>4</a:t>
            </a:r>
          </a:p>
        </p:txBody>
      </p:sp>
      <p:sp>
        <p:nvSpPr>
          <p:cNvPr id="32" name="TextBox 31"/>
          <p:cNvSpPr txBox="1"/>
          <p:nvPr/>
        </p:nvSpPr>
        <p:spPr>
          <a:xfrm>
            <a:off x="2105288" y="3699105"/>
            <a:ext cx="301686" cy="369332"/>
          </a:xfrm>
          <a:prstGeom prst="rect">
            <a:avLst/>
          </a:prstGeom>
          <a:noFill/>
        </p:spPr>
        <p:txBody>
          <a:bodyPr wrap="none" rtlCol="0">
            <a:spAutoFit/>
          </a:bodyPr>
          <a:lstStyle/>
          <a:p>
            <a:r>
              <a:rPr lang="en-US" dirty="0">
                <a:solidFill>
                  <a:srgbClr val="FFFF00"/>
                </a:solidFill>
              </a:rPr>
              <a:t>2</a:t>
            </a:r>
          </a:p>
        </p:txBody>
      </p:sp>
      <p:pic>
        <p:nvPicPr>
          <p:cNvPr id="34" name="Picture 33"/>
          <p:cNvPicPr>
            <a:picLocks noChangeAspect="1"/>
          </p:cNvPicPr>
          <p:nvPr/>
        </p:nvPicPr>
        <p:blipFill>
          <a:blip r:embed="rId5"/>
          <a:stretch>
            <a:fillRect/>
          </a:stretch>
        </p:blipFill>
        <p:spPr>
          <a:xfrm>
            <a:off x="6888450" y="-623176"/>
            <a:ext cx="2967158" cy="5512501"/>
          </a:xfrm>
          <a:prstGeom prst="rect">
            <a:avLst/>
          </a:prstGeom>
        </p:spPr>
      </p:pic>
      <p:sp>
        <p:nvSpPr>
          <p:cNvPr id="37" name="TextBox 36"/>
          <p:cNvSpPr txBox="1"/>
          <p:nvPr/>
        </p:nvSpPr>
        <p:spPr>
          <a:xfrm>
            <a:off x="2118257" y="325881"/>
            <a:ext cx="301686" cy="369332"/>
          </a:xfrm>
          <a:prstGeom prst="rect">
            <a:avLst/>
          </a:prstGeom>
          <a:noFill/>
        </p:spPr>
        <p:txBody>
          <a:bodyPr wrap="none" rtlCol="0">
            <a:spAutoFit/>
          </a:bodyPr>
          <a:lstStyle/>
          <a:p>
            <a:r>
              <a:rPr lang="en-US" dirty="0">
                <a:solidFill>
                  <a:srgbClr val="FFFF00"/>
                </a:solidFill>
              </a:rPr>
              <a:t>6</a:t>
            </a:r>
          </a:p>
        </p:txBody>
      </p:sp>
      <p:sp>
        <p:nvSpPr>
          <p:cNvPr id="38" name="TextBox 37"/>
          <p:cNvSpPr txBox="1"/>
          <p:nvPr/>
        </p:nvSpPr>
        <p:spPr>
          <a:xfrm>
            <a:off x="7897427" y="6066171"/>
            <a:ext cx="652743" cy="369332"/>
          </a:xfrm>
          <a:prstGeom prst="rect">
            <a:avLst/>
          </a:prstGeom>
          <a:noFill/>
        </p:spPr>
        <p:txBody>
          <a:bodyPr wrap="none" rtlCol="0">
            <a:spAutoFit/>
          </a:bodyPr>
          <a:lstStyle/>
          <a:p>
            <a:r>
              <a:rPr lang="en-US" dirty="0">
                <a:solidFill>
                  <a:srgbClr val="FFFF00"/>
                </a:solidFill>
              </a:rPr>
              <a:t>2050</a:t>
            </a:r>
          </a:p>
        </p:txBody>
      </p:sp>
      <p:sp>
        <p:nvSpPr>
          <p:cNvPr id="36" name="TextBox 35"/>
          <p:cNvSpPr txBox="1"/>
          <p:nvPr/>
        </p:nvSpPr>
        <p:spPr>
          <a:xfrm rot="19375667">
            <a:off x="7967165" y="3194365"/>
            <a:ext cx="1924116" cy="369332"/>
          </a:xfrm>
          <a:prstGeom prst="rect">
            <a:avLst/>
          </a:prstGeom>
          <a:noFill/>
        </p:spPr>
        <p:txBody>
          <a:bodyPr wrap="none" rtlCol="0">
            <a:spAutoFit/>
          </a:bodyPr>
          <a:lstStyle/>
          <a:p>
            <a:r>
              <a:rPr lang="en-US" dirty="0">
                <a:solidFill>
                  <a:srgbClr val="FFFF00"/>
                </a:solidFill>
              </a:rPr>
              <a:t>Emissions reduced</a:t>
            </a:r>
          </a:p>
        </p:txBody>
      </p:sp>
      <p:sp>
        <p:nvSpPr>
          <p:cNvPr id="40" name="TextBox 39"/>
          <p:cNvSpPr txBox="1"/>
          <p:nvPr/>
        </p:nvSpPr>
        <p:spPr>
          <a:xfrm rot="17503377">
            <a:off x="8154930" y="1107893"/>
            <a:ext cx="2384371" cy="369332"/>
          </a:xfrm>
          <a:prstGeom prst="rect">
            <a:avLst/>
          </a:prstGeom>
          <a:noFill/>
        </p:spPr>
        <p:txBody>
          <a:bodyPr wrap="none" rtlCol="0">
            <a:spAutoFit/>
          </a:bodyPr>
          <a:lstStyle/>
          <a:p>
            <a:r>
              <a:rPr lang="en-US" dirty="0">
                <a:solidFill>
                  <a:srgbClr val="FF0000"/>
                </a:solidFill>
              </a:rPr>
              <a:t>Emissions NOT reduced</a:t>
            </a:r>
          </a:p>
        </p:txBody>
      </p:sp>
      <p:sp>
        <p:nvSpPr>
          <p:cNvPr id="5" name="Rectangle 4"/>
          <p:cNvSpPr/>
          <p:nvPr/>
        </p:nvSpPr>
        <p:spPr>
          <a:xfrm rot="16200000">
            <a:off x="25803" y="3063589"/>
            <a:ext cx="3911392" cy="369332"/>
          </a:xfrm>
          <a:prstGeom prst="rect">
            <a:avLst/>
          </a:prstGeom>
        </p:spPr>
        <p:txBody>
          <a:bodyPr wrap="none">
            <a:spAutoFit/>
          </a:bodyPr>
          <a:lstStyle/>
          <a:p>
            <a:pPr algn="ctr"/>
            <a:r>
              <a:rPr lang="en-US" dirty="0">
                <a:solidFill>
                  <a:schemeClr val="accent4">
                    <a:lumMod val="20000"/>
                    <a:lumOff val="80000"/>
                  </a:schemeClr>
                </a:solidFill>
              </a:rPr>
              <a:t>Global Annual Temperature Change (</a:t>
            </a:r>
            <a:r>
              <a:rPr lang="en-US" dirty="0">
                <a:solidFill>
                  <a:schemeClr val="accent4">
                    <a:lumMod val="20000"/>
                    <a:lumOff val="80000"/>
                  </a:schemeClr>
                </a:solidFill>
                <a:latin typeface="Calibri" panose="020F0502020204030204" pitchFamily="34" charset="0"/>
                <a:cs typeface="Calibri" panose="020F0502020204030204" pitchFamily="34" charset="0"/>
              </a:rPr>
              <a:t>°</a:t>
            </a:r>
            <a:r>
              <a:rPr lang="en-US" dirty="0">
                <a:solidFill>
                  <a:schemeClr val="accent4">
                    <a:lumMod val="20000"/>
                    <a:lumOff val="80000"/>
                  </a:schemeClr>
                </a:solidFill>
              </a:rPr>
              <a:t>C)</a:t>
            </a:r>
          </a:p>
        </p:txBody>
      </p:sp>
    </p:spTree>
    <p:extLst>
      <p:ext uri="{BB962C8B-B14F-4D97-AF65-F5344CB8AC3E}">
        <p14:creationId xmlns:p14="http://schemas.microsoft.com/office/powerpoint/2010/main" val="2369840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p:cNvSpPr txBox="1">
            <a:spLocks/>
          </p:cNvSpPr>
          <p:nvPr/>
        </p:nvSpPr>
        <p:spPr>
          <a:xfrm>
            <a:off x="2150446" y="347603"/>
            <a:ext cx="9116242" cy="599026"/>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b="1" dirty="0" smtClean="0">
                <a:ln/>
                <a:solidFill>
                  <a:schemeClr val="accent4"/>
                </a:solidFill>
              </a:rPr>
              <a:t>What’s an ecological niche? </a:t>
            </a:r>
            <a:endParaRPr lang="en-US" sz="5400" b="1" dirty="0">
              <a:ln/>
              <a:solidFill>
                <a:schemeClr val="accent4"/>
              </a:solidFill>
            </a:endParaRPr>
          </a:p>
        </p:txBody>
      </p:sp>
      <p:grpSp>
        <p:nvGrpSpPr>
          <p:cNvPr id="3" name="Group 2"/>
          <p:cNvGrpSpPr/>
          <p:nvPr/>
        </p:nvGrpSpPr>
        <p:grpSpPr>
          <a:xfrm>
            <a:off x="2073503" y="1371600"/>
            <a:ext cx="7375297" cy="5338729"/>
            <a:chOff x="2073503" y="1371600"/>
            <a:chExt cx="7375297" cy="5338729"/>
          </a:xfrm>
        </p:grpSpPr>
        <p:cxnSp>
          <p:nvCxnSpPr>
            <p:cNvPr id="4" name="Straight Connector 3"/>
            <p:cNvCxnSpPr/>
            <p:nvPr/>
          </p:nvCxnSpPr>
          <p:spPr>
            <a:xfrm>
              <a:off x="2667000" y="1371600"/>
              <a:ext cx="0" cy="4800600"/>
            </a:xfrm>
            <a:prstGeom prst="line">
              <a:avLst/>
            </a:prstGeom>
            <a:ln w="28575">
              <a:solidFill>
                <a:srgbClr val="FFFF00"/>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a:off x="2667000" y="6172200"/>
              <a:ext cx="6781800" cy="0"/>
            </a:xfrm>
            <a:prstGeom prst="line">
              <a:avLst/>
            </a:prstGeom>
            <a:ln w="28575">
              <a:solidFill>
                <a:srgbClr val="FFFF00"/>
              </a:solidFill>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rot="16200000">
              <a:off x="1321887" y="3578575"/>
              <a:ext cx="2026452" cy="523220"/>
            </a:xfrm>
            <a:prstGeom prst="rect">
              <a:avLst/>
            </a:prstGeom>
            <a:noFill/>
          </p:spPr>
          <p:txBody>
            <a:bodyPr wrap="none" rtlCol="0">
              <a:spAutoFit/>
            </a:bodyPr>
            <a:lstStyle/>
            <a:p>
              <a:r>
                <a:rPr lang="en-US" sz="2800" dirty="0">
                  <a:solidFill>
                    <a:schemeClr val="accent4">
                      <a:lumMod val="20000"/>
                      <a:lumOff val="80000"/>
                    </a:schemeClr>
                  </a:solidFill>
                </a:rPr>
                <a:t>temperature</a:t>
              </a:r>
            </a:p>
          </p:txBody>
        </p:sp>
        <p:sp>
          <p:nvSpPr>
            <p:cNvPr id="17" name="TextBox 16"/>
            <p:cNvSpPr txBox="1"/>
            <p:nvPr/>
          </p:nvSpPr>
          <p:spPr>
            <a:xfrm>
              <a:off x="5257801" y="6187109"/>
              <a:ext cx="2041328" cy="523220"/>
            </a:xfrm>
            <a:prstGeom prst="rect">
              <a:avLst/>
            </a:prstGeom>
            <a:noFill/>
          </p:spPr>
          <p:txBody>
            <a:bodyPr wrap="none" rtlCol="0">
              <a:spAutoFit/>
            </a:bodyPr>
            <a:lstStyle/>
            <a:p>
              <a:r>
                <a:rPr lang="en-US" sz="2800" dirty="0">
                  <a:solidFill>
                    <a:schemeClr val="accent4">
                      <a:lumMod val="20000"/>
                      <a:lumOff val="80000"/>
                    </a:schemeClr>
                  </a:solidFill>
                </a:rPr>
                <a:t>precipitation</a:t>
              </a:r>
            </a:p>
          </p:txBody>
        </p:sp>
      </p:grpSp>
      <p:pic>
        <p:nvPicPr>
          <p:cNvPr id="11" name="Picture 11" descr="pika.gif"/>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6200" y="5105400"/>
            <a:ext cx="2362200" cy="1828800"/>
          </a:xfrm>
          <a:prstGeom prst="rect">
            <a:avLst/>
          </a:prstGeom>
          <a:noFill/>
          <a:ln w="9525">
            <a:noFill/>
            <a:miter lim="800000"/>
            <a:headEnd/>
            <a:tailEnd/>
          </a:ln>
        </p:spPr>
      </p:pic>
      <p:sp>
        <p:nvSpPr>
          <p:cNvPr id="12" name="Oval 11"/>
          <p:cNvSpPr/>
          <p:nvPr/>
        </p:nvSpPr>
        <p:spPr>
          <a:xfrm>
            <a:off x="3876675" y="4943475"/>
            <a:ext cx="1952624" cy="485775"/>
          </a:xfrm>
          <a:prstGeom prst="ellipse">
            <a:avLst/>
          </a:prstGeom>
          <a:solidFill>
            <a:srgbClr val="FFFF00">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604488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p:cNvSpPr txBox="1">
            <a:spLocks/>
          </p:cNvSpPr>
          <p:nvPr/>
        </p:nvSpPr>
        <p:spPr>
          <a:xfrm>
            <a:off x="2150446" y="347603"/>
            <a:ext cx="9116242" cy="599026"/>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b="1" dirty="0" smtClean="0">
                <a:ln/>
                <a:solidFill>
                  <a:schemeClr val="accent4"/>
                </a:solidFill>
              </a:rPr>
              <a:t>What’s an ecological niche? </a:t>
            </a:r>
            <a:endParaRPr lang="en-US" sz="5400" b="1" dirty="0">
              <a:ln/>
              <a:solidFill>
                <a:schemeClr val="accent4"/>
              </a:solidFill>
            </a:endParaRPr>
          </a:p>
        </p:txBody>
      </p:sp>
      <p:grpSp>
        <p:nvGrpSpPr>
          <p:cNvPr id="3" name="Group 2"/>
          <p:cNvGrpSpPr/>
          <p:nvPr/>
        </p:nvGrpSpPr>
        <p:grpSpPr>
          <a:xfrm>
            <a:off x="2073504" y="1371600"/>
            <a:ext cx="7375296" cy="5323820"/>
            <a:chOff x="2073504" y="1371600"/>
            <a:chExt cx="7375296" cy="5323820"/>
          </a:xfrm>
        </p:grpSpPr>
        <p:cxnSp>
          <p:nvCxnSpPr>
            <p:cNvPr id="4" name="Straight Connector 3"/>
            <p:cNvCxnSpPr/>
            <p:nvPr/>
          </p:nvCxnSpPr>
          <p:spPr>
            <a:xfrm>
              <a:off x="2667000" y="1371600"/>
              <a:ext cx="0" cy="4800600"/>
            </a:xfrm>
            <a:prstGeom prst="line">
              <a:avLst/>
            </a:prstGeom>
            <a:ln w="28575">
              <a:solidFill>
                <a:srgbClr val="FFFF00"/>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a:off x="2667000" y="6172200"/>
              <a:ext cx="6781800" cy="0"/>
            </a:xfrm>
            <a:prstGeom prst="line">
              <a:avLst/>
            </a:prstGeom>
            <a:ln w="28575">
              <a:solidFill>
                <a:srgbClr val="FFFF00"/>
              </a:solidFill>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rot="16200000">
              <a:off x="1471768" y="3445225"/>
              <a:ext cx="1726691" cy="523220"/>
            </a:xfrm>
            <a:prstGeom prst="rect">
              <a:avLst/>
            </a:prstGeom>
            <a:noFill/>
          </p:spPr>
          <p:txBody>
            <a:bodyPr wrap="none" rtlCol="0">
              <a:spAutoFit/>
            </a:bodyPr>
            <a:lstStyle/>
            <a:p>
              <a:r>
                <a:rPr lang="en-US" sz="2800" dirty="0" smtClean="0">
                  <a:solidFill>
                    <a:schemeClr val="accent4">
                      <a:lumMod val="20000"/>
                      <a:lumOff val="80000"/>
                    </a:schemeClr>
                  </a:solidFill>
                </a:rPr>
                <a:t>vegetation</a:t>
              </a:r>
              <a:endParaRPr lang="en-US" sz="2800" dirty="0">
                <a:solidFill>
                  <a:schemeClr val="accent4">
                    <a:lumMod val="20000"/>
                    <a:lumOff val="80000"/>
                  </a:schemeClr>
                </a:solidFill>
              </a:endParaRPr>
            </a:p>
          </p:txBody>
        </p:sp>
        <p:sp>
          <p:nvSpPr>
            <p:cNvPr id="17" name="TextBox 16"/>
            <p:cNvSpPr txBox="1"/>
            <p:nvPr/>
          </p:nvSpPr>
          <p:spPr>
            <a:xfrm>
              <a:off x="5438776" y="6172200"/>
              <a:ext cx="1539717" cy="523220"/>
            </a:xfrm>
            <a:prstGeom prst="rect">
              <a:avLst/>
            </a:prstGeom>
            <a:noFill/>
          </p:spPr>
          <p:txBody>
            <a:bodyPr wrap="none" rtlCol="0">
              <a:spAutoFit/>
            </a:bodyPr>
            <a:lstStyle/>
            <a:p>
              <a:r>
                <a:rPr lang="en-US" sz="2800" dirty="0" smtClean="0">
                  <a:solidFill>
                    <a:schemeClr val="accent4">
                      <a:lumMod val="20000"/>
                      <a:lumOff val="80000"/>
                    </a:schemeClr>
                  </a:solidFill>
                </a:rPr>
                <a:t>substrate</a:t>
              </a:r>
              <a:endParaRPr lang="en-US" sz="2800" dirty="0">
                <a:solidFill>
                  <a:schemeClr val="accent4">
                    <a:lumMod val="20000"/>
                    <a:lumOff val="80000"/>
                  </a:schemeClr>
                </a:solidFill>
              </a:endParaRPr>
            </a:p>
          </p:txBody>
        </p:sp>
      </p:grpSp>
      <p:pic>
        <p:nvPicPr>
          <p:cNvPr id="11" name="Picture 11" descr="pika.gif"/>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6200" y="5105400"/>
            <a:ext cx="2362200" cy="1828800"/>
          </a:xfrm>
          <a:prstGeom prst="rect">
            <a:avLst/>
          </a:prstGeom>
          <a:noFill/>
          <a:ln w="9525">
            <a:noFill/>
            <a:miter lim="800000"/>
            <a:headEnd/>
            <a:tailEnd/>
          </a:ln>
        </p:spPr>
      </p:pic>
      <p:sp>
        <p:nvSpPr>
          <p:cNvPr id="12" name="Oval 11"/>
          <p:cNvSpPr/>
          <p:nvPr/>
        </p:nvSpPr>
        <p:spPr>
          <a:xfrm>
            <a:off x="8077200" y="4476750"/>
            <a:ext cx="933449" cy="1183775"/>
          </a:xfrm>
          <a:prstGeom prst="ellipse">
            <a:avLst/>
          </a:prstGeom>
          <a:solidFill>
            <a:srgbClr val="FFFF00">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8140" y="1638300"/>
            <a:ext cx="3779520" cy="2133600"/>
          </a:xfrm>
          <a:prstGeom prst="rect">
            <a:avLst/>
          </a:prstGeom>
        </p:spPr>
      </p:pic>
      <p:sp>
        <p:nvSpPr>
          <p:cNvPr id="5" name="TextBox 4"/>
          <p:cNvSpPr txBox="1"/>
          <p:nvPr/>
        </p:nvSpPr>
        <p:spPr>
          <a:xfrm>
            <a:off x="2547732" y="6172200"/>
            <a:ext cx="1125821" cy="584775"/>
          </a:xfrm>
          <a:prstGeom prst="rect">
            <a:avLst/>
          </a:prstGeom>
          <a:noFill/>
        </p:spPr>
        <p:txBody>
          <a:bodyPr wrap="none" rtlCol="0">
            <a:spAutoFit/>
          </a:bodyPr>
          <a:lstStyle/>
          <a:p>
            <a:r>
              <a:rPr lang="en-US" sz="3200" dirty="0" smtClean="0">
                <a:solidFill>
                  <a:srgbClr val="92D050"/>
                </a:solidFill>
              </a:rPr>
              <a:t>SAND</a:t>
            </a:r>
            <a:endParaRPr lang="en-US" sz="3200" dirty="0">
              <a:solidFill>
                <a:srgbClr val="92D050"/>
              </a:solidFill>
            </a:endParaRPr>
          </a:p>
        </p:txBody>
      </p:sp>
      <p:sp>
        <p:nvSpPr>
          <p:cNvPr id="13" name="TextBox 12"/>
          <p:cNvSpPr txBox="1"/>
          <p:nvPr/>
        </p:nvSpPr>
        <p:spPr>
          <a:xfrm>
            <a:off x="8743716" y="6172200"/>
            <a:ext cx="1294329" cy="584775"/>
          </a:xfrm>
          <a:prstGeom prst="rect">
            <a:avLst/>
          </a:prstGeom>
          <a:noFill/>
        </p:spPr>
        <p:txBody>
          <a:bodyPr wrap="none" rtlCol="0">
            <a:spAutoFit/>
          </a:bodyPr>
          <a:lstStyle/>
          <a:p>
            <a:r>
              <a:rPr lang="en-US" sz="3200" dirty="0" smtClean="0">
                <a:solidFill>
                  <a:srgbClr val="92D050"/>
                </a:solidFill>
              </a:rPr>
              <a:t>ROCKS</a:t>
            </a:r>
            <a:endParaRPr lang="en-US" sz="3200" dirty="0">
              <a:solidFill>
                <a:srgbClr val="92D050"/>
              </a:solidFill>
            </a:endParaRPr>
          </a:p>
        </p:txBody>
      </p:sp>
      <p:sp>
        <p:nvSpPr>
          <p:cNvPr id="14" name="TextBox 13"/>
          <p:cNvSpPr txBox="1"/>
          <p:nvPr/>
        </p:nvSpPr>
        <p:spPr>
          <a:xfrm rot="16200000">
            <a:off x="1724529" y="5454374"/>
            <a:ext cx="1282723" cy="584775"/>
          </a:xfrm>
          <a:prstGeom prst="rect">
            <a:avLst/>
          </a:prstGeom>
          <a:noFill/>
        </p:spPr>
        <p:txBody>
          <a:bodyPr wrap="none" rtlCol="0">
            <a:spAutoFit/>
          </a:bodyPr>
          <a:lstStyle/>
          <a:p>
            <a:r>
              <a:rPr lang="en-US" sz="3200" dirty="0" smtClean="0">
                <a:solidFill>
                  <a:srgbClr val="92D050"/>
                </a:solidFill>
              </a:rPr>
              <a:t>GRASS</a:t>
            </a:r>
            <a:endParaRPr lang="en-US" sz="3200" dirty="0">
              <a:solidFill>
                <a:srgbClr val="92D050"/>
              </a:solidFill>
            </a:endParaRPr>
          </a:p>
        </p:txBody>
      </p:sp>
      <p:sp>
        <p:nvSpPr>
          <p:cNvPr id="18" name="TextBox 17"/>
          <p:cNvSpPr txBox="1"/>
          <p:nvPr/>
        </p:nvSpPr>
        <p:spPr>
          <a:xfrm rot="16200000">
            <a:off x="1777750" y="1289264"/>
            <a:ext cx="1193725" cy="584775"/>
          </a:xfrm>
          <a:prstGeom prst="rect">
            <a:avLst/>
          </a:prstGeom>
          <a:noFill/>
        </p:spPr>
        <p:txBody>
          <a:bodyPr wrap="none" rtlCol="0">
            <a:spAutoFit/>
          </a:bodyPr>
          <a:lstStyle/>
          <a:p>
            <a:r>
              <a:rPr lang="en-US" sz="3200" dirty="0" smtClean="0">
                <a:solidFill>
                  <a:srgbClr val="92D050"/>
                </a:solidFill>
              </a:rPr>
              <a:t>TREES</a:t>
            </a:r>
            <a:endParaRPr lang="en-US" sz="3200" dirty="0">
              <a:solidFill>
                <a:srgbClr val="92D050"/>
              </a:solidFill>
            </a:endParaRPr>
          </a:p>
        </p:txBody>
      </p:sp>
    </p:spTree>
    <p:extLst>
      <p:ext uri="{BB962C8B-B14F-4D97-AF65-F5344CB8AC3E}">
        <p14:creationId xmlns:p14="http://schemas.microsoft.com/office/powerpoint/2010/main" val="835691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 grpId="0"/>
      <p:bldP spid="13" grpId="0"/>
      <p:bldP spid="14"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p:cNvSpPr txBox="1">
            <a:spLocks/>
          </p:cNvSpPr>
          <p:nvPr/>
        </p:nvSpPr>
        <p:spPr>
          <a:xfrm>
            <a:off x="1836121" y="261878"/>
            <a:ext cx="9116242" cy="599026"/>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b="1" dirty="0" smtClean="0">
                <a:ln/>
                <a:solidFill>
                  <a:schemeClr val="accent4"/>
                </a:solidFill>
              </a:rPr>
              <a:t>What’s your organism’s niche? </a:t>
            </a:r>
            <a:endParaRPr lang="en-US" sz="5400" b="1" dirty="0">
              <a:ln/>
              <a:solidFill>
                <a:schemeClr val="accent4"/>
              </a:solidFill>
            </a:endParaRPr>
          </a:p>
        </p:txBody>
      </p:sp>
      <p:grpSp>
        <p:nvGrpSpPr>
          <p:cNvPr id="3" name="Group 2"/>
          <p:cNvGrpSpPr/>
          <p:nvPr/>
        </p:nvGrpSpPr>
        <p:grpSpPr>
          <a:xfrm>
            <a:off x="2667000" y="1371600"/>
            <a:ext cx="6781800" cy="4800600"/>
            <a:chOff x="2667000" y="1371600"/>
            <a:chExt cx="6781800" cy="4800600"/>
          </a:xfrm>
        </p:grpSpPr>
        <p:cxnSp>
          <p:nvCxnSpPr>
            <p:cNvPr id="4" name="Straight Connector 3"/>
            <p:cNvCxnSpPr/>
            <p:nvPr/>
          </p:nvCxnSpPr>
          <p:spPr>
            <a:xfrm>
              <a:off x="2667000" y="1371600"/>
              <a:ext cx="0" cy="4800600"/>
            </a:xfrm>
            <a:prstGeom prst="line">
              <a:avLst/>
            </a:prstGeom>
            <a:ln w="28575">
              <a:solidFill>
                <a:srgbClr val="FFFF00"/>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a:off x="2667000" y="6172200"/>
              <a:ext cx="6781800" cy="0"/>
            </a:xfrm>
            <a:prstGeom prst="line">
              <a:avLst/>
            </a:prstGeom>
            <a:ln w="28575">
              <a:solidFill>
                <a:srgbClr val="FFFF00"/>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16471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905000" y="838200"/>
            <a:ext cx="8534400" cy="5715000"/>
          </a:xfrm>
          <a:prstGeom prst="ellipse">
            <a:avLst/>
          </a:prstGeom>
          <a:solidFill>
            <a:srgbClr val="FFFF00">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 name="TextBox 13"/>
          <p:cNvSpPr txBox="1">
            <a:spLocks noChangeArrowheads="1"/>
          </p:cNvSpPr>
          <p:nvPr/>
        </p:nvSpPr>
        <p:spPr bwMode="auto">
          <a:xfrm>
            <a:off x="4167453" y="3352801"/>
            <a:ext cx="36618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dirty="0" smtClean="0"/>
              <a:t>FUNDAMENTAL NICHE</a:t>
            </a:r>
            <a:endParaRPr lang="en-US" altLang="en-US" b="1" dirty="0"/>
          </a:p>
        </p:txBody>
      </p:sp>
      <p:sp>
        <p:nvSpPr>
          <p:cNvPr id="15" name="Subtitle 2"/>
          <p:cNvSpPr txBox="1">
            <a:spLocks/>
          </p:cNvSpPr>
          <p:nvPr/>
        </p:nvSpPr>
        <p:spPr>
          <a:xfrm>
            <a:off x="1190625" y="239174"/>
            <a:ext cx="9586219" cy="599026"/>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smtClean="0">
                <a:ln/>
                <a:solidFill>
                  <a:schemeClr val="accent4"/>
                </a:solidFill>
              </a:rPr>
              <a:t>What’s fundamental and what’s realized niche? </a:t>
            </a:r>
            <a:endParaRPr lang="en-US" sz="3600" b="1" dirty="0">
              <a:ln/>
              <a:solidFill>
                <a:schemeClr val="accent4"/>
              </a:solidFill>
            </a:endParaRPr>
          </a:p>
        </p:txBody>
      </p:sp>
    </p:spTree>
    <p:extLst>
      <p:ext uri="{BB962C8B-B14F-4D97-AF65-F5344CB8AC3E}">
        <p14:creationId xmlns:p14="http://schemas.microsoft.com/office/powerpoint/2010/main" val="4196873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905000" y="838200"/>
            <a:ext cx="8534400" cy="5715000"/>
          </a:xfrm>
          <a:prstGeom prst="ellipse">
            <a:avLst/>
          </a:prstGeom>
          <a:solidFill>
            <a:srgbClr val="FFFF00">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Oval 6"/>
          <p:cNvSpPr/>
          <p:nvPr/>
        </p:nvSpPr>
        <p:spPr>
          <a:xfrm>
            <a:off x="2590800" y="2057400"/>
            <a:ext cx="4343400" cy="3048000"/>
          </a:xfrm>
          <a:prstGeom prst="ellipse">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4419600" y="1676400"/>
            <a:ext cx="4648200" cy="2895600"/>
          </a:xfrm>
          <a:prstGeom prst="ellipse">
            <a:avLst/>
          </a:prstGeom>
          <a:solidFill>
            <a:srgbClr val="0066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495800" y="2895600"/>
            <a:ext cx="3886200" cy="3276600"/>
          </a:xfrm>
          <a:prstGeom prst="ellipse">
            <a:avLst/>
          </a:prstGeom>
          <a:solidFill>
            <a:schemeClr val="accent2">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2819401" y="3124201"/>
            <a:ext cx="15589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CCFF33"/>
                </a:solidFill>
              </a:rPr>
              <a:t>Historical </a:t>
            </a:r>
          </a:p>
          <a:p>
            <a:pPr eaLnBrk="1" hangingPunct="1"/>
            <a:r>
              <a:rPr lang="en-US" altLang="en-US" b="1">
                <a:solidFill>
                  <a:srgbClr val="CCFF33"/>
                </a:solidFill>
              </a:rPr>
              <a:t>factors</a:t>
            </a:r>
          </a:p>
        </p:txBody>
      </p:sp>
      <p:sp>
        <p:nvSpPr>
          <p:cNvPr id="12" name="TextBox 11"/>
          <p:cNvSpPr txBox="1">
            <a:spLocks noChangeArrowheads="1"/>
          </p:cNvSpPr>
          <p:nvPr/>
        </p:nvSpPr>
        <p:spPr bwMode="auto">
          <a:xfrm>
            <a:off x="6629401" y="2438401"/>
            <a:ext cx="1935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CCFF33"/>
                </a:solidFill>
              </a:rPr>
              <a:t>Biotic factors</a:t>
            </a:r>
          </a:p>
        </p:txBody>
      </p:sp>
      <p:sp>
        <p:nvSpPr>
          <p:cNvPr id="13" name="TextBox 12"/>
          <p:cNvSpPr txBox="1">
            <a:spLocks noChangeArrowheads="1"/>
          </p:cNvSpPr>
          <p:nvPr/>
        </p:nvSpPr>
        <p:spPr bwMode="auto">
          <a:xfrm>
            <a:off x="5715000" y="5037138"/>
            <a:ext cx="1854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CCFF33"/>
                </a:solidFill>
              </a:rPr>
              <a:t>Realized </a:t>
            </a:r>
          </a:p>
          <a:p>
            <a:pPr eaLnBrk="1" hangingPunct="1"/>
            <a:r>
              <a:rPr lang="en-US" altLang="en-US" b="1">
                <a:solidFill>
                  <a:srgbClr val="CCFF33"/>
                </a:solidFill>
              </a:rPr>
              <a:t>environment</a:t>
            </a:r>
          </a:p>
        </p:txBody>
      </p:sp>
      <p:sp>
        <p:nvSpPr>
          <p:cNvPr id="14" name="TextBox 13"/>
          <p:cNvSpPr txBox="1">
            <a:spLocks noChangeArrowheads="1"/>
          </p:cNvSpPr>
          <p:nvPr/>
        </p:nvSpPr>
        <p:spPr bwMode="auto">
          <a:xfrm>
            <a:off x="5062538" y="3352801"/>
            <a:ext cx="18716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dirty="0"/>
              <a:t>REALIZED </a:t>
            </a:r>
          </a:p>
          <a:p>
            <a:pPr algn="ctr" eaLnBrk="1" hangingPunct="1"/>
            <a:r>
              <a:rPr lang="en-US" altLang="en-US" b="1" dirty="0"/>
              <a:t>NICHE</a:t>
            </a:r>
          </a:p>
        </p:txBody>
      </p:sp>
      <p:sp>
        <p:nvSpPr>
          <p:cNvPr id="15" name="Subtitle 2"/>
          <p:cNvSpPr txBox="1">
            <a:spLocks/>
          </p:cNvSpPr>
          <p:nvPr/>
        </p:nvSpPr>
        <p:spPr>
          <a:xfrm>
            <a:off x="1190625" y="239174"/>
            <a:ext cx="9586219" cy="599026"/>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smtClean="0">
                <a:ln/>
                <a:solidFill>
                  <a:schemeClr val="accent4"/>
                </a:solidFill>
              </a:rPr>
              <a:t>What’s fundamental and what’s realized niche? </a:t>
            </a:r>
            <a:endParaRPr lang="en-US" sz="3600" b="1" dirty="0">
              <a:ln/>
              <a:solidFill>
                <a:schemeClr val="accent4"/>
              </a:solidFill>
            </a:endParaRPr>
          </a:p>
        </p:txBody>
      </p:sp>
    </p:spTree>
    <p:extLst>
      <p:ext uri="{BB962C8B-B14F-4D97-AF65-F5344CB8AC3E}">
        <p14:creationId xmlns:p14="http://schemas.microsoft.com/office/powerpoint/2010/main" val="727884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2"/>
          <p:cNvSpPr txBox="1">
            <a:spLocks/>
          </p:cNvSpPr>
          <p:nvPr/>
        </p:nvSpPr>
        <p:spPr>
          <a:xfrm>
            <a:off x="1905000" y="239174"/>
            <a:ext cx="8871844" cy="599026"/>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smtClean="0">
                <a:ln/>
                <a:solidFill>
                  <a:schemeClr val="accent4"/>
                </a:solidFill>
              </a:rPr>
              <a:t>What can we do with ecological niches?</a:t>
            </a:r>
            <a:endParaRPr lang="en-US" sz="3600" b="1" dirty="0">
              <a:ln/>
              <a:solidFill>
                <a:schemeClr val="accent4"/>
              </a:solidFill>
            </a:endParaRPr>
          </a:p>
        </p:txBody>
      </p:sp>
    </p:spTree>
    <p:extLst>
      <p:ext uri="{BB962C8B-B14F-4D97-AF65-F5344CB8AC3E}">
        <p14:creationId xmlns:p14="http://schemas.microsoft.com/office/powerpoint/2010/main" val="2268906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2"/>
          <p:cNvSpPr txBox="1">
            <a:spLocks/>
          </p:cNvSpPr>
          <p:nvPr/>
        </p:nvSpPr>
        <p:spPr>
          <a:xfrm>
            <a:off x="2838450" y="239174"/>
            <a:ext cx="5324475" cy="599026"/>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smtClean="0">
                <a:ln/>
                <a:solidFill>
                  <a:schemeClr val="accent4"/>
                </a:solidFill>
              </a:rPr>
              <a:t>Ecological niche modeling</a:t>
            </a:r>
            <a:endParaRPr lang="en-US" sz="3600" b="1" dirty="0">
              <a:ln/>
              <a:solidFill>
                <a:schemeClr val="accent4"/>
              </a:solidFill>
            </a:endParaRPr>
          </a:p>
        </p:txBody>
      </p:sp>
      <p:sp>
        <p:nvSpPr>
          <p:cNvPr id="13" name="Oval 12"/>
          <p:cNvSpPr/>
          <p:nvPr/>
        </p:nvSpPr>
        <p:spPr>
          <a:xfrm>
            <a:off x="5267030" y="2549334"/>
            <a:ext cx="1542755" cy="1174941"/>
          </a:xfrm>
          <a:prstGeom prst="ellipse">
            <a:avLst/>
          </a:prstGeom>
          <a:solidFill>
            <a:srgbClr val="FFFF00">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14" name="Group 13"/>
          <p:cNvGrpSpPr/>
          <p:nvPr/>
        </p:nvGrpSpPr>
        <p:grpSpPr>
          <a:xfrm>
            <a:off x="561975" y="2152650"/>
            <a:ext cx="2362200" cy="2431013"/>
            <a:chOff x="561975" y="2152650"/>
            <a:chExt cx="2362200" cy="2431013"/>
          </a:xfrm>
        </p:grpSpPr>
        <p:pic>
          <p:nvPicPr>
            <p:cNvPr id="3" name="Picture 11" descr="pika.gif"/>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61975" y="2152650"/>
              <a:ext cx="2362200" cy="1828800"/>
            </a:xfrm>
            <a:prstGeom prst="rect">
              <a:avLst/>
            </a:prstGeom>
            <a:noFill/>
            <a:ln w="9525">
              <a:noFill/>
              <a:miter lim="800000"/>
              <a:headEnd/>
              <a:tailEnd/>
            </a:ln>
          </p:spPr>
        </p:pic>
        <p:sp>
          <p:nvSpPr>
            <p:cNvPr id="12" name="TextBox 11"/>
            <p:cNvSpPr txBox="1"/>
            <p:nvPr/>
          </p:nvSpPr>
          <p:spPr>
            <a:xfrm>
              <a:off x="704555" y="4060443"/>
              <a:ext cx="1245854" cy="523220"/>
            </a:xfrm>
            <a:prstGeom prst="rect">
              <a:avLst/>
            </a:prstGeom>
            <a:noFill/>
          </p:spPr>
          <p:txBody>
            <a:bodyPr wrap="none" rtlCol="0">
              <a:spAutoFit/>
            </a:bodyPr>
            <a:lstStyle/>
            <a:p>
              <a:r>
                <a:rPr lang="en-US" sz="2800" dirty="0" smtClean="0">
                  <a:solidFill>
                    <a:srgbClr val="92D050"/>
                  </a:solidFill>
                </a:rPr>
                <a:t>species</a:t>
              </a:r>
              <a:endParaRPr lang="en-US" sz="2800" dirty="0">
                <a:solidFill>
                  <a:srgbClr val="92D050"/>
                </a:solidFill>
              </a:endParaRPr>
            </a:p>
          </p:txBody>
        </p:sp>
      </p:grpSp>
      <p:grpSp>
        <p:nvGrpSpPr>
          <p:cNvPr id="18" name="Group 17"/>
          <p:cNvGrpSpPr/>
          <p:nvPr/>
        </p:nvGrpSpPr>
        <p:grpSpPr>
          <a:xfrm>
            <a:off x="3048000" y="2359406"/>
            <a:ext cx="4324350" cy="2485867"/>
            <a:chOff x="3048000" y="2359406"/>
            <a:chExt cx="4324350" cy="2485867"/>
          </a:xfrm>
        </p:grpSpPr>
        <p:sp>
          <p:nvSpPr>
            <p:cNvPr id="2" name="Right Arrow 1"/>
            <p:cNvSpPr/>
            <p:nvPr/>
          </p:nvSpPr>
          <p:spPr>
            <a:xfrm>
              <a:off x="3048000" y="2990850"/>
              <a:ext cx="1266825" cy="43815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5" name="Group 4"/>
            <p:cNvGrpSpPr/>
            <p:nvPr/>
          </p:nvGrpSpPr>
          <p:grpSpPr>
            <a:xfrm>
              <a:off x="4790927" y="2359406"/>
              <a:ext cx="2581423" cy="1701037"/>
              <a:chOff x="2667000" y="1371600"/>
              <a:chExt cx="6781800" cy="4800600"/>
            </a:xfrm>
          </p:grpSpPr>
          <p:cxnSp>
            <p:nvCxnSpPr>
              <p:cNvPr id="6" name="Straight Connector 5"/>
              <p:cNvCxnSpPr/>
              <p:nvPr/>
            </p:nvCxnSpPr>
            <p:spPr>
              <a:xfrm>
                <a:off x="2667000" y="1371600"/>
                <a:ext cx="0" cy="4800600"/>
              </a:xfrm>
              <a:prstGeom prst="line">
                <a:avLst/>
              </a:prstGeom>
              <a:ln w="28575">
                <a:solidFill>
                  <a:srgbClr val="FFFF00"/>
                </a:solidFill>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H="1">
                <a:off x="2667000" y="6172200"/>
                <a:ext cx="6781800" cy="0"/>
              </a:xfrm>
              <a:prstGeom prst="line">
                <a:avLst/>
              </a:prstGeom>
              <a:ln w="28575">
                <a:solidFill>
                  <a:srgbClr val="FFFF00"/>
                </a:solidFill>
              </a:ln>
            </p:spPr>
            <p:style>
              <a:lnRef idx="1">
                <a:schemeClr val="dk1"/>
              </a:lnRef>
              <a:fillRef idx="0">
                <a:schemeClr val="dk1"/>
              </a:fillRef>
              <a:effectRef idx="0">
                <a:schemeClr val="dk1"/>
              </a:effectRef>
              <a:fontRef idx="minor">
                <a:schemeClr val="tx1"/>
              </a:fontRef>
            </p:style>
          </p:cxnSp>
        </p:grpSp>
        <p:sp>
          <p:nvSpPr>
            <p:cNvPr id="16" name="TextBox 15"/>
            <p:cNvSpPr txBox="1"/>
            <p:nvPr/>
          </p:nvSpPr>
          <p:spPr>
            <a:xfrm>
              <a:off x="5414962" y="4322053"/>
              <a:ext cx="1488036" cy="523220"/>
            </a:xfrm>
            <a:prstGeom prst="rect">
              <a:avLst/>
            </a:prstGeom>
            <a:noFill/>
          </p:spPr>
          <p:txBody>
            <a:bodyPr wrap="none" rtlCol="0">
              <a:spAutoFit/>
            </a:bodyPr>
            <a:lstStyle/>
            <a:p>
              <a:r>
                <a:rPr lang="en-US" sz="2800" dirty="0" smtClean="0">
                  <a:solidFill>
                    <a:srgbClr val="92D050"/>
                  </a:solidFill>
                </a:rPr>
                <a:t>It’s niche</a:t>
              </a:r>
              <a:endParaRPr lang="en-US" sz="2800" dirty="0">
                <a:solidFill>
                  <a:srgbClr val="92D050"/>
                </a:solidFill>
              </a:endParaRPr>
            </a:p>
          </p:txBody>
        </p:sp>
      </p:grpSp>
      <p:grpSp>
        <p:nvGrpSpPr>
          <p:cNvPr id="19" name="Group 18"/>
          <p:cNvGrpSpPr/>
          <p:nvPr/>
        </p:nvGrpSpPr>
        <p:grpSpPr>
          <a:xfrm>
            <a:off x="7610475" y="1820863"/>
            <a:ext cx="3952724" cy="3195860"/>
            <a:chOff x="7610475" y="1820863"/>
            <a:chExt cx="3952724" cy="3195860"/>
          </a:xfrm>
        </p:grpSpPr>
        <p:sp>
          <p:nvSpPr>
            <p:cNvPr id="10" name="Right Arrow 9"/>
            <p:cNvSpPr/>
            <p:nvPr/>
          </p:nvSpPr>
          <p:spPr>
            <a:xfrm>
              <a:off x="7610475" y="2990849"/>
              <a:ext cx="1266825" cy="43815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341954898"/>
                </p:ext>
              </p:extLst>
            </p:nvPr>
          </p:nvGraphicFramePr>
          <p:xfrm>
            <a:off x="8877300" y="1820863"/>
            <a:ext cx="2639761" cy="2551112"/>
          </p:xfrm>
          <a:graphic>
            <a:graphicData uri="http://schemas.openxmlformats.org/presentationml/2006/ole">
              <mc:AlternateContent xmlns:mc="http://schemas.openxmlformats.org/markup-compatibility/2006">
                <mc:Choice xmlns:v="urn:schemas-microsoft-com:vml" Requires="v">
                  <p:oleObj spid="_x0000_s1060" r:id="rId4" imgW="3403080" imgH="3288600" progId="">
                    <p:embed/>
                  </p:oleObj>
                </mc:Choice>
                <mc:Fallback>
                  <p:oleObj r:id="rId4" imgW="3403080" imgH="3288600" progId="">
                    <p:embed/>
                    <p:pic>
                      <p:nvPicPr>
                        <p:cNvPr id="0" name=""/>
                        <p:cNvPicPr/>
                        <p:nvPr/>
                      </p:nvPicPr>
                      <p:blipFill>
                        <a:blip r:embed="rId5"/>
                        <a:stretch>
                          <a:fillRect/>
                        </a:stretch>
                      </p:blipFill>
                      <p:spPr>
                        <a:xfrm>
                          <a:off x="8877300" y="1820863"/>
                          <a:ext cx="2639761" cy="2551112"/>
                        </a:xfrm>
                        <a:prstGeom prst="rect">
                          <a:avLst/>
                        </a:prstGeom>
                      </p:spPr>
                    </p:pic>
                  </p:oleObj>
                </mc:Fallback>
              </mc:AlternateContent>
            </a:graphicData>
          </a:graphic>
        </p:graphicFrame>
        <p:sp>
          <p:nvSpPr>
            <p:cNvPr id="17" name="TextBox 16"/>
            <p:cNvSpPr txBox="1"/>
            <p:nvPr/>
          </p:nvSpPr>
          <p:spPr>
            <a:xfrm>
              <a:off x="9171903" y="4493503"/>
              <a:ext cx="2391296" cy="523220"/>
            </a:xfrm>
            <a:prstGeom prst="rect">
              <a:avLst/>
            </a:prstGeom>
            <a:noFill/>
          </p:spPr>
          <p:txBody>
            <a:bodyPr wrap="none" rtlCol="0">
              <a:spAutoFit/>
            </a:bodyPr>
            <a:lstStyle/>
            <a:p>
              <a:r>
                <a:rPr lang="en-US" sz="2800" dirty="0" smtClean="0">
                  <a:solidFill>
                    <a:srgbClr val="92D050"/>
                  </a:solidFill>
                </a:rPr>
                <a:t>It’s distribution</a:t>
              </a:r>
              <a:endParaRPr lang="en-US" sz="2800" dirty="0">
                <a:solidFill>
                  <a:srgbClr val="92D050"/>
                </a:solidFill>
              </a:endParaRPr>
            </a:p>
          </p:txBody>
        </p:sp>
      </p:grpSp>
    </p:spTree>
    <p:extLst>
      <p:ext uri="{BB962C8B-B14F-4D97-AF65-F5344CB8AC3E}">
        <p14:creationId xmlns:p14="http://schemas.microsoft.com/office/powerpoint/2010/main" val="2372129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860</Words>
  <Application>Microsoft Office PowerPoint</Application>
  <PresentationFormat>Widescreen</PresentationFormat>
  <Paragraphs>142</Paragraphs>
  <Slides>27</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27</vt:i4>
      </vt:variant>
    </vt:vector>
  </HeadingPairs>
  <TitlesOfParts>
    <vt:vector size="33" baseType="lpstr">
      <vt:lpstr>Arial</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Miami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Jezkova, Tereza Dr.</dc:creator>
  <cp:lastModifiedBy>TJ</cp:lastModifiedBy>
  <cp:revision>45</cp:revision>
  <dcterms:created xsi:type="dcterms:W3CDTF">2019-08-02T16:54:01Z</dcterms:created>
  <dcterms:modified xsi:type="dcterms:W3CDTF">2020-08-10T07:06:50Z</dcterms:modified>
</cp:coreProperties>
</file>