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0"/>
  </p:notesMasterIdLst>
  <p:sldIdLst>
    <p:sldId id="327" r:id="rId2"/>
    <p:sldId id="257" r:id="rId3"/>
    <p:sldId id="256" r:id="rId4"/>
    <p:sldId id="336" r:id="rId5"/>
    <p:sldId id="329" r:id="rId6"/>
    <p:sldId id="330" r:id="rId7"/>
    <p:sldId id="331" r:id="rId8"/>
    <p:sldId id="258" r:id="rId9"/>
    <p:sldId id="259" r:id="rId10"/>
    <p:sldId id="328" r:id="rId11"/>
    <p:sldId id="335" r:id="rId12"/>
    <p:sldId id="332" r:id="rId13"/>
    <p:sldId id="341" r:id="rId14"/>
    <p:sldId id="333" r:id="rId15"/>
    <p:sldId id="334" r:id="rId16"/>
    <p:sldId id="337" r:id="rId17"/>
    <p:sldId id="340" r:id="rId18"/>
    <p:sldId id="338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8CCD0-FFC8-4247-8FCF-E1A53CCF4860}" type="datetimeFigureOut">
              <a:rPr lang="es-ES" smtClean="0"/>
              <a:t>08/03/2023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FB34B-7B68-4C94-967C-DD3F3F7771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71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950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99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1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451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60300" y="3683633"/>
            <a:ext cx="89820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917661" y="3377551"/>
            <a:ext cx="9624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8879815" y="3377551"/>
            <a:ext cx="9624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-1" y="3377551"/>
            <a:ext cx="9624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961900" y="3377551"/>
            <a:ext cx="69556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3277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4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56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5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8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1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821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1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93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01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  <p:sldLayoutId id="2147483713" r:id="rId1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499785" y="3129507"/>
            <a:ext cx="10554864" cy="322197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br>
              <a:rPr lang="es-ES" sz="3200" b="1" dirty="0"/>
            </a:br>
            <a:r>
              <a:rPr lang="es-ES" sz="2800" b="1" dirty="0">
                <a:latin typeface="Raleway" pitchFamily="2" charset="0"/>
                <a:cs typeface="Helvetica" panose="020B0604020202020204" pitchFamily="34" charset="0"/>
              </a:rPr>
              <a:t>GRUPO 6</a:t>
            </a:r>
            <a:br>
              <a:rPr lang="es-ES" sz="2800" b="1" dirty="0">
                <a:latin typeface="Raleway" pitchFamily="2" charset="0"/>
                <a:cs typeface="Helvetica" panose="020B0604020202020204" pitchFamily="34" charset="0"/>
              </a:rPr>
            </a:br>
            <a:br>
              <a:rPr lang="es-ES" sz="2400" dirty="0">
                <a:latin typeface="Raleway" pitchFamily="2" charset="0"/>
                <a:cs typeface="Helvetica" panose="020B0604020202020204" pitchFamily="34" charset="0"/>
              </a:rPr>
            </a:br>
            <a:r>
              <a:rPr lang="es-ES" sz="2000" dirty="0">
                <a:solidFill>
                  <a:srgbClr val="000000"/>
                </a:solidFill>
                <a:latin typeface="Raleway" pitchFamily="2" charset="0"/>
                <a:cs typeface="Helvetica" panose="020B0604020202020204" pitchFamily="34" charset="0"/>
              </a:rPr>
              <a:t>David Grande García </a:t>
            </a:r>
            <a:br>
              <a:rPr lang="es-ES" sz="2000" dirty="0">
                <a:solidFill>
                  <a:srgbClr val="000000"/>
                </a:solidFill>
                <a:latin typeface="Raleway" pitchFamily="2" charset="0"/>
                <a:cs typeface="Helvetica" panose="020B0604020202020204" pitchFamily="34" charset="0"/>
              </a:rPr>
            </a:br>
            <a:r>
              <a:rPr lang="es-ES" sz="2000" dirty="0">
                <a:solidFill>
                  <a:srgbClr val="000000"/>
                </a:solidFill>
                <a:latin typeface="Raleway" pitchFamily="2" charset="0"/>
                <a:cs typeface="Helvetica" panose="020B0604020202020204" pitchFamily="34" charset="0"/>
              </a:rPr>
              <a:t>Víctor Viloria Vázquez</a:t>
            </a:r>
            <a:br>
              <a:rPr lang="es-ES" sz="2000" dirty="0">
                <a:solidFill>
                  <a:srgbClr val="000000"/>
                </a:solidFill>
                <a:latin typeface="Raleway" pitchFamily="2" charset="0"/>
                <a:cs typeface="Helvetica" panose="020B0604020202020204" pitchFamily="34" charset="0"/>
              </a:rPr>
            </a:br>
            <a:r>
              <a:rPr lang="es-ES" sz="2000" dirty="0">
                <a:solidFill>
                  <a:srgbClr val="000000"/>
                </a:solidFill>
                <a:latin typeface="Raleway" pitchFamily="2" charset="0"/>
                <a:cs typeface="Helvetica" panose="020B0604020202020204" pitchFamily="34" charset="0"/>
              </a:rPr>
              <a:t>Juan Martínez Abarca</a:t>
            </a:r>
            <a:br>
              <a:rPr lang="es-ES" sz="2000" dirty="0">
                <a:solidFill>
                  <a:srgbClr val="000000"/>
                </a:solidFill>
                <a:latin typeface="Raleway" pitchFamily="2" charset="0"/>
                <a:cs typeface="Helvetica" panose="020B0604020202020204" pitchFamily="34" charset="0"/>
              </a:rPr>
            </a:br>
            <a:r>
              <a:rPr lang="es-ES" sz="2000" dirty="0">
                <a:solidFill>
                  <a:srgbClr val="000000"/>
                </a:solidFill>
                <a:latin typeface="Raleway" pitchFamily="2" charset="0"/>
                <a:cs typeface="Helvetica" panose="020B0604020202020204" pitchFamily="34" charset="0"/>
              </a:rPr>
              <a:t>Francisco Javier Via Vázquez</a:t>
            </a:r>
            <a:br>
              <a:rPr lang="es-ES" sz="2400" dirty="0">
                <a:solidFill>
                  <a:srgbClr val="000000"/>
                </a:solidFill>
              </a:rPr>
            </a:br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4" name="Google Shape;88;p12">
            <a:extLst>
              <a:ext uri="{FF2B5EF4-FFF2-40B4-BE49-F238E27FC236}">
                <a16:creationId xmlns:a16="http://schemas.microsoft.com/office/drawing/2014/main" id="{239119B8-2ABF-332A-CB0F-0D184ACB3BF8}"/>
              </a:ext>
            </a:extLst>
          </p:cNvPr>
          <p:cNvSpPr txBox="1">
            <a:spLocks/>
          </p:cNvSpPr>
          <p:nvPr/>
        </p:nvSpPr>
        <p:spPr>
          <a:xfrm>
            <a:off x="1855364" y="2639769"/>
            <a:ext cx="7843706" cy="113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s-ES" sz="3600" b="1" dirty="0">
                <a:latin typeface="Raleway" pitchFamily="2" charset="0"/>
                <a:cs typeface="Helvetica" panose="020B0604020202020204" pitchFamily="34" charset="0"/>
              </a:rPr>
              <a:t>ALLIANZ DATA TALENT PROGRAM</a:t>
            </a:r>
            <a:endParaRPr lang="es-ES" sz="6600" b="1" dirty="0">
              <a:latin typeface="Raleway" pitchFamily="2" charset="0"/>
              <a:cs typeface="Helvetica" panose="020B0604020202020204" pitchFamily="34" charset="0"/>
            </a:endParaRPr>
          </a:p>
        </p:txBody>
      </p:sp>
      <p:pic>
        <p:nvPicPr>
          <p:cNvPr id="3" name="Imagen 2" descr="Texto, Logotipo&#10;&#10;Descripción generada automáticamente">
            <a:extLst>
              <a:ext uri="{FF2B5EF4-FFF2-40B4-BE49-F238E27FC236}">
                <a16:creationId xmlns:a16="http://schemas.microsoft.com/office/drawing/2014/main" id="{1A7B8556-0005-6EAE-EE12-F5982FF02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182" y="-649070"/>
            <a:ext cx="4078070" cy="407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42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DBECDAB-49C4-9B3D-3F1C-203922E0A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519" y="1544863"/>
            <a:ext cx="7112962" cy="4405390"/>
          </a:xfrm>
          <a:prstGeom prst="rect">
            <a:avLst/>
          </a:prstGeom>
        </p:spPr>
      </p:pic>
      <p:sp>
        <p:nvSpPr>
          <p:cNvPr id="5" name="Google Shape;111;p15">
            <a:extLst>
              <a:ext uri="{FF2B5EF4-FFF2-40B4-BE49-F238E27FC236}">
                <a16:creationId xmlns:a16="http://schemas.microsoft.com/office/drawing/2014/main" id="{AD7AC02A-D2F6-9869-A03A-A6165DBFA32F}"/>
              </a:ext>
            </a:extLst>
          </p:cNvPr>
          <p:cNvSpPr txBox="1">
            <a:spLocks/>
          </p:cNvSpPr>
          <p:nvPr/>
        </p:nvSpPr>
        <p:spPr>
          <a:xfrm>
            <a:off x="2306274" y="495575"/>
            <a:ext cx="7579452" cy="82434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000" dirty="0">
                <a:latin typeface="Raleway" pitchFamily="2" charset="0"/>
              </a:rPr>
              <a:t>DISTRIBUCIÓN DE VARIABLES</a:t>
            </a:r>
          </a:p>
        </p:txBody>
      </p:sp>
      <p:pic>
        <p:nvPicPr>
          <p:cNvPr id="2" name="Imagen 4" descr="Texto, Logotipo&#10;&#10;Descripción generada automáticamente">
            <a:extLst>
              <a:ext uri="{FF2B5EF4-FFF2-40B4-BE49-F238E27FC236}">
                <a16:creationId xmlns:a16="http://schemas.microsoft.com/office/drawing/2014/main" id="{6955F521-7BDA-9D71-AAF0-EF2A2F118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8" y="5797106"/>
            <a:ext cx="1450544" cy="145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1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1;p15">
            <a:extLst>
              <a:ext uri="{FF2B5EF4-FFF2-40B4-BE49-F238E27FC236}">
                <a16:creationId xmlns:a16="http://schemas.microsoft.com/office/drawing/2014/main" id="{FDC5D841-BF5D-FA28-A8E8-E8F6AD182155}"/>
              </a:ext>
            </a:extLst>
          </p:cNvPr>
          <p:cNvSpPr txBox="1">
            <a:spLocks/>
          </p:cNvSpPr>
          <p:nvPr/>
        </p:nvSpPr>
        <p:spPr>
          <a:xfrm>
            <a:off x="760607" y="1537934"/>
            <a:ext cx="4566402" cy="233777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b="1" dirty="0">
                <a:latin typeface="Raleway" pitchFamily="2" charset="0"/>
              </a:rPr>
              <a:t>2. CREACIÓN DEL MODELO</a:t>
            </a:r>
          </a:p>
        </p:txBody>
      </p:sp>
      <p:pic>
        <p:nvPicPr>
          <p:cNvPr id="5" name="Imagen 4" descr="Texto, Logotipo&#10;&#10;Descripción generada automáticamente">
            <a:extLst>
              <a:ext uri="{FF2B5EF4-FFF2-40B4-BE49-F238E27FC236}">
                <a16:creationId xmlns:a16="http://schemas.microsoft.com/office/drawing/2014/main" id="{4D2BA04C-49D8-425F-0360-485FCB56B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48" y="899629"/>
            <a:ext cx="4651362" cy="465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98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BD22EF4-9B1D-E9D7-3A41-C4335DCE3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72" y="921655"/>
            <a:ext cx="11093042" cy="4455818"/>
          </a:xfrm>
          <a:prstGeom prst="rect">
            <a:avLst/>
          </a:prstGeom>
        </p:spPr>
      </p:pic>
      <p:pic>
        <p:nvPicPr>
          <p:cNvPr id="2" name="Imagen 4" descr="Texto, Logotipo&#10;&#10;Descripción generada automáticamente">
            <a:extLst>
              <a:ext uri="{FF2B5EF4-FFF2-40B4-BE49-F238E27FC236}">
                <a16:creationId xmlns:a16="http://schemas.microsoft.com/office/drawing/2014/main" id="{4BA38398-0381-1EA0-1C4D-4AF02BA7B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8" y="5797106"/>
            <a:ext cx="1450544" cy="145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95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CB932-6666-F4D0-661B-8B974F8FF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3677" y="628410"/>
            <a:ext cx="5284643" cy="1432273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Raleway" pitchFamily="2" charset="0"/>
              </a:rPr>
              <a:t>VARIABLE OBJETIVO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27B0505-9F49-0CA8-46AA-159D33D4A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678" y="2616337"/>
            <a:ext cx="5284643" cy="3613253"/>
          </a:xfrm>
          <a:prstGeom prst="rect">
            <a:avLst/>
          </a:prstGeom>
        </p:spPr>
      </p:pic>
      <p:pic>
        <p:nvPicPr>
          <p:cNvPr id="4" name="Imagen 4" descr="Texto, Logotipo&#10;&#10;Descripción generada automáticamente">
            <a:extLst>
              <a:ext uri="{FF2B5EF4-FFF2-40B4-BE49-F238E27FC236}">
                <a16:creationId xmlns:a16="http://schemas.microsoft.com/office/drawing/2014/main" id="{52E345FB-6A6B-70A8-E4FD-414E5F6DD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8" y="5797106"/>
            <a:ext cx="1450544" cy="145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85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E6223A-C31D-8132-4302-ACD603763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469" y="734034"/>
            <a:ext cx="8819888" cy="5389932"/>
          </a:xfrm>
          <a:prstGeom prst="rect">
            <a:avLst/>
          </a:prstGeom>
        </p:spPr>
      </p:pic>
      <p:pic>
        <p:nvPicPr>
          <p:cNvPr id="2" name="Imagen 4" descr="Texto, Logotipo&#10;&#10;Descripción generada automáticamente">
            <a:extLst>
              <a:ext uri="{FF2B5EF4-FFF2-40B4-BE49-F238E27FC236}">
                <a16:creationId xmlns:a16="http://schemas.microsoft.com/office/drawing/2014/main" id="{B1DA59E6-801F-B849-241F-05A62E156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8" y="5797106"/>
            <a:ext cx="1450544" cy="145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97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1D21042-AB08-6DD9-298D-4993037E0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515" y="1264968"/>
            <a:ext cx="7952969" cy="4328064"/>
          </a:xfrm>
          <a:prstGeom prst="rect">
            <a:avLst/>
          </a:prstGeom>
        </p:spPr>
      </p:pic>
      <p:pic>
        <p:nvPicPr>
          <p:cNvPr id="2" name="Imagen 4" descr="Texto, Logotipo&#10;&#10;Descripción generada automáticamente">
            <a:extLst>
              <a:ext uri="{FF2B5EF4-FFF2-40B4-BE49-F238E27FC236}">
                <a16:creationId xmlns:a16="http://schemas.microsoft.com/office/drawing/2014/main" id="{42654B57-7C28-AFDE-89E6-1658CC24A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8" y="5797106"/>
            <a:ext cx="1450544" cy="145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80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084F2ED-0E1E-0777-F9A5-C7ED9652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27" y="1979872"/>
            <a:ext cx="11014745" cy="2898255"/>
          </a:xfrm>
          <a:prstGeom prst="rect">
            <a:avLst/>
          </a:prstGeom>
        </p:spPr>
      </p:pic>
      <p:pic>
        <p:nvPicPr>
          <p:cNvPr id="2" name="Imagen 4" descr="Texto, Logotipo&#10;&#10;Descripción generada automáticamente">
            <a:extLst>
              <a:ext uri="{FF2B5EF4-FFF2-40B4-BE49-F238E27FC236}">
                <a16:creationId xmlns:a16="http://schemas.microsoft.com/office/drawing/2014/main" id="{733DC470-9784-6FD1-24E9-467F2A13D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8" y="5797106"/>
            <a:ext cx="1450544" cy="145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05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1;p15">
            <a:extLst>
              <a:ext uri="{FF2B5EF4-FFF2-40B4-BE49-F238E27FC236}">
                <a16:creationId xmlns:a16="http://schemas.microsoft.com/office/drawing/2014/main" id="{FDC5D841-BF5D-FA28-A8E8-E8F6AD182155}"/>
              </a:ext>
            </a:extLst>
          </p:cNvPr>
          <p:cNvSpPr txBox="1">
            <a:spLocks/>
          </p:cNvSpPr>
          <p:nvPr/>
        </p:nvSpPr>
        <p:spPr>
          <a:xfrm>
            <a:off x="760606" y="1537935"/>
            <a:ext cx="5065229" cy="236294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b="1" dirty="0">
                <a:latin typeface="Raleway" pitchFamily="2" charset="0"/>
              </a:rPr>
              <a:t>3. PASOS FUTUROS</a:t>
            </a:r>
          </a:p>
        </p:txBody>
      </p:sp>
      <p:pic>
        <p:nvPicPr>
          <p:cNvPr id="5" name="Imagen 4" descr="Texto, Logotipo&#10;&#10;Descripción generada automáticamente">
            <a:extLst>
              <a:ext uri="{FF2B5EF4-FFF2-40B4-BE49-F238E27FC236}">
                <a16:creationId xmlns:a16="http://schemas.microsoft.com/office/drawing/2014/main" id="{4D2BA04C-49D8-425F-0360-485FCB56B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48" y="899629"/>
            <a:ext cx="4651362" cy="465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8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BF755B-DD06-CFAB-D227-920AAA373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GitHub Logo: valor, história, PNG">
            <a:extLst>
              <a:ext uri="{FF2B5EF4-FFF2-40B4-BE49-F238E27FC236}">
                <a16:creationId xmlns:a16="http://schemas.microsoft.com/office/drawing/2014/main" id="{77328082-3753-C506-4479-DA15A6CB2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143" y="90731"/>
            <a:ext cx="4335203" cy="243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936FE06-404E-B116-7840-EFA723D2FB02}"/>
              </a:ext>
            </a:extLst>
          </p:cNvPr>
          <p:cNvSpPr txBox="1"/>
          <p:nvPr/>
        </p:nvSpPr>
        <p:spPr>
          <a:xfrm>
            <a:off x="3303609" y="34290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https://github.com/ComputingVictor/Datathon_Allianz</a:t>
            </a:r>
          </a:p>
        </p:txBody>
      </p:sp>
      <p:pic>
        <p:nvPicPr>
          <p:cNvPr id="2" name="Imagen 4" descr="Texto, Logotipo&#10;&#10;Descripción generada automáticamente">
            <a:extLst>
              <a:ext uri="{FF2B5EF4-FFF2-40B4-BE49-F238E27FC236}">
                <a16:creationId xmlns:a16="http://schemas.microsoft.com/office/drawing/2014/main" id="{97F8C7D4-4AE2-F629-CFDA-2297346FF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8" y="5797106"/>
            <a:ext cx="1450544" cy="145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2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8;p29">
            <a:extLst>
              <a:ext uri="{FF2B5EF4-FFF2-40B4-BE49-F238E27FC236}">
                <a16:creationId xmlns:a16="http://schemas.microsoft.com/office/drawing/2014/main" id="{99E08F11-C09D-51CF-3997-7185FEF1092D}"/>
              </a:ext>
            </a:extLst>
          </p:cNvPr>
          <p:cNvSpPr txBox="1">
            <a:spLocks/>
          </p:cNvSpPr>
          <p:nvPr/>
        </p:nvSpPr>
        <p:spPr>
          <a:xfrm>
            <a:off x="1579499" y="2491145"/>
            <a:ext cx="2616683" cy="134002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latin typeface="Raleway" pitchFamily="2" charset="77"/>
              </a:rPr>
              <a:t>OBJETIVO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latin typeface="Raleway" pitchFamily="2" charset="77"/>
              </a:rPr>
              <a:t>Disminuir la morosidad</a:t>
            </a:r>
          </a:p>
        </p:txBody>
      </p:sp>
      <p:sp>
        <p:nvSpPr>
          <p:cNvPr id="5" name="Google Shape;259;p29">
            <a:extLst>
              <a:ext uri="{FF2B5EF4-FFF2-40B4-BE49-F238E27FC236}">
                <a16:creationId xmlns:a16="http://schemas.microsoft.com/office/drawing/2014/main" id="{B2290440-8EB1-E104-430A-6C6D2209BF0B}"/>
              </a:ext>
            </a:extLst>
          </p:cNvPr>
          <p:cNvSpPr txBox="1">
            <a:spLocks/>
          </p:cNvSpPr>
          <p:nvPr/>
        </p:nvSpPr>
        <p:spPr>
          <a:xfrm>
            <a:off x="7550169" y="2491145"/>
            <a:ext cx="2616683" cy="1340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s-ES" b="1" dirty="0">
                <a:latin typeface="Raleway" pitchFamily="2" charset="77"/>
              </a:rPr>
              <a:t>CÓMO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latin typeface="Raleway" pitchFamily="2" charset="77"/>
              </a:rPr>
              <a:t>Tratamiento de datos y creación de </a:t>
            </a:r>
            <a:r>
              <a:rPr lang="es-ES" sz="1200" dirty="0" err="1">
                <a:latin typeface="Raleway" pitchFamily="2" charset="77"/>
              </a:rPr>
              <a:t>módelo</a:t>
            </a:r>
            <a:endParaRPr lang="es-ES" sz="1200" dirty="0">
              <a:latin typeface="Raleway" pitchFamily="2" charset="77"/>
            </a:endParaRPr>
          </a:p>
        </p:txBody>
      </p:sp>
      <p:sp>
        <p:nvSpPr>
          <p:cNvPr id="6" name="Google Shape;260;p29">
            <a:extLst>
              <a:ext uri="{FF2B5EF4-FFF2-40B4-BE49-F238E27FC236}">
                <a16:creationId xmlns:a16="http://schemas.microsoft.com/office/drawing/2014/main" id="{8DE60765-79A1-FD91-F585-18FFD75A6777}"/>
              </a:ext>
            </a:extLst>
          </p:cNvPr>
          <p:cNvSpPr txBox="1">
            <a:spLocks/>
          </p:cNvSpPr>
          <p:nvPr/>
        </p:nvSpPr>
        <p:spPr>
          <a:xfrm>
            <a:off x="4602158" y="2500351"/>
            <a:ext cx="2707085" cy="1340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s-ES" b="1">
                <a:latin typeface="Raleway" pitchFamily="2" charset="77"/>
              </a:rPr>
              <a:t>IDEA</a:t>
            </a:r>
          </a:p>
          <a:p>
            <a:pPr>
              <a:spcBef>
                <a:spcPts val="600"/>
              </a:spcBef>
            </a:pPr>
            <a:r>
              <a:rPr lang="es-ES" sz="1200">
                <a:latin typeface="Raleway" pitchFamily="2" charset="77"/>
              </a:rPr>
              <a:t>Modelos predictivos</a:t>
            </a:r>
          </a:p>
          <a:p>
            <a:endParaRPr lang="es-ES" sz="1200" b="1">
              <a:solidFill>
                <a:schemeClr val="accent3"/>
              </a:solidFill>
              <a:latin typeface="Raleway" pitchFamily="2" charset="77"/>
            </a:endParaRPr>
          </a:p>
          <a:p>
            <a:pPr>
              <a:spcBef>
                <a:spcPts val="600"/>
              </a:spcBef>
            </a:pPr>
            <a:endParaRPr lang="es-ES" sz="1200">
              <a:latin typeface="Raleway" pitchFamily="2" charset="77"/>
            </a:endParaRPr>
          </a:p>
          <a:p>
            <a:pPr>
              <a:spcBef>
                <a:spcPts val="600"/>
              </a:spcBef>
            </a:pPr>
            <a:endParaRPr lang="es-ES" sz="1200" dirty="0">
              <a:latin typeface="Raleway" pitchFamily="2" charset="77"/>
            </a:endParaRPr>
          </a:p>
        </p:txBody>
      </p:sp>
      <p:sp>
        <p:nvSpPr>
          <p:cNvPr id="7" name="Google Shape;261;p29">
            <a:extLst>
              <a:ext uri="{FF2B5EF4-FFF2-40B4-BE49-F238E27FC236}">
                <a16:creationId xmlns:a16="http://schemas.microsoft.com/office/drawing/2014/main" id="{FD663E78-28A2-23AE-7AA0-FCFA501489BA}"/>
              </a:ext>
            </a:extLst>
          </p:cNvPr>
          <p:cNvSpPr txBox="1">
            <a:spLocks/>
          </p:cNvSpPr>
          <p:nvPr/>
        </p:nvSpPr>
        <p:spPr>
          <a:xfrm>
            <a:off x="1579499" y="4416543"/>
            <a:ext cx="2616683" cy="134002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23323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▷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b="1" dirty="0">
                <a:latin typeface="Raleway" pitchFamily="2" charset="77"/>
              </a:rPr>
              <a:t>PÚBLICO OBJETIVO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s-ES_tradnl" sz="1200" dirty="0">
                <a:latin typeface="Raleway" pitchFamily="2" charset="77"/>
              </a:rPr>
              <a:t>Allianz</a:t>
            </a:r>
          </a:p>
        </p:txBody>
      </p:sp>
      <p:sp>
        <p:nvSpPr>
          <p:cNvPr id="8" name="Google Shape;262;p29">
            <a:extLst>
              <a:ext uri="{FF2B5EF4-FFF2-40B4-BE49-F238E27FC236}">
                <a16:creationId xmlns:a16="http://schemas.microsoft.com/office/drawing/2014/main" id="{92275379-AB85-FE36-DE8F-F09C41227D9B}"/>
              </a:ext>
            </a:extLst>
          </p:cNvPr>
          <p:cNvSpPr txBox="1">
            <a:spLocks/>
          </p:cNvSpPr>
          <p:nvPr/>
        </p:nvSpPr>
        <p:spPr>
          <a:xfrm>
            <a:off x="4587331" y="4416543"/>
            <a:ext cx="2616683" cy="134002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23323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▷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s-ES" b="1" dirty="0">
                <a:latin typeface="Raleway" pitchFamily="2" charset="77"/>
              </a:rPr>
              <a:t>MODELOS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s-ES" sz="1200" dirty="0">
                <a:latin typeface="Raleway" pitchFamily="2" charset="77"/>
              </a:rPr>
              <a:t>Selección del mejor modelo mediante la utilización de modelos diferentes.</a:t>
            </a:r>
          </a:p>
        </p:txBody>
      </p:sp>
      <p:sp>
        <p:nvSpPr>
          <p:cNvPr id="9" name="Google Shape;263;p29">
            <a:extLst>
              <a:ext uri="{FF2B5EF4-FFF2-40B4-BE49-F238E27FC236}">
                <a16:creationId xmlns:a16="http://schemas.microsoft.com/office/drawing/2014/main" id="{E07D0689-309F-7213-05D8-F61926F9AE62}"/>
              </a:ext>
            </a:extLst>
          </p:cNvPr>
          <p:cNvSpPr txBox="1">
            <a:spLocks/>
          </p:cNvSpPr>
          <p:nvPr/>
        </p:nvSpPr>
        <p:spPr>
          <a:xfrm>
            <a:off x="7594114" y="4416543"/>
            <a:ext cx="2616683" cy="134002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23323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▷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s-ES" b="1" dirty="0">
                <a:latin typeface="Raleway" pitchFamily="2" charset="77"/>
              </a:rPr>
              <a:t>PREDICCIÓN DE MOROSIDAD 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s-ES" sz="1200" dirty="0">
                <a:latin typeface="Raleway" pitchFamily="2" charset="77"/>
              </a:rPr>
              <a:t>Período temporal en el que el cliente paga el seguro 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s-ES" sz="1200" dirty="0">
              <a:latin typeface="Raleway" pitchFamily="2" charset="77"/>
            </a:endParaRPr>
          </a:p>
        </p:txBody>
      </p:sp>
      <p:sp>
        <p:nvSpPr>
          <p:cNvPr id="10" name="Google Shape;264;p29">
            <a:extLst>
              <a:ext uri="{FF2B5EF4-FFF2-40B4-BE49-F238E27FC236}">
                <a16:creationId xmlns:a16="http://schemas.microsoft.com/office/drawing/2014/main" id="{47A01FA9-EF06-EDC3-2EE9-11D337BAD931}"/>
              </a:ext>
            </a:extLst>
          </p:cNvPr>
          <p:cNvSpPr/>
          <p:nvPr/>
        </p:nvSpPr>
        <p:spPr>
          <a:xfrm>
            <a:off x="1663424" y="2004770"/>
            <a:ext cx="596821" cy="5332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65;p29">
            <a:extLst>
              <a:ext uri="{FF2B5EF4-FFF2-40B4-BE49-F238E27FC236}">
                <a16:creationId xmlns:a16="http://schemas.microsoft.com/office/drawing/2014/main" id="{BCB30EDB-E1B8-10F0-30C9-389A548BF650}"/>
              </a:ext>
            </a:extLst>
          </p:cNvPr>
          <p:cNvSpPr/>
          <p:nvPr/>
        </p:nvSpPr>
        <p:spPr>
          <a:xfrm>
            <a:off x="7652909" y="2004770"/>
            <a:ext cx="596821" cy="5332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66;p29">
            <a:extLst>
              <a:ext uri="{FF2B5EF4-FFF2-40B4-BE49-F238E27FC236}">
                <a16:creationId xmlns:a16="http://schemas.microsoft.com/office/drawing/2014/main" id="{68B31A50-E7F9-F655-5E7D-54A3F1A25ED8}"/>
              </a:ext>
            </a:extLst>
          </p:cNvPr>
          <p:cNvSpPr/>
          <p:nvPr/>
        </p:nvSpPr>
        <p:spPr>
          <a:xfrm>
            <a:off x="4708997" y="2008434"/>
            <a:ext cx="596821" cy="5332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67;p29">
            <a:extLst>
              <a:ext uri="{FF2B5EF4-FFF2-40B4-BE49-F238E27FC236}">
                <a16:creationId xmlns:a16="http://schemas.microsoft.com/office/drawing/2014/main" id="{E23A9403-C5C7-B6F5-D356-76C98B0481AC}"/>
              </a:ext>
            </a:extLst>
          </p:cNvPr>
          <p:cNvSpPr/>
          <p:nvPr/>
        </p:nvSpPr>
        <p:spPr>
          <a:xfrm>
            <a:off x="1663424" y="3930168"/>
            <a:ext cx="596821" cy="5332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68;p29">
            <a:extLst>
              <a:ext uri="{FF2B5EF4-FFF2-40B4-BE49-F238E27FC236}">
                <a16:creationId xmlns:a16="http://schemas.microsoft.com/office/drawing/2014/main" id="{FE60663F-5602-8FBF-2F33-D75B591BF3ED}"/>
              </a:ext>
            </a:extLst>
          </p:cNvPr>
          <p:cNvSpPr/>
          <p:nvPr/>
        </p:nvSpPr>
        <p:spPr>
          <a:xfrm>
            <a:off x="4690071" y="3930168"/>
            <a:ext cx="596821" cy="5332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69;p29">
            <a:extLst>
              <a:ext uri="{FF2B5EF4-FFF2-40B4-BE49-F238E27FC236}">
                <a16:creationId xmlns:a16="http://schemas.microsoft.com/office/drawing/2014/main" id="{D98D0CDE-E521-F4BA-EDED-C86D22DA7EE5}"/>
              </a:ext>
            </a:extLst>
          </p:cNvPr>
          <p:cNvSpPr/>
          <p:nvPr/>
        </p:nvSpPr>
        <p:spPr>
          <a:xfrm>
            <a:off x="7700953" y="3930168"/>
            <a:ext cx="596821" cy="5332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70;p29">
            <a:extLst>
              <a:ext uri="{FF2B5EF4-FFF2-40B4-BE49-F238E27FC236}">
                <a16:creationId xmlns:a16="http://schemas.microsoft.com/office/drawing/2014/main" id="{25ED87D9-B289-F0A9-15B8-A99378CBC12B}"/>
              </a:ext>
            </a:extLst>
          </p:cNvPr>
          <p:cNvSpPr/>
          <p:nvPr/>
        </p:nvSpPr>
        <p:spPr>
          <a:xfrm>
            <a:off x="7799237" y="2138462"/>
            <a:ext cx="289645" cy="258673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271;p29">
            <a:extLst>
              <a:ext uri="{FF2B5EF4-FFF2-40B4-BE49-F238E27FC236}">
                <a16:creationId xmlns:a16="http://schemas.microsoft.com/office/drawing/2014/main" id="{B81FE322-189A-007E-8EAF-574B0A6FFD29}"/>
              </a:ext>
            </a:extLst>
          </p:cNvPr>
          <p:cNvGrpSpPr/>
          <p:nvPr/>
        </p:nvGrpSpPr>
        <p:grpSpPr>
          <a:xfrm>
            <a:off x="4841287" y="2138462"/>
            <a:ext cx="309000" cy="294052"/>
            <a:chOff x="5970800" y="1619250"/>
            <a:chExt cx="428650" cy="456725"/>
          </a:xfrm>
        </p:grpSpPr>
        <p:sp>
          <p:nvSpPr>
            <p:cNvPr id="18" name="Google Shape;272;p29">
              <a:extLst>
                <a:ext uri="{FF2B5EF4-FFF2-40B4-BE49-F238E27FC236}">
                  <a16:creationId xmlns:a16="http://schemas.microsoft.com/office/drawing/2014/main" id="{1B8D2668-BF86-6477-8DD8-AF0CDCD8DC87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3;p29">
              <a:extLst>
                <a:ext uri="{FF2B5EF4-FFF2-40B4-BE49-F238E27FC236}">
                  <a16:creationId xmlns:a16="http://schemas.microsoft.com/office/drawing/2014/main" id="{469F4DB8-F7A0-BAC3-89A1-B10119B51055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4;p29">
              <a:extLst>
                <a:ext uri="{FF2B5EF4-FFF2-40B4-BE49-F238E27FC236}">
                  <a16:creationId xmlns:a16="http://schemas.microsoft.com/office/drawing/2014/main" id="{B6C1A1F2-112D-AE23-DB25-0629A6568DB3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5;p29">
              <a:extLst>
                <a:ext uri="{FF2B5EF4-FFF2-40B4-BE49-F238E27FC236}">
                  <a16:creationId xmlns:a16="http://schemas.microsoft.com/office/drawing/2014/main" id="{014C370F-769F-09D5-346E-47074F1BDB49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6;p29">
              <a:extLst>
                <a:ext uri="{FF2B5EF4-FFF2-40B4-BE49-F238E27FC236}">
                  <a16:creationId xmlns:a16="http://schemas.microsoft.com/office/drawing/2014/main" id="{5DEA59FD-8FB0-BFC4-FA4D-AA23A4C26BD4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77;p29">
            <a:extLst>
              <a:ext uri="{FF2B5EF4-FFF2-40B4-BE49-F238E27FC236}">
                <a16:creationId xmlns:a16="http://schemas.microsoft.com/office/drawing/2014/main" id="{EC7E4EC5-7FAD-1A14-92C3-C6107C8403F2}"/>
              </a:ext>
            </a:extLst>
          </p:cNvPr>
          <p:cNvGrpSpPr/>
          <p:nvPr/>
        </p:nvGrpSpPr>
        <p:grpSpPr>
          <a:xfrm>
            <a:off x="1803682" y="4061469"/>
            <a:ext cx="302838" cy="250029"/>
            <a:chOff x="5975075" y="2327500"/>
            <a:chExt cx="420100" cy="388350"/>
          </a:xfrm>
        </p:grpSpPr>
        <p:sp>
          <p:nvSpPr>
            <p:cNvPr id="24" name="Google Shape;278;p29">
              <a:extLst>
                <a:ext uri="{FF2B5EF4-FFF2-40B4-BE49-F238E27FC236}">
                  <a16:creationId xmlns:a16="http://schemas.microsoft.com/office/drawing/2014/main" id="{B112E84C-26D3-90D4-427B-27E94BE9741B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9;p29">
              <a:extLst>
                <a:ext uri="{FF2B5EF4-FFF2-40B4-BE49-F238E27FC236}">
                  <a16:creationId xmlns:a16="http://schemas.microsoft.com/office/drawing/2014/main" id="{25947040-C61B-96FA-686E-AA6094112556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80;p29">
            <a:extLst>
              <a:ext uri="{FF2B5EF4-FFF2-40B4-BE49-F238E27FC236}">
                <a16:creationId xmlns:a16="http://schemas.microsoft.com/office/drawing/2014/main" id="{1DA39092-C860-1006-67DF-E089BB4DE7C5}"/>
              </a:ext>
            </a:extLst>
          </p:cNvPr>
          <p:cNvGrpSpPr/>
          <p:nvPr/>
        </p:nvGrpSpPr>
        <p:grpSpPr>
          <a:xfrm>
            <a:off x="4798858" y="4064533"/>
            <a:ext cx="368869" cy="243737"/>
            <a:chOff x="5255200" y="3006475"/>
            <a:chExt cx="511700" cy="378575"/>
          </a:xfrm>
        </p:grpSpPr>
        <p:sp>
          <p:nvSpPr>
            <p:cNvPr id="27" name="Google Shape;281;p29">
              <a:extLst>
                <a:ext uri="{FF2B5EF4-FFF2-40B4-BE49-F238E27FC236}">
                  <a16:creationId xmlns:a16="http://schemas.microsoft.com/office/drawing/2014/main" id="{BFA34FBF-BBD5-79AA-9609-C62A2363C0D5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2;p29">
              <a:extLst>
                <a:ext uri="{FF2B5EF4-FFF2-40B4-BE49-F238E27FC236}">
                  <a16:creationId xmlns:a16="http://schemas.microsoft.com/office/drawing/2014/main" id="{6A8930EE-CFDF-391B-A329-6DE96163E4FE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83;p29">
            <a:extLst>
              <a:ext uri="{FF2B5EF4-FFF2-40B4-BE49-F238E27FC236}">
                <a16:creationId xmlns:a16="http://schemas.microsoft.com/office/drawing/2014/main" id="{3AE7DD67-47E8-25C2-8ACC-5D4090FD2002}"/>
              </a:ext>
            </a:extLst>
          </p:cNvPr>
          <p:cNvGrpSpPr/>
          <p:nvPr/>
        </p:nvGrpSpPr>
        <p:grpSpPr>
          <a:xfrm>
            <a:off x="1795524" y="2138995"/>
            <a:ext cx="319562" cy="285424"/>
            <a:chOff x="570875" y="4322250"/>
            <a:chExt cx="443300" cy="443325"/>
          </a:xfrm>
        </p:grpSpPr>
        <p:sp>
          <p:nvSpPr>
            <p:cNvPr id="30" name="Google Shape;284;p29">
              <a:extLst>
                <a:ext uri="{FF2B5EF4-FFF2-40B4-BE49-F238E27FC236}">
                  <a16:creationId xmlns:a16="http://schemas.microsoft.com/office/drawing/2014/main" id="{543C5B8E-B634-961C-B282-A6B81E08FDDD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85;p29">
              <a:extLst>
                <a:ext uri="{FF2B5EF4-FFF2-40B4-BE49-F238E27FC236}">
                  <a16:creationId xmlns:a16="http://schemas.microsoft.com/office/drawing/2014/main" id="{B20A5B56-77FB-EDE3-C49A-A06E111EC000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86;p29">
              <a:extLst>
                <a:ext uri="{FF2B5EF4-FFF2-40B4-BE49-F238E27FC236}">
                  <a16:creationId xmlns:a16="http://schemas.microsoft.com/office/drawing/2014/main" id="{EF54FA5A-1D4E-DA51-2E2D-763A6AA71018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87;p29">
              <a:extLst>
                <a:ext uri="{FF2B5EF4-FFF2-40B4-BE49-F238E27FC236}">
                  <a16:creationId xmlns:a16="http://schemas.microsoft.com/office/drawing/2014/main" id="{BA98F4D6-3C16-9350-87AA-DB1A5D3F6057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682;p47">
            <a:extLst>
              <a:ext uri="{FF2B5EF4-FFF2-40B4-BE49-F238E27FC236}">
                <a16:creationId xmlns:a16="http://schemas.microsoft.com/office/drawing/2014/main" id="{1FFF830E-4B53-3179-17BD-9DD6F7D0A51A}"/>
              </a:ext>
            </a:extLst>
          </p:cNvPr>
          <p:cNvGrpSpPr/>
          <p:nvPr/>
        </p:nvGrpSpPr>
        <p:grpSpPr>
          <a:xfrm>
            <a:off x="7816600" y="4024686"/>
            <a:ext cx="353878" cy="339125"/>
            <a:chOff x="5983625" y="301625"/>
            <a:chExt cx="403000" cy="395050"/>
          </a:xfrm>
        </p:grpSpPr>
        <p:sp>
          <p:nvSpPr>
            <p:cNvPr id="35" name="Google Shape;683;p47">
              <a:extLst>
                <a:ext uri="{FF2B5EF4-FFF2-40B4-BE49-F238E27FC236}">
                  <a16:creationId xmlns:a16="http://schemas.microsoft.com/office/drawing/2014/main" id="{91FFCE10-8081-AF9A-0229-CB29DFA482E5}"/>
                </a:ext>
              </a:extLst>
            </p:cNvPr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84;p47">
              <a:extLst>
                <a:ext uri="{FF2B5EF4-FFF2-40B4-BE49-F238E27FC236}">
                  <a16:creationId xmlns:a16="http://schemas.microsoft.com/office/drawing/2014/main" id="{2E88DFC1-C183-A8FB-7BAC-E17A101F5085}"/>
                </a:ext>
              </a:extLst>
            </p:cNvPr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85;p47">
              <a:extLst>
                <a:ext uri="{FF2B5EF4-FFF2-40B4-BE49-F238E27FC236}">
                  <a16:creationId xmlns:a16="http://schemas.microsoft.com/office/drawing/2014/main" id="{74700464-AA85-30BC-7FF4-32A8E68134E8}"/>
                </a:ext>
              </a:extLst>
            </p:cNvPr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86;p47">
              <a:extLst>
                <a:ext uri="{FF2B5EF4-FFF2-40B4-BE49-F238E27FC236}">
                  <a16:creationId xmlns:a16="http://schemas.microsoft.com/office/drawing/2014/main" id="{E2F00C07-81BD-253D-8A34-DE14A2253CCC}"/>
                </a:ext>
              </a:extLst>
            </p:cNvPr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87;p47">
              <a:extLst>
                <a:ext uri="{FF2B5EF4-FFF2-40B4-BE49-F238E27FC236}">
                  <a16:creationId xmlns:a16="http://schemas.microsoft.com/office/drawing/2014/main" id="{F2D9B139-6432-C2D6-D479-CB3A5CE9B57E}"/>
                </a:ext>
              </a:extLst>
            </p:cNvPr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88;p47">
              <a:extLst>
                <a:ext uri="{FF2B5EF4-FFF2-40B4-BE49-F238E27FC236}">
                  <a16:creationId xmlns:a16="http://schemas.microsoft.com/office/drawing/2014/main" id="{A64E554A-7F67-0CF4-4A0C-E1CB6DF0775F}"/>
                </a:ext>
              </a:extLst>
            </p:cNvPr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89;p47">
              <a:extLst>
                <a:ext uri="{FF2B5EF4-FFF2-40B4-BE49-F238E27FC236}">
                  <a16:creationId xmlns:a16="http://schemas.microsoft.com/office/drawing/2014/main" id="{E99A9F51-962E-1966-B3AC-4F0E1570A88B}"/>
                </a:ext>
              </a:extLst>
            </p:cNvPr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90;p47">
              <a:extLst>
                <a:ext uri="{FF2B5EF4-FFF2-40B4-BE49-F238E27FC236}">
                  <a16:creationId xmlns:a16="http://schemas.microsoft.com/office/drawing/2014/main" id="{7A024F72-7187-B1CD-A33D-9D3F9E432791}"/>
                </a:ext>
              </a:extLst>
            </p:cNvPr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91;p47">
              <a:extLst>
                <a:ext uri="{FF2B5EF4-FFF2-40B4-BE49-F238E27FC236}">
                  <a16:creationId xmlns:a16="http://schemas.microsoft.com/office/drawing/2014/main" id="{769A4DC7-2ABD-2E16-1AF9-99CF3D72E6E8}"/>
                </a:ext>
              </a:extLst>
            </p:cNvPr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92;p47">
              <a:extLst>
                <a:ext uri="{FF2B5EF4-FFF2-40B4-BE49-F238E27FC236}">
                  <a16:creationId xmlns:a16="http://schemas.microsoft.com/office/drawing/2014/main" id="{0B917C3C-79D5-01CB-28F2-E98133856351}"/>
                </a:ext>
              </a:extLst>
            </p:cNvPr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93;p47">
              <a:extLst>
                <a:ext uri="{FF2B5EF4-FFF2-40B4-BE49-F238E27FC236}">
                  <a16:creationId xmlns:a16="http://schemas.microsoft.com/office/drawing/2014/main" id="{570C9F80-5FDD-2AB4-6C53-D5B8F324A7E6}"/>
                </a:ext>
              </a:extLst>
            </p:cNvPr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94;p47">
              <a:extLst>
                <a:ext uri="{FF2B5EF4-FFF2-40B4-BE49-F238E27FC236}">
                  <a16:creationId xmlns:a16="http://schemas.microsoft.com/office/drawing/2014/main" id="{1F15C061-7656-7C04-BC38-E1261699D54D}"/>
                </a:ext>
              </a:extLst>
            </p:cNvPr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95;p47">
              <a:extLst>
                <a:ext uri="{FF2B5EF4-FFF2-40B4-BE49-F238E27FC236}">
                  <a16:creationId xmlns:a16="http://schemas.microsoft.com/office/drawing/2014/main" id="{066DB044-4F46-CFAD-AEB6-831AD1AC10FA}"/>
                </a:ext>
              </a:extLst>
            </p:cNvPr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96;p47">
              <a:extLst>
                <a:ext uri="{FF2B5EF4-FFF2-40B4-BE49-F238E27FC236}">
                  <a16:creationId xmlns:a16="http://schemas.microsoft.com/office/drawing/2014/main" id="{F435358D-90D0-DAB2-93F1-8C1E3DA0BB36}"/>
                </a:ext>
              </a:extLst>
            </p:cNvPr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97;p47">
              <a:extLst>
                <a:ext uri="{FF2B5EF4-FFF2-40B4-BE49-F238E27FC236}">
                  <a16:creationId xmlns:a16="http://schemas.microsoft.com/office/drawing/2014/main" id="{71D33C28-68F1-D3DD-EF1B-CD7877A637FB}"/>
                </a:ext>
              </a:extLst>
            </p:cNvPr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98;p47">
              <a:extLst>
                <a:ext uri="{FF2B5EF4-FFF2-40B4-BE49-F238E27FC236}">
                  <a16:creationId xmlns:a16="http://schemas.microsoft.com/office/drawing/2014/main" id="{F48AAD8E-DB7B-D026-3E94-8D9FA25F2AC9}"/>
                </a:ext>
              </a:extLst>
            </p:cNvPr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99;p47">
              <a:extLst>
                <a:ext uri="{FF2B5EF4-FFF2-40B4-BE49-F238E27FC236}">
                  <a16:creationId xmlns:a16="http://schemas.microsoft.com/office/drawing/2014/main" id="{074EBF22-0BFF-190B-8587-76D1EBF39069}"/>
                </a:ext>
              </a:extLst>
            </p:cNvPr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00;p47">
              <a:extLst>
                <a:ext uri="{FF2B5EF4-FFF2-40B4-BE49-F238E27FC236}">
                  <a16:creationId xmlns:a16="http://schemas.microsoft.com/office/drawing/2014/main" id="{CA8896DB-BC22-22EC-2569-6D1EDE7BD9A5}"/>
                </a:ext>
              </a:extLst>
            </p:cNvPr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01;p47">
              <a:extLst>
                <a:ext uri="{FF2B5EF4-FFF2-40B4-BE49-F238E27FC236}">
                  <a16:creationId xmlns:a16="http://schemas.microsoft.com/office/drawing/2014/main" id="{6957C6D3-49FB-7989-DDB1-ACA69A9FDC6B}"/>
                </a:ext>
              </a:extLst>
            </p:cNvPr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02;p47">
              <a:extLst>
                <a:ext uri="{FF2B5EF4-FFF2-40B4-BE49-F238E27FC236}">
                  <a16:creationId xmlns:a16="http://schemas.microsoft.com/office/drawing/2014/main" id="{E748EB77-ABA2-7B64-5C03-00FFA5E495FB}"/>
                </a:ext>
              </a:extLst>
            </p:cNvPr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CuadroTexto 54">
            <a:extLst>
              <a:ext uri="{FF2B5EF4-FFF2-40B4-BE49-F238E27FC236}">
                <a16:creationId xmlns:a16="http://schemas.microsoft.com/office/drawing/2014/main" id="{C1981212-BBA7-303F-79C1-D2A8AA90AB0D}"/>
              </a:ext>
            </a:extLst>
          </p:cNvPr>
          <p:cNvSpPr txBox="1"/>
          <p:nvPr/>
        </p:nvSpPr>
        <p:spPr>
          <a:xfrm>
            <a:off x="4635069" y="709733"/>
            <a:ext cx="25212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solidFill>
                  <a:schemeClr val="accent6"/>
                </a:solidFill>
                <a:latin typeface="Raleway"/>
              </a:rPr>
              <a:t>RESUMEN</a:t>
            </a:r>
            <a:endParaRPr lang="es-ES" sz="2800" dirty="0">
              <a:solidFill>
                <a:schemeClr val="accent6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56894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56927B1C-2055-4F66-A747-7DB82B79E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92B251-4A53-4024-BFEB-4894511C7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69106" cy="6858000"/>
          </a:xfrm>
          <a:prstGeom prst="rect">
            <a:avLst/>
          </a:prstGeom>
          <a:ln>
            <a:noFill/>
          </a:ln>
          <a:effectLst>
            <a:outerShdw blurRad="381000" dist="2540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11;p15">
            <a:extLst>
              <a:ext uri="{FF2B5EF4-FFF2-40B4-BE49-F238E27FC236}">
                <a16:creationId xmlns:a16="http://schemas.microsoft.com/office/drawing/2014/main" id="{FDC5D841-BF5D-FA28-A8E8-E8F6AD182155}"/>
              </a:ext>
            </a:extLst>
          </p:cNvPr>
          <p:cNvSpPr txBox="1">
            <a:spLocks/>
          </p:cNvSpPr>
          <p:nvPr/>
        </p:nvSpPr>
        <p:spPr>
          <a:xfrm>
            <a:off x="693306" y="548034"/>
            <a:ext cx="4751953" cy="360451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b="1" dirty="0">
                <a:latin typeface="Raleway" pitchFamily="2" charset="0"/>
              </a:rPr>
              <a:t>1.  PREPARACIÓN DE DATOS</a:t>
            </a:r>
          </a:p>
        </p:txBody>
      </p:sp>
      <p:pic>
        <p:nvPicPr>
          <p:cNvPr id="5" name="Imagen 4" descr="Texto, Logotipo&#10;&#10;Descripción generada automáticamente">
            <a:extLst>
              <a:ext uri="{FF2B5EF4-FFF2-40B4-BE49-F238E27FC236}">
                <a16:creationId xmlns:a16="http://schemas.microsoft.com/office/drawing/2014/main" id="{4D2BA04C-49D8-425F-0360-485FCB56B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48" y="1086665"/>
            <a:ext cx="4651362" cy="465136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A448B8-5E47-4A21-B872-FCB55AD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27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67EED3A-445C-9F89-0E55-A1E9167B9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459" y="1305585"/>
            <a:ext cx="7407082" cy="5089994"/>
          </a:xfrm>
          <a:prstGeom prst="rect">
            <a:avLst/>
          </a:prstGeom>
        </p:spPr>
      </p:pic>
      <p:sp>
        <p:nvSpPr>
          <p:cNvPr id="6" name="Google Shape;111;p15">
            <a:extLst>
              <a:ext uri="{FF2B5EF4-FFF2-40B4-BE49-F238E27FC236}">
                <a16:creationId xmlns:a16="http://schemas.microsoft.com/office/drawing/2014/main" id="{BE9221BE-6E6A-4F66-91FE-B361F13EE04D}"/>
              </a:ext>
            </a:extLst>
          </p:cNvPr>
          <p:cNvSpPr txBox="1">
            <a:spLocks/>
          </p:cNvSpPr>
          <p:nvPr/>
        </p:nvSpPr>
        <p:spPr>
          <a:xfrm>
            <a:off x="703118" y="462421"/>
            <a:ext cx="10785764" cy="71713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dirty="0">
                <a:latin typeface="Raleway" pitchFamily="2" charset="0"/>
              </a:rPr>
              <a:t>DENSIDAD DE CLIENTES POR POBLACIÓN</a:t>
            </a:r>
          </a:p>
        </p:txBody>
      </p:sp>
      <p:pic>
        <p:nvPicPr>
          <p:cNvPr id="2" name="Imagen 4" descr="Texto, Logotipo&#10;&#10;Descripción generada automáticamente">
            <a:extLst>
              <a:ext uri="{FF2B5EF4-FFF2-40B4-BE49-F238E27FC236}">
                <a16:creationId xmlns:a16="http://schemas.microsoft.com/office/drawing/2014/main" id="{18D717E3-7C58-3FDF-6243-AF2FF9AFE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8" y="5797106"/>
            <a:ext cx="1450544" cy="145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3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808B0FA-CAE7-E43E-6CA1-B9F0CD6741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2" t="515"/>
          <a:stretch/>
        </p:blipFill>
        <p:spPr>
          <a:xfrm>
            <a:off x="3422708" y="1241571"/>
            <a:ext cx="5416315" cy="5110006"/>
          </a:xfrm>
          <a:prstGeom prst="rect">
            <a:avLst/>
          </a:prstGeom>
        </p:spPr>
      </p:pic>
      <p:sp>
        <p:nvSpPr>
          <p:cNvPr id="6" name="Google Shape;111;p15">
            <a:extLst>
              <a:ext uri="{FF2B5EF4-FFF2-40B4-BE49-F238E27FC236}">
                <a16:creationId xmlns:a16="http://schemas.microsoft.com/office/drawing/2014/main" id="{C107A352-5501-37D2-545E-3260D70B3002}"/>
              </a:ext>
            </a:extLst>
          </p:cNvPr>
          <p:cNvSpPr txBox="1">
            <a:spLocks/>
          </p:cNvSpPr>
          <p:nvPr/>
        </p:nvSpPr>
        <p:spPr>
          <a:xfrm>
            <a:off x="4569276" y="330159"/>
            <a:ext cx="3053447" cy="82434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dirty="0"/>
              <a:t> </a:t>
            </a:r>
            <a:r>
              <a:rPr lang="en-US" dirty="0">
                <a:latin typeface="Raleway" pitchFamily="2" charset="0"/>
              </a:rPr>
              <a:t>OUTLIERS</a:t>
            </a:r>
          </a:p>
        </p:txBody>
      </p:sp>
      <p:pic>
        <p:nvPicPr>
          <p:cNvPr id="3" name="Imagen 4" descr="Texto, Logotipo&#10;&#10;Descripción generada automáticamente">
            <a:extLst>
              <a:ext uri="{FF2B5EF4-FFF2-40B4-BE49-F238E27FC236}">
                <a16:creationId xmlns:a16="http://schemas.microsoft.com/office/drawing/2014/main" id="{B06B6968-F01A-8CA2-D61A-BBFFD5A45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8" y="5797106"/>
            <a:ext cx="1450544" cy="145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0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5A4A7BF-66BB-975A-3B89-378DE44FE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632" y="1359696"/>
            <a:ext cx="5486924" cy="4967110"/>
          </a:xfrm>
          <a:prstGeom prst="rect">
            <a:avLst/>
          </a:prstGeom>
        </p:spPr>
      </p:pic>
      <p:pic>
        <p:nvPicPr>
          <p:cNvPr id="3" name="Imagen 4" descr="Texto, Logotipo&#10;&#10;Descripción generada automáticamente">
            <a:extLst>
              <a:ext uri="{FF2B5EF4-FFF2-40B4-BE49-F238E27FC236}">
                <a16:creationId xmlns:a16="http://schemas.microsoft.com/office/drawing/2014/main" id="{1A9F0919-85AA-65ED-027C-C320B9517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8" y="5797106"/>
            <a:ext cx="1450544" cy="1450544"/>
          </a:xfrm>
          <a:prstGeom prst="rect">
            <a:avLst/>
          </a:prstGeom>
        </p:spPr>
      </p:pic>
      <p:sp>
        <p:nvSpPr>
          <p:cNvPr id="4" name="Google Shape;111;p15">
            <a:extLst>
              <a:ext uri="{FF2B5EF4-FFF2-40B4-BE49-F238E27FC236}">
                <a16:creationId xmlns:a16="http://schemas.microsoft.com/office/drawing/2014/main" id="{276E7D2F-87DB-3989-9756-DBF79ADA5932}"/>
              </a:ext>
            </a:extLst>
          </p:cNvPr>
          <p:cNvSpPr txBox="1">
            <a:spLocks/>
          </p:cNvSpPr>
          <p:nvPr/>
        </p:nvSpPr>
        <p:spPr>
          <a:xfrm>
            <a:off x="4569276" y="330159"/>
            <a:ext cx="3053447" cy="82434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dirty="0"/>
              <a:t> </a:t>
            </a:r>
            <a:r>
              <a:rPr lang="en-US" dirty="0">
                <a:latin typeface="Raleway" pitchFamily="2" charset="0"/>
              </a:rPr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165751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B57C4F1-019B-DC56-5999-67097F64F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380" y="1746884"/>
            <a:ext cx="6134460" cy="4050222"/>
          </a:xfrm>
          <a:prstGeom prst="rect">
            <a:avLst/>
          </a:prstGeom>
        </p:spPr>
      </p:pic>
      <p:pic>
        <p:nvPicPr>
          <p:cNvPr id="2" name="Imagen 4" descr="Texto, Logotipo&#10;&#10;Descripción generada automáticamente">
            <a:extLst>
              <a:ext uri="{FF2B5EF4-FFF2-40B4-BE49-F238E27FC236}">
                <a16:creationId xmlns:a16="http://schemas.microsoft.com/office/drawing/2014/main" id="{A2A32275-35E7-A110-2553-6D544B3C4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8" y="5797106"/>
            <a:ext cx="1450544" cy="1450544"/>
          </a:xfrm>
          <a:prstGeom prst="rect">
            <a:avLst/>
          </a:prstGeom>
        </p:spPr>
      </p:pic>
      <p:sp>
        <p:nvSpPr>
          <p:cNvPr id="4" name="Google Shape;111;p15">
            <a:extLst>
              <a:ext uri="{FF2B5EF4-FFF2-40B4-BE49-F238E27FC236}">
                <a16:creationId xmlns:a16="http://schemas.microsoft.com/office/drawing/2014/main" id="{3057F78B-CCD0-6E55-4212-9EC7D0EA4455}"/>
              </a:ext>
            </a:extLst>
          </p:cNvPr>
          <p:cNvSpPr txBox="1">
            <a:spLocks/>
          </p:cNvSpPr>
          <p:nvPr/>
        </p:nvSpPr>
        <p:spPr>
          <a:xfrm>
            <a:off x="4569276" y="330159"/>
            <a:ext cx="3053447" cy="82434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dirty="0"/>
              <a:t> </a:t>
            </a:r>
            <a:r>
              <a:rPr lang="en-US" dirty="0">
                <a:latin typeface="Raleway" pitchFamily="2" charset="0"/>
              </a:rPr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198735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FABE86D-AC14-CF53-E113-F99943BA3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340" y="1162703"/>
            <a:ext cx="7645793" cy="5359675"/>
          </a:xfrm>
          <a:prstGeom prst="rect">
            <a:avLst/>
          </a:prstGeom>
        </p:spPr>
      </p:pic>
      <p:sp>
        <p:nvSpPr>
          <p:cNvPr id="6" name="Google Shape;111;p15">
            <a:extLst>
              <a:ext uri="{FF2B5EF4-FFF2-40B4-BE49-F238E27FC236}">
                <a16:creationId xmlns:a16="http://schemas.microsoft.com/office/drawing/2014/main" id="{EA0081A5-4F65-F7A9-73D9-029B881373B3}"/>
              </a:ext>
            </a:extLst>
          </p:cNvPr>
          <p:cNvSpPr txBox="1">
            <a:spLocks/>
          </p:cNvSpPr>
          <p:nvPr/>
        </p:nvSpPr>
        <p:spPr>
          <a:xfrm>
            <a:off x="2051996" y="338359"/>
            <a:ext cx="7852480" cy="82434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000" dirty="0">
                <a:latin typeface="Raleway" pitchFamily="2" charset="0"/>
              </a:rPr>
              <a:t>CORRELACIÓN DE LOS DATOS</a:t>
            </a:r>
          </a:p>
        </p:txBody>
      </p:sp>
      <p:pic>
        <p:nvPicPr>
          <p:cNvPr id="2" name="Imagen 4" descr="Texto, Logotipo&#10;&#10;Descripción generada automáticamente">
            <a:extLst>
              <a:ext uri="{FF2B5EF4-FFF2-40B4-BE49-F238E27FC236}">
                <a16:creationId xmlns:a16="http://schemas.microsoft.com/office/drawing/2014/main" id="{EA56F796-6572-4F37-2C02-1DDA145EB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8" y="5797106"/>
            <a:ext cx="1450544" cy="145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8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3A93B5-C2A9-45D0-7865-06571EB77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100" y="1361613"/>
            <a:ext cx="5289797" cy="3896503"/>
          </a:xfrm>
          <a:prstGeom prst="rect">
            <a:avLst/>
          </a:prstGeom>
        </p:spPr>
      </p:pic>
      <p:sp>
        <p:nvSpPr>
          <p:cNvPr id="6" name="Google Shape;540;p43">
            <a:extLst>
              <a:ext uri="{FF2B5EF4-FFF2-40B4-BE49-F238E27FC236}">
                <a16:creationId xmlns:a16="http://schemas.microsoft.com/office/drawing/2014/main" id="{0AA3F8AA-A0C7-FFD4-20C0-63785064FD49}"/>
              </a:ext>
            </a:extLst>
          </p:cNvPr>
          <p:cNvSpPr txBox="1"/>
          <p:nvPr/>
        </p:nvSpPr>
        <p:spPr>
          <a:xfrm>
            <a:off x="3545488" y="5342006"/>
            <a:ext cx="3090205" cy="71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chemeClr val="dk2"/>
                </a:solidFill>
                <a:latin typeface="Lato"/>
                <a:ea typeface="Lato"/>
                <a:cs typeface="Lato"/>
              </a:rPr>
              <a:t>r: se refiere a la correlación entre dos variables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 err="1">
                <a:solidFill>
                  <a:schemeClr val="dk2"/>
                </a:solidFill>
                <a:latin typeface="Lato"/>
                <a:ea typeface="Lato"/>
                <a:cs typeface="Lato"/>
              </a:rPr>
              <a:t>abs_r</a:t>
            </a:r>
            <a:r>
              <a:rPr lang="es-ES" sz="1400" b="1" dirty="0">
                <a:solidFill>
                  <a:schemeClr val="dk2"/>
                </a:solidFill>
                <a:latin typeface="Lato"/>
                <a:ea typeface="Lato"/>
                <a:cs typeface="Lato"/>
              </a:rPr>
              <a:t>: valor absoluto de la correlación</a:t>
            </a:r>
            <a:endParaRPr sz="14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Imagen 4" descr="Texto, Logotipo&#10;&#10;Descripción generada automáticamente">
            <a:extLst>
              <a:ext uri="{FF2B5EF4-FFF2-40B4-BE49-F238E27FC236}">
                <a16:creationId xmlns:a16="http://schemas.microsoft.com/office/drawing/2014/main" id="{6379F9FE-53BC-F75B-9F9F-09DB293E7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8" y="5797106"/>
            <a:ext cx="1450544" cy="1450544"/>
          </a:xfrm>
          <a:prstGeom prst="rect">
            <a:avLst/>
          </a:prstGeom>
        </p:spPr>
      </p:pic>
      <p:sp>
        <p:nvSpPr>
          <p:cNvPr id="3" name="Google Shape;111;p15">
            <a:extLst>
              <a:ext uri="{FF2B5EF4-FFF2-40B4-BE49-F238E27FC236}">
                <a16:creationId xmlns:a16="http://schemas.microsoft.com/office/drawing/2014/main" id="{32E86CAF-5372-6FDE-865E-3CDF9918D70E}"/>
              </a:ext>
            </a:extLst>
          </p:cNvPr>
          <p:cNvSpPr txBox="1">
            <a:spLocks/>
          </p:cNvSpPr>
          <p:nvPr/>
        </p:nvSpPr>
        <p:spPr>
          <a:xfrm>
            <a:off x="2051996" y="338359"/>
            <a:ext cx="7852480" cy="82434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000" dirty="0">
                <a:latin typeface="Raleway" pitchFamily="2" charset="0"/>
              </a:rPr>
              <a:t>CORRELACIÓN DE LOS DATOS</a:t>
            </a:r>
          </a:p>
        </p:txBody>
      </p:sp>
    </p:spTree>
    <p:extLst>
      <p:ext uri="{BB962C8B-B14F-4D97-AF65-F5344CB8AC3E}">
        <p14:creationId xmlns:p14="http://schemas.microsoft.com/office/powerpoint/2010/main" val="87615731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Custom 148">
      <a:dk1>
        <a:srgbClr val="262626"/>
      </a:dk1>
      <a:lt1>
        <a:sysClr val="window" lastClr="FFFFFF"/>
      </a:lt1>
      <a:dk2>
        <a:srgbClr val="2F333D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8717</TotalTime>
  <Words>140</Words>
  <Application>Microsoft Office PowerPoint</Application>
  <PresentationFormat>Widescreen</PresentationFormat>
  <Paragraphs>30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Bierstadt</vt:lpstr>
      <vt:lpstr>Calibri</vt:lpstr>
      <vt:lpstr>Lato</vt:lpstr>
      <vt:lpstr>Raleway</vt:lpstr>
      <vt:lpstr>BevelVTI</vt:lpstr>
      <vt:lpstr> GRUPO 6  David Grande García  Víctor Viloria Vázquez Juan Martínez Abarca Francisco Javier Via Vázquez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 OBJETIVO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6 David Grande García  Víctor Viloria Vázquez Juan Martínez Abarca Francisco Javier Díaz Vázquez</dc:title>
  <dc:creator>David Grande García</dc:creator>
  <cp:lastModifiedBy>Francisco Javier Via Vazquez</cp:lastModifiedBy>
  <cp:revision>3</cp:revision>
  <dcterms:created xsi:type="dcterms:W3CDTF">2023-03-02T14:36:13Z</dcterms:created>
  <dcterms:modified xsi:type="dcterms:W3CDTF">2023-03-08T16:01:00Z</dcterms:modified>
</cp:coreProperties>
</file>