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4" r:id="rId9"/>
    <p:sldId id="262"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564C-FDF2-4B33-ACA0-B5CFC30A6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28B7CC-79F1-456E-BF21-99DC03F9C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D24960-0AA8-41ED-B2A9-78CEB878EA12}"/>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5" name="Footer Placeholder 4">
            <a:extLst>
              <a:ext uri="{FF2B5EF4-FFF2-40B4-BE49-F238E27FC236}">
                <a16:creationId xmlns:a16="http://schemas.microsoft.com/office/drawing/2014/main" id="{0EDDAF31-5B0D-45A3-B7FB-F268951EE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30D3-FBC6-48C8-BF94-C1A0544451B2}"/>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380914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23F9-0A15-42DC-B553-55B9F5784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2A9018-EFF7-48EB-8784-DA297E97ED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85363-A63C-4099-9383-332AA785356A}"/>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5" name="Footer Placeholder 4">
            <a:extLst>
              <a:ext uri="{FF2B5EF4-FFF2-40B4-BE49-F238E27FC236}">
                <a16:creationId xmlns:a16="http://schemas.microsoft.com/office/drawing/2014/main" id="{234F1359-A17F-4907-B140-5FAD8FBF8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92B1A-A869-4CE5-932E-9C2F2F72B2A5}"/>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39203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5D2D5-76EB-4ABF-BE3F-1DD2E1B20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E97BE-BEDB-4C9E-A01A-929EA27365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B126C-60B1-4E2F-B265-6342CA64EBB8}"/>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5" name="Footer Placeholder 4">
            <a:extLst>
              <a:ext uri="{FF2B5EF4-FFF2-40B4-BE49-F238E27FC236}">
                <a16:creationId xmlns:a16="http://schemas.microsoft.com/office/drawing/2014/main" id="{460E33A0-C4CA-416C-BF89-24ECF57BE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10868-57C4-4B66-BAE2-53B40A9CE164}"/>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42466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A2DE-C1A2-4FFE-A926-8BCE8977D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1C61F-8EA2-46A8-BFF3-CDFE06C600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DCE89-C9D6-4B43-B62A-E1D4563DCB05}"/>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5" name="Footer Placeholder 4">
            <a:extLst>
              <a:ext uri="{FF2B5EF4-FFF2-40B4-BE49-F238E27FC236}">
                <a16:creationId xmlns:a16="http://schemas.microsoft.com/office/drawing/2014/main" id="{BDB1110C-1440-4AE4-BC36-0E38CF3C7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8F3D7-18C4-4B11-BA95-9151138D2F95}"/>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196954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2BC4-2B54-4040-91BA-CB9324DAB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428ACD-9AEB-4E91-8A13-1137EF356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F30200-B836-4194-B7B0-42F5B1FD2DEF}"/>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5" name="Footer Placeholder 4">
            <a:extLst>
              <a:ext uri="{FF2B5EF4-FFF2-40B4-BE49-F238E27FC236}">
                <a16:creationId xmlns:a16="http://schemas.microsoft.com/office/drawing/2014/main" id="{9B711F6E-2B5B-4EB0-8093-397215920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CE016-13D7-44F4-A288-32E9848F0E13}"/>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419651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12C7-824B-4D9D-A41D-4483B7F87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FF5AE-43D5-4943-A1B5-C5A7FD330A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6AE641-00CD-4BB7-957A-5FA8D0D60F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BFB09-4432-41AF-9483-196137E8899C}"/>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6" name="Footer Placeholder 5">
            <a:extLst>
              <a:ext uri="{FF2B5EF4-FFF2-40B4-BE49-F238E27FC236}">
                <a16:creationId xmlns:a16="http://schemas.microsoft.com/office/drawing/2014/main" id="{5330BFAF-8207-4E30-B5E1-F8946CB6E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9EEA1-C88E-43E6-A555-FDA0AEB2154D}"/>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255332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DB96-C1EA-45CE-ABCC-7679BBDE7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C8A02-07A2-4F4B-9A14-D64295B10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EE668D-B4EC-4599-B2DC-F2109E7954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98C6C-2880-4807-B688-B6A278C01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A2E2FB-85FE-425E-886B-947DBD7BA8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170D17-58C0-4C75-ADD4-7CE54C1978DC}"/>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8" name="Footer Placeholder 7">
            <a:extLst>
              <a:ext uri="{FF2B5EF4-FFF2-40B4-BE49-F238E27FC236}">
                <a16:creationId xmlns:a16="http://schemas.microsoft.com/office/drawing/2014/main" id="{BAF0C3A8-3243-4813-B806-F14FD44EF0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F86473-EE93-4C93-AC6C-DB93B0AD748C}"/>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124223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2975-53C9-4621-9B11-608E42A57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F0E3AE-519A-4DEE-B690-BCF74127EFBF}"/>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4" name="Footer Placeholder 3">
            <a:extLst>
              <a:ext uri="{FF2B5EF4-FFF2-40B4-BE49-F238E27FC236}">
                <a16:creationId xmlns:a16="http://schemas.microsoft.com/office/drawing/2014/main" id="{EB115F43-949B-424E-9A46-0D0469A08D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7F663-053D-403C-9EB7-D4F90A831768}"/>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219139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1F88C-A6DF-46D3-B5D1-864327A6663A}"/>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3" name="Footer Placeholder 2">
            <a:extLst>
              <a:ext uri="{FF2B5EF4-FFF2-40B4-BE49-F238E27FC236}">
                <a16:creationId xmlns:a16="http://schemas.microsoft.com/office/drawing/2014/main" id="{599B08DD-652B-4CAC-A8C4-523C518DF6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A1A8EB-DF26-46A2-8756-C2134A280878}"/>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221929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561E-1D5B-4B8C-9638-86ACA8B7B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010DFF-00C6-439C-A8C2-82694D0F9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799AB9-A2D9-4876-B8C2-84BD0522A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60B66F-C84D-4EDB-88F1-FDA489640842}"/>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6" name="Footer Placeholder 5">
            <a:extLst>
              <a:ext uri="{FF2B5EF4-FFF2-40B4-BE49-F238E27FC236}">
                <a16:creationId xmlns:a16="http://schemas.microsoft.com/office/drawing/2014/main" id="{AB9EBD7C-266E-40BE-8B91-7BFF1512E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139FD-E7F6-4543-94A8-5E7A371844DE}"/>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238189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045C-6AED-4F10-89C3-549C48B25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1387F6-AE09-4D42-9449-8828037A9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0BDF82-A1DA-4242-A953-D602F8723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3CD0C1-9707-48E1-B806-8B601EE6E834}"/>
              </a:ext>
            </a:extLst>
          </p:cNvPr>
          <p:cNvSpPr>
            <a:spLocks noGrp="1"/>
          </p:cNvSpPr>
          <p:nvPr>
            <p:ph type="dt" sz="half" idx="10"/>
          </p:nvPr>
        </p:nvSpPr>
        <p:spPr/>
        <p:txBody>
          <a:bodyPr/>
          <a:lstStyle/>
          <a:p>
            <a:fld id="{D8A07EF9-D7EE-4074-BFDA-D921E97C2AB7}" type="datetimeFigureOut">
              <a:rPr lang="en-US" smtClean="0"/>
              <a:t>10/17/2018</a:t>
            </a:fld>
            <a:endParaRPr lang="en-US"/>
          </a:p>
        </p:txBody>
      </p:sp>
      <p:sp>
        <p:nvSpPr>
          <p:cNvPr id="6" name="Footer Placeholder 5">
            <a:extLst>
              <a:ext uri="{FF2B5EF4-FFF2-40B4-BE49-F238E27FC236}">
                <a16:creationId xmlns:a16="http://schemas.microsoft.com/office/drawing/2014/main" id="{84CC4437-3862-4A4D-AFD9-4812BA01D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EBFDD-8EFA-4A62-B3B8-A281235D2BFA}"/>
              </a:ext>
            </a:extLst>
          </p:cNvPr>
          <p:cNvSpPr>
            <a:spLocks noGrp="1"/>
          </p:cNvSpPr>
          <p:nvPr>
            <p:ph type="sldNum" sz="quarter" idx="12"/>
          </p:nvPr>
        </p:nvSpPr>
        <p:spPr/>
        <p:txBody>
          <a:bodyPr/>
          <a:lstStyle/>
          <a:p>
            <a:fld id="{D8978875-620E-4D5C-8E98-AB72E4F1F2FC}" type="slidenum">
              <a:rPr lang="en-US" smtClean="0"/>
              <a:t>‹#›</a:t>
            </a:fld>
            <a:endParaRPr lang="en-US"/>
          </a:p>
        </p:txBody>
      </p:sp>
    </p:spTree>
    <p:extLst>
      <p:ext uri="{BB962C8B-B14F-4D97-AF65-F5344CB8AC3E}">
        <p14:creationId xmlns:p14="http://schemas.microsoft.com/office/powerpoint/2010/main" val="429483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F27BA-1EFB-419D-BDFD-ED9BE1925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0E6360-803C-4AD8-A8A6-BE23DEB03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5E028-08E8-469D-B610-27A5A5018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07EF9-D7EE-4074-BFDA-D921E97C2AB7}" type="datetimeFigureOut">
              <a:rPr lang="en-US" smtClean="0"/>
              <a:t>10/17/2018</a:t>
            </a:fld>
            <a:endParaRPr lang="en-US"/>
          </a:p>
        </p:txBody>
      </p:sp>
      <p:sp>
        <p:nvSpPr>
          <p:cNvPr id="5" name="Footer Placeholder 4">
            <a:extLst>
              <a:ext uri="{FF2B5EF4-FFF2-40B4-BE49-F238E27FC236}">
                <a16:creationId xmlns:a16="http://schemas.microsoft.com/office/drawing/2014/main" id="{6DAA0B09-B8B8-482F-BE4E-58F007F30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38FCD6-D928-48FD-B2BE-C70E8A2D7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78875-620E-4D5C-8E98-AB72E4F1F2FC}" type="slidenum">
              <a:rPr lang="en-US" smtClean="0"/>
              <a:t>‹#›</a:t>
            </a:fld>
            <a:endParaRPr lang="en-US"/>
          </a:p>
        </p:txBody>
      </p:sp>
    </p:spTree>
    <p:extLst>
      <p:ext uri="{BB962C8B-B14F-4D97-AF65-F5344CB8AC3E}">
        <p14:creationId xmlns:p14="http://schemas.microsoft.com/office/powerpoint/2010/main" val="4142230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3OHLOvrdLI" TargetMode="External"/><Relationship Id="rId2" Type="http://schemas.openxmlformats.org/officeDocument/2006/relationships/hyperlink" Target="http://ardupilot.org/copter/docs/common-choosing-a-ground-sta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ridge/MAVProxy/blob/master/COPYING.t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qgroundcontrol.org/licen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23CD-CB39-4BF0-A392-0B82E11801B0}"/>
              </a:ext>
            </a:extLst>
          </p:cNvPr>
          <p:cNvSpPr>
            <a:spLocks noGrp="1"/>
          </p:cNvSpPr>
          <p:nvPr>
            <p:ph type="ctrTitle"/>
          </p:nvPr>
        </p:nvSpPr>
        <p:spPr>
          <a:xfrm>
            <a:off x="1626918" y="1122363"/>
            <a:ext cx="9041081" cy="1157699"/>
          </a:xfrm>
        </p:spPr>
        <p:txBody>
          <a:bodyPr/>
          <a:lstStyle/>
          <a:p>
            <a:r>
              <a:rPr lang="en-US" dirty="0"/>
              <a:t>Choosing a ground station </a:t>
            </a:r>
          </a:p>
        </p:txBody>
      </p:sp>
    </p:spTree>
    <p:extLst>
      <p:ext uri="{BB962C8B-B14F-4D97-AF65-F5344CB8AC3E}">
        <p14:creationId xmlns:p14="http://schemas.microsoft.com/office/powerpoint/2010/main" val="4029933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BD61-D81F-4EFB-BEFA-9A73782C0738}"/>
              </a:ext>
            </a:extLst>
          </p:cNvPr>
          <p:cNvSpPr>
            <a:spLocks noGrp="1"/>
          </p:cNvSpPr>
          <p:nvPr>
            <p:ph type="title"/>
          </p:nvPr>
        </p:nvSpPr>
        <p:spPr>
          <a:xfrm>
            <a:off x="214685" y="365125"/>
            <a:ext cx="11370365" cy="4747564"/>
          </a:xfrm>
        </p:spPr>
        <p:txBody>
          <a:bodyPr>
            <a:normAutofit/>
          </a:bodyPr>
          <a:lstStyle/>
          <a:p>
            <a:r>
              <a:rPr lang="en-US" dirty="0">
                <a:solidFill>
                  <a:schemeClr val="accent1">
                    <a:lumMod val="75000"/>
                  </a:schemeClr>
                </a:solidFill>
              </a:rPr>
              <a:t>What I suggest?!</a:t>
            </a:r>
            <a:br>
              <a:rPr lang="en-US" dirty="0"/>
            </a:br>
            <a:r>
              <a:rPr lang="en-US" sz="3600" dirty="0"/>
              <a:t>1)mission planner: most tutorials on it (</a:t>
            </a:r>
            <a:r>
              <a:rPr lang="en-US" sz="3600" dirty="0" err="1"/>
              <a:t>arducopter</a:t>
            </a:r>
            <a:r>
              <a:rPr lang="en-US" sz="3600" dirty="0"/>
              <a:t> website)</a:t>
            </a:r>
            <a:br>
              <a:rPr lang="en-US" sz="3600" dirty="0"/>
            </a:br>
            <a:r>
              <a:rPr lang="en-US" sz="3600" dirty="0"/>
              <a:t>2)</a:t>
            </a:r>
            <a:r>
              <a:rPr lang="en-US" sz="3600" dirty="0" err="1"/>
              <a:t>Qground</a:t>
            </a:r>
            <a:r>
              <a:rPr lang="en-US" sz="3600" dirty="0"/>
              <a:t> control: both windows and android</a:t>
            </a:r>
            <a:br>
              <a:rPr lang="en-US" sz="3600" dirty="0"/>
            </a:br>
            <a:r>
              <a:rPr lang="en-US" sz="3600" dirty="0"/>
              <a:t>3)</a:t>
            </a:r>
            <a:r>
              <a:rPr lang="en-US" sz="3600" dirty="0" err="1"/>
              <a:t>ugcs</a:t>
            </a:r>
            <a:r>
              <a:rPr lang="en-US" sz="3600" dirty="0"/>
              <a:t>: advanced </a:t>
            </a:r>
            <a:endParaRPr lang="en-US" dirty="0"/>
          </a:p>
        </p:txBody>
      </p:sp>
    </p:spTree>
    <p:extLst>
      <p:ext uri="{BB962C8B-B14F-4D97-AF65-F5344CB8AC3E}">
        <p14:creationId xmlns:p14="http://schemas.microsoft.com/office/powerpoint/2010/main" val="173541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6664-1D1A-4C72-BBB0-03E869E62A69}"/>
              </a:ext>
            </a:extLst>
          </p:cNvPr>
          <p:cNvSpPr>
            <a:spLocks noGrp="1"/>
          </p:cNvSpPr>
          <p:nvPr>
            <p:ph type="title"/>
          </p:nvPr>
        </p:nvSpPr>
        <p:spPr>
          <a:xfrm>
            <a:off x="389614" y="365125"/>
            <a:ext cx="10964186" cy="5661964"/>
          </a:xfrm>
        </p:spPr>
        <p:txBody>
          <a:bodyPr>
            <a:normAutofit fontScale="90000"/>
          </a:bodyPr>
          <a:lstStyle/>
          <a:p>
            <a:r>
              <a:rPr lang="en-US" b="1" dirty="0">
                <a:solidFill>
                  <a:schemeClr val="accent1">
                    <a:lumMod val="75000"/>
                  </a:schemeClr>
                </a:solidFill>
              </a:rPr>
              <a:t>Loading firmware:</a:t>
            </a:r>
            <a:br>
              <a:rPr lang="en-US" b="1" dirty="0">
                <a:solidFill>
                  <a:schemeClr val="accent1">
                    <a:lumMod val="75000"/>
                  </a:schemeClr>
                </a:solidFill>
              </a:rPr>
            </a:br>
            <a:r>
              <a:rPr lang="en-US" sz="3200" dirty="0"/>
              <a:t>1. </a:t>
            </a:r>
            <a:r>
              <a:rPr lang="en-US" dirty="0"/>
              <a:t> connect the flight controller using the micro USB cable as shown below. Use a direct USB port on your computer</a:t>
            </a:r>
            <a:br>
              <a:rPr lang="en-US" dirty="0"/>
            </a:br>
            <a:r>
              <a:rPr lang="en-US" dirty="0"/>
              <a:t>2- If using the </a:t>
            </a:r>
            <a:r>
              <a:rPr lang="en-US" i="1" dirty="0"/>
              <a:t>Mission Planner</a:t>
            </a:r>
            <a:r>
              <a:rPr lang="en-US" dirty="0"/>
              <a:t> select the COM port drop-down on the upper-right corner of the screen (near the </a:t>
            </a:r>
            <a:r>
              <a:rPr lang="en-US" b="1" dirty="0"/>
              <a:t>Connect</a:t>
            </a:r>
            <a:r>
              <a:rPr lang="en-US" dirty="0"/>
              <a:t> button). Select </a:t>
            </a:r>
            <a:r>
              <a:rPr lang="en-US" b="1" dirty="0"/>
              <a:t>AUTO</a:t>
            </a:r>
            <a:r>
              <a:rPr lang="en-US" dirty="0"/>
              <a:t> or the specific port for your board (</a:t>
            </a:r>
            <a:r>
              <a:rPr lang="en-US" b="1" dirty="0"/>
              <a:t>PX4FMU</a:t>
            </a:r>
            <a:r>
              <a:rPr lang="en-US" dirty="0"/>
              <a:t> or </a:t>
            </a:r>
            <a:r>
              <a:rPr lang="en-US" b="1" dirty="0"/>
              <a:t>Arduino Mega 2560</a:t>
            </a:r>
            <a:r>
              <a:rPr lang="en-US" dirty="0"/>
              <a:t>). Set the Baud rate to </a:t>
            </a:r>
            <a:r>
              <a:rPr lang="en-US" b="1" dirty="0"/>
              <a:t>115200</a:t>
            </a:r>
            <a:r>
              <a:rPr lang="en-US" dirty="0"/>
              <a:t> as shown. Don’t hit </a:t>
            </a:r>
            <a:r>
              <a:rPr lang="en-US" b="1" dirty="0"/>
              <a:t>Connect</a:t>
            </a:r>
            <a:r>
              <a:rPr lang="en-US" dirty="0"/>
              <a:t> just yet.</a:t>
            </a:r>
            <a:endParaRPr lang="en-US" b="1" dirty="0">
              <a:solidFill>
                <a:schemeClr val="accent1">
                  <a:lumMod val="75000"/>
                </a:schemeClr>
              </a:solidFill>
            </a:endParaRPr>
          </a:p>
        </p:txBody>
      </p:sp>
    </p:spTree>
    <p:extLst>
      <p:ext uri="{BB962C8B-B14F-4D97-AF65-F5344CB8AC3E}">
        <p14:creationId xmlns:p14="http://schemas.microsoft.com/office/powerpoint/2010/main" val="163014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F2FE-518A-49B5-9F6F-FFB30CBA285F}"/>
              </a:ext>
            </a:extLst>
          </p:cNvPr>
          <p:cNvSpPr>
            <a:spLocks noGrp="1"/>
          </p:cNvSpPr>
          <p:nvPr>
            <p:ph type="title"/>
          </p:nvPr>
        </p:nvSpPr>
        <p:spPr>
          <a:xfrm>
            <a:off x="715617" y="1144987"/>
            <a:ext cx="10638183" cy="1948069"/>
          </a:xfrm>
        </p:spPr>
        <p:txBody>
          <a:bodyPr>
            <a:normAutofit/>
          </a:bodyPr>
          <a:lstStyle/>
          <a:p>
            <a:r>
              <a:rPr lang="en-US" b="1" dirty="0">
                <a:solidFill>
                  <a:schemeClr val="accent1">
                    <a:lumMod val="75000"/>
                  </a:schemeClr>
                </a:solidFill>
              </a:rPr>
              <a:t>Installing firmware:</a:t>
            </a:r>
            <a:br>
              <a:rPr lang="en-US" b="1" dirty="0">
                <a:solidFill>
                  <a:schemeClr val="accent1">
                    <a:lumMod val="75000"/>
                  </a:schemeClr>
                </a:solidFill>
              </a:rPr>
            </a:br>
            <a:r>
              <a:rPr lang="en-US" sz="3200" dirty="0"/>
              <a:t>1-initial setup: follow wizard but internet is needed</a:t>
            </a:r>
            <a:br>
              <a:rPr lang="en-US" sz="3200" dirty="0"/>
            </a:br>
            <a:r>
              <a:rPr lang="en-US" sz="3200" dirty="0"/>
              <a:t>2-click </a:t>
            </a:r>
            <a:r>
              <a:rPr lang="en-US" sz="3200"/>
              <a:t>connect and test </a:t>
            </a:r>
            <a:r>
              <a:rPr lang="en-US" sz="3200" dirty="0"/>
              <a:t>by tilting the board and watch the HUD</a:t>
            </a:r>
            <a:endParaRPr lang="en-US" b="1" dirty="0">
              <a:solidFill>
                <a:schemeClr val="accent1">
                  <a:lumMod val="75000"/>
                </a:schemeClr>
              </a:solidFill>
            </a:endParaRPr>
          </a:p>
        </p:txBody>
      </p:sp>
    </p:spTree>
    <p:extLst>
      <p:ext uri="{BB962C8B-B14F-4D97-AF65-F5344CB8AC3E}">
        <p14:creationId xmlns:p14="http://schemas.microsoft.com/office/powerpoint/2010/main" val="242737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98F4-91CF-49DA-9E90-A8C4C8EF8E2F}"/>
              </a:ext>
            </a:extLst>
          </p:cNvPr>
          <p:cNvSpPr>
            <a:spLocks noGrp="1"/>
          </p:cNvSpPr>
          <p:nvPr>
            <p:ph type="title"/>
          </p:nvPr>
        </p:nvSpPr>
        <p:spPr>
          <a:xfrm>
            <a:off x="811033" y="365125"/>
            <a:ext cx="10542767" cy="2616614"/>
          </a:xfrm>
        </p:spPr>
        <p:txBody>
          <a:bodyPr>
            <a:normAutofit fontScale="90000"/>
          </a:bodyPr>
          <a:lstStyle/>
          <a:p>
            <a:r>
              <a:rPr lang="en-US" b="1" dirty="0" err="1">
                <a:solidFill>
                  <a:schemeClr val="accent1">
                    <a:lumMod val="75000"/>
                  </a:schemeClr>
                </a:solidFill>
              </a:rPr>
              <a:t>Referance</a:t>
            </a:r>
            <a:r>
              <a:rPr lang="en-US" b="1" dirty="0">
                <a:solidFill>
                  <a:schemeClr val="accent1">
                    <a:lumMod val="75000"/>
                  </a:schemeClr>
                </a:solidFill>
              </a:rPr>
              <a:t>:</a:t>
            </a:r>
            <a:br>
              <a:rPr lang="en-US" b="1" dirty="0">
                <a:solidFill>
                  <a:schemeClr val="accent1">
                    <a:lumMod val="75000"/>
                  </a:schemeClr>
                </a:solidFill>
              </a:rPr>
            </a:br>
            <a:r>
              <a:rPr lang="en-US" sz="3100" dirty="0">
                <a:solidFill>
                  <a:schemeClr val="accent1">
                    <a:lumMod val="75000"/>
                  </a:schemeClr>
                </a:solidFill>
              </a:rPr>
              <a:t>1)</a:t>
            </a:r>
            <a:r>
              <a:rPr lang="en-US" sz="2800" dirty="0">
                <a:solidFill>
                  <a:schemeClr val="accent1">
                    <a:lumMod val="75000"/>
                  </a:schemeClr>
                </a:solidFill>
                <a:hlinkClick r:id="rId2">
                  <a:extLst>
                    <a:ext uri="{A12FA001-AC4F-418D-AE19-62706E023703}">
                      <ahyp:hlinkClr xmlns:ahyp="http://schemas.microsoft.com/office/drawing/2018/hyperlinkcolor" val="tx"/>
                    </a:ext>
                  </a:extLst>
                </a:hlinkClick>
              </a:rPr>
              <a:t>http://ardupilot.org/copter/docs/common-choosing-a-ground-station.html</a:t>
            </a:r>
            <a:br>
              <a:rPr lang="en-US" sz="2800" dirty="0">
                <a:solidFill>
                  <a:schemeClr val="accent1">
                    <a:lumMod val="75000"/>
                  </a:schemeClr>
                </a:solidFill>
              </a:rPr>
            </a:br>
            <a:r>
              <a:rPr lang="en-US" sz="2800" dirty="0"/>
              <a:t>2)</a:t>
            </a:r>
            <a:r>
              <a:rPr lang="en-US" sz="3200" dirty="0"/>
              <a:t>Review </a:t>
            </a:r>
            <a:r>
              <a:rPr lang="en-US" sz="3200" dirty="0" err="1"/>
              <a:t>QgroundControl</a:t>
            </a:r>
            <a:r>
              <a:rPr lang="en-US" sz="3200" dirty="0"/>
              <a:t> 2.9.4-456</a:t>
            </a:r>
            <a:br>
              <a:rPr lang="en-US" sz="3200" dirty="0"/>
            </a:br>
            <a:r>
              <a:rPr lang="en-US" sz="3200" dirty="0">
                <a:solidFill>
                  <a:schemeClr val="accent1">
                    <a:lumMod val="75000"/>
                  </a:schemeClr>
                </a:solidFill>
                <a:hlinkClick r:id="rId3">
                  <a:extLst>
                    <a:ext uri="{A12FA001-AC4F-418D-AE19-62706E023703}">
                      <ahyp:hlinkClr xmlns:ahyp="http://schemas.microsoft.com/office/drawing/2018/hyperlinkcolor" val="tx"/>
                    </a:ext>
                  </a:extLst>
                </a:hlinkClick>
              </a:rPr>
              <a:t>https://www.youtube.com/watch?v=m3OHLOvrdLI</a:t>
            </a:r>
            <a:br>
              <a:rPr lang="en-US" sz="3200" dirty="0">
                <a:solidFill>
                  <a:schemeClr val="accent1">
                    <a:lumMod val="75000"/>
                  </a:schemeClr>
                </a:solidFill>
              </a:rPr>
            </a:br>
            <a:r>
              <a:rPr lang="en-US" sz="3200" dirty="0"/>
              <a:t>3) NEW Release - </a:t>
            </a:r>
            <a:r>
              <a:rPr lang="en-US" sz="3200" dirty="0" err="1"/>
              <a:t>UgCS</a:t>
            </a:r>
            <a:r>
              <a:rPr lang="en-US" sz="3200" dirty="0"/>
              <a:t> version 2.11</a:t>
            </a:r>
            <a:br>
              <a:rPr lang="en-US" sz="3200" dirty="0"/>
            </a:br>
            <a:r>
              <a:rPr lang="en-US" sz="3200" dirty="0">
                <a:solidFill>
                  <a:schemeClr val="accent1">
                    <a:lumMod val="75000"/>
                  </a:schemeClr>
                </a:solidFill>
              </a:rPr>
              <a:t>https://www.youtube.com/watch?v=2U1iy9NqRis</a:t>
            </a:r>
            <a:endParaRPr lang="en-US" dirty="0">
              <a:solidFill>
                <a:schemeClr val="accent1">
                  <a:lumMod val="75000"/>
                </a:schemeClr>
              </a:solidFill>
            </a:endParaRPr>
          </a:p>
        </p:txBody>
      </p:sp>
    </p:spTree>
    <p:extLst>
      <p:ext uri="{BB962C8B-B14F-4D97-AF65-F5344CB8AC3E}">
        <p14:creationId xmlns:p14="http://schemas.microsoft.com/office/powerpoint/2010/main" val="107772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AE6C-7C39-4A33-9207-07F50C46D08B}"/>
              </a:ext>
            </a:extLst>
          </p:cNvPr>
          <p:cNvSpPr>
            <a:spLocks noGrp="1"/>
          </p:cNvSpPr>
          <p:nvPr>
            <p:ph type="title"/>
          </p:nvPr>
        </p:nvSpPr>
        <p:spPr>
          <a:xfrm>
            <a:off x="807522" y="365125"/>
            <a:ext cx="10546278" cy="3957493"/>
          </a:xfrm>
        </p:spPr>
        <p:txBody>
          <a:bodyPr>
            <a:normAutofit fontScale="90000"/>
          </a:bodyPr>
          <a:lstStyle/>
          <a:p>
            <a:pPr>
              <a:lnSpc>
                <a:spcPct val="150000"/>
              </a:lnSpc>
            </a:pPr>
            <a:r>
              <a:rPr lang="en-US" b="1" dirty="0"/>
              <a:t>I. Desktop Ground stations:</a:t>
            </a:r>
            <a:br>
              <a:rPr lang="en-US" b="1" dirty="0"/>
            </a:br>
            <a:r>
              <a:rPr lang="en-US" b="1" dirty="0"/>
              <a:t>1)Mission Planner</a:t>
            </a:r>
            <a:br>
              <a:rPr lang="en-US" b="1" dirty="0"/>
            </a:br>
            <a:r>
              <a:rPr lang="en-US" dirty="0"/>
              <a:t>Full featured and widely used GCS.</a:t>
            </a:r>
            <a:br>
              <a:rPr lang="en-US" dirty="0"/>
            </a:br>
            <a:r>
              <a:rPr lang="en-US" b="1" dirty="0"/>
              <a:t>Platform</a:t>
            </a:r>
            <a:r>
              <a:rPr lang="en-US" dirty="0"/>
              <a:t>: Windows, Mac OS X (Using Mono)</a:t>
            </a:r>
            <a:br>
              <a:rPr lang="en-US" dirty="0"/>
            </a:br>
            <a:endParaRPr lang="en-US" dirty="0"/>
          </a:p>
        </p:txBody>
      </p:sp>
    </p:spTree>
    <p:extLst>
      <p:ext uri="{BB962C8B-B14F-4D97-AF65-F5344CB8AC3E}">
        <p14:creationId xmlns:p14="http://schemas.microsoft.com/office/powerpoint/2010/main" val="300858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FF98-118F-4F83-B866-ACEFAD70B1BD}"/>
              </a:ext>
            </a:extLst>
          </p:cNvPr>
          <p:cNvSpPr>
            <a:spLocks noGrp="1"/>
          </p:cNvSpPr>
          <p:nvPr>
            <p:ph type="title"/>
          </p:nvPr>
        </p:nvSpPr>
        <p:spPr>
          <a:xfrm>
            <a:off x="406445" y="341271"/>
            <a:ext cx="10653156" cy="3838740"/>
          </a:xfrm>
        </p:spPr>
        <p:txBody>
          <a:bodyPr>
            <a:normAutofit fontScale="90000"/>
          </a:bodyPr>
          <a:lstStyle/>
          <a:p>
            <a:pPr>
              <a:lnSpc>
                <a:spcPct val="150000"/>
              </a:lnSpc>
            </a:pPr>
            <a:br>
              <a:rPr lang="en-US" dirty="0"/>
            </a:br>
            <a:r>
              <a:rPr lang="en-US" dirty="0"/>
              <a:t>2)</a:t>
            </a:r>
            <a:r>
              <a:rPr lang="en-US" b="1" dirty="0"/>
              <a:t>APM Planner 2.0</a:t>
            </a:r>
            <a:br>
              <a:rPr lang="en-US" b="1" dirty="0"/>
            </a:br>
            <a:r>
              <a:rPr lang="en-US" dirty="0"/>
              <a:t>The best autopilot for use on MAC and Linux platforms. It has a smaller user base and a reduced feature set when compared with Mission Planner.</a:t>
            </a:r>
            <a:br>
              <a:rPr lang="en-US" dirty="0"/>
            </a:br>
            <a:endParaRPr lang="en-US" dirty="0"/>
          </a:p>
        </p:txBody>
      </p:sp>
    </p:spTree>
    <p:extLst>
      <p:ext uri="{BB962C8B-B14F-4D97-AF65-F5344CB8AC3E}">
        <p14:creationId xmlns:p14="http://schemas.microsoft.com/office/powerpoint/2010/main" val="75670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57CA-F693-4938-8119-9A846E4635EF}"/>
              </a:ext>
            </a:extLst>
          </p:cNvPr>
          <p:cNvSpPr>
            <a:spLocks noGrp="1"/>
          </p:cNvSpPr>
          <p:nvPr>
            <p:ph type="title"/>
          </p:nvPr>
        </p:nvSpPr>
        <p:spPr>
          <a:xfrm>
            <a:off x="349857" y="365124"/>
            <a:ext cx="11003943" cy="6337825"/>
          </a:xfrm>
        </p:spPr>
        <p:txBody>
          <a:bodyPr>
            <a:normAutofit fontScale="90000"/>
          </a:bodyPr>
          <a:lstStyle/>
          <a:p>
            <a:pPr>
              <a:lnSpc>
                <a:spcPct val="150000"/>
              </a:lnSpc>
            </a:pPr>
            <a:r>
              <a:rPr lang="en-US" b="1" dirty="0"/>
              <a:t>3)</a:t>
            </a:r>
            <a:r>
              <a:rPr lang="en-US" b="1" dirty="0" err="1"/>
              <a:t>MAVProxy</a:t>
            </a:r>
            <a:br>
              <a:rPr lang="en-US" b="1" dirty="0"/>
            </a:br>
            <a:r>
              <a:rPr lang="en-US" dirty="0"/>
              <a:t>Linux GCS often used by Plane developers. Primarily a command line interface with graphical modules for map and mission editing. Written in Python, and extensible via python modules.</a:t>
            </a:r>
            <a:br>
              <a:rPr lang="en-US" dirty="0"/>
            </a:br>
            <a:r>
              <a:rPr lang="en-US" b="1" dirty="0"/>
              <a:t>Platform</a:t>
            </a:r>
            <a:r>
              <a:rPr lang="en-US" dirty="0"/>
              <a:t>: Linux</a:t>
            </a:r>
            <a:br>
              <a:rPr lang="en-US" dirty="0"/>
            </a:br>
            <a:r>
              <a:rPr lang="en-US" b="1" dirty="0" err="1"/>
              <a:t>Licence</a:t>
            </a:r>
            <a:r>
              <a:rPr lang="en-US" dirty="0"/>
              <a:t>: </a:t>
            </a:r>
            <a:r>
              <a:rPr lang="en-US" dirty="0">
                <a:hlinkClick r:id="rId2"/>
              </a:rPr>
              <a:t>Open source</a:t>
            </a:r>
            <a:r>
              <a:rPr lang="en-US" dirty="0"/>
              <a:t> (GPLv3)</a:t>
            </a:r>
            <a:br>
              <a:rPr lang="en-US" dirty="0"/>
            </a:br>
            <a:endParaRPr lang="en-US" dirty="0"/>
          </a:p>
        </p:txBody>
      </p:sp>
    </p:spTree>
    <p:extLst>
      <p:ext uri="{BB962C8B-B14F-4D97-AF65-F5344CB8AC3E}">
        <p14:creationId xmlns:p14="http://schemas.microsoft.com/office/powerpoint/2010/main" val="117260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C0B2-50DC-42DF-B09F-1F787F9DBC17}"/>
              </a:ext>
            </a:extLst>
          </p:cNvPr>
          <p:cNvSpPr>
            <a:spLocks noGrp="1"/>
          </p:cNvSpPr>
          <p:nvPr>
            <p:ph type="title"/>
          </p:nvPr>
        </p:nvSpPr>
        <p:spPr>
          <a:xfrm>
            <a:off x="688769" y="365125"/>
            <a:ext cx="10665031" cy="4824392"/>
          </a:xfrm>
        </p:spPr>
        <p:txBody>
          <a:bodyPr>
            <a:normAutofit fontScale="90000"/>
          </a:bodyPr>
          <a:lstStyle/>
          <a:p>
            <a:r>
              <a:rPr lang="en-US" b="1" dirty="0"/>
              <a:t>4)</a:t>
            </a:r>
            <a:r>
              <a:rPr lang="en-US" b="1" dirty="0" err="1"/>
              <a:t>UgCS</a:t>
            </a:r>
            <a:r>
              <a:rPr lang="en-US" b="1" dirty="0"/>
              <a:t> - Universal Ground Control Station</a:t>
            </a:r>
            <a:br>
              <a:rPr lang="en-US" b="1" dirty="0"/>
            </a:br>
            <a:br>
              <a:rPr lang="en-US" b="1" dirty="0"/>
            </a:br>
            <a:r>
              <a:rPr lang="en-US" dirty="0"/>
              <a:t>Universal and easy to use ground control station with a 3D interface. Supports APM, </a:t>
            </a:r>
            <a:r>
              <a:rPr lang="en-US" dirty="0" err="1"/>
              <a:t>Pixhawk</a:t>
            </a:r>
            <a:r>
              <a:rPr lang="en-US" dirty="0"/>
              <a:t> as well as drones from other manufacturers such as DJI, </a:t>
            </a:r>
            <a:r>
              <a:rPr lang="en-US" dirty="0" err="1"/>
              <a:t>Mikrokopter</a:t>
            </a:r>
            <a:r>
              <a:rPr lang="en-US" dirty="0"/>
              <a:t> and more. Intended for enthusiasts as well as professional users.</a:t>
            </a:r>
            <a:br>
              <a:rPr lang="en-US" dirty="0"/>
            </a:br>
            <a:br>
              <a:rPr lang="en-US" b="1" dirty="0"/>
            </a:br>
            <a:endParaRPr lang="en-US" dirty="0"/>
          </a:p>
        </p:txBody>
      </p:sp>
    </p:spTree>
    <p:extLst>
      <p:ext uri="{BB962C8B-B14F-4D97-AF65-F5344CB8AC3E}">
        <p14:creationId xmlns:p14="http://schemas.microsoft.com/office/powerpoint/2010/main" val="160972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9B8E-E14A-49CB-AE38-263C67EBCED3}"/>
              </a:ext>
            </a:extLst>
          </p:cNvPr>
          <p:cNvSpPr>
            <a:spLocks noGrp="1"/>
          </p:cNvSpPr>
          <p:nvPr>
            <p:ph type="title"/>
          </p:nvPr>
        </p:nvSpPr>
        <p:spPr>
          <a:xfrm>
            <a:off x="831273" y="365125"/>
            <a:ext cx="10522527" cy="4931270"/>
          </a:xfrm>
        </p:spPr>
        <p:txBody>
          <a:bodyPr>
            <a:normAutofit/>
          </a:bodyPr>
          <a:lstStyle/>
          <a:p>
            <a:r>
              <a:rPr lang="en-US" b="1" dirty="0"/>
              <a:t>4)</a:t>
            </a:r>
            <a:r>
              <a:rPr lang="en-US" b="1" dirty="0" err="1"/>
              <a:t>UgCS</a:t>
            </a:r>
            <a:r>
              <a:rPr lang="en-US" b="1" dirty="0"/>
              <a:t> - Universal Ground Control Station</a:t>
            </a:r>
            <a:br>
              <a:rPr lang="en-US" dirty="0"/>
            </a:br>
            <a:r>
              <a:rPr lang="en-US" dirty="0"/>
              <a:t>It is capable of communicating with and controlling multiple drones simultaneously.</a:t>
            </a:r>
            <a:br>
              <a:rPr lang="en-US" dirty="0"/>
            </a:br>
            <a:br>
              <a:rPr lang="en-US" b="1" dirty="0"/>
            </a:br>
            <a:r>
              <a:rPr lang="en-US" b="1" dirty="0"/>
              <a:t>Platform</a:t>
            </a:r>
            <a:r>
              <a:rPr lang="en-US" dirty="0"/>
              <a:t>: Windows, Mac OS X, Ubuntu</a:t>
            </a:r>
            <a:br>
              <a:rPr lang="en-US" dirty="0"/>
            </a:br>
            <a:r>
              <a:rPr lang="en-US" b="1" dirty="0" err="1"/>
              <a:t>Licence</a:t>
            </a:r>
            <a:r>
              <a:rPr lang="en-US" dirty="0"/>
              <a:t>: Proprietary with a free </a:t>
            </a:r>
            <a:r>
              <a:rPr lang="en-US" dirty="0" err="1"/>
              <a:t>licence</a:t>
            </a:r>
            <a:r>
              <a:rPr lang="en-US" dirty="0"/>
              <a:t> available as well (</a:t>
            </a:r>
            <a:r>
              <a:rPr lang="en-US" dirty="0" err="1"/>
              <a:t>UgCS</a:t>
            </a:r>
            <a:r>
              <a:rPr lang="en-US" dirty="0"/>
              <a:t> Open)</a:t>
            </a:r>
            <a:br>
              <a:rPr lang="en-US" dirty="0"/>
            </a:br>
            <a:endParaRPr lang="en-US" dirty="0"/>
          </a:p>
        </p:txBody>
      </p:sp>
    </p:spTree>
    <p:extLst>
      <p:ext uri="{BB962C8B-B14F-4D97-AF65-F5344CB8AC3E}">
        <p14:creationId xmlns:p14="http://schemas.microsoft.com/office/powerpoint/2010/main" val="65409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F67C79-0319-418B-B0B4-207D53E90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2631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C429-0955-4624-BDF7-BD37767A4A78}"/>
              </a:ext>
            </a:extLst>
          </p:cNvPr>
          <p:cNvSpPr>
            <a:spLocks noGrp="1"/>
          </p:cNvSpPr>
          <p:nvPr>
            <p:ph type="title"/>
          </p:nvPr>
        </p:nvSpPr>
        <p:spPr>
          <a:xfrm>
            <a:off x="700644" y="365125"/>
            <a:ext cx="10653156" cy="5881296"/>
          </a:xfrm>
        </p:spPr>
        <p:txBody>
          <a:bodyPr>
            <a:normAutofit fontScale="90000"/>
          </a:bodyPr>
          <a:lstStyle/>
          <a:p>
            <a:r>
              <a:rPr lang="en-US" b="1" dirty="0"/>
              <a:t>5)</a:t>
            </a:r>
            <a:r>
              <a:rPr lang="en-US" b="1" dirty="0" err="1"/>
              <a:t>QGroundControl</a:t>
            </a:r>
            <a:br>
              <a:rPr lang="en-US" b="1" dirty="0"/>
            </a:br>
            <a:r>
              <a:rPr lang="en-US" dirty="0" err="1"/>
              <a:t>QGroundControl</a:t>
            </a:r>
            <a:r>
              <a:rPr lang="en-US" dirty="0"/>
              <a:t> work with </a:t>
            </a:r>
            <a:r>
              <a:rPr lang="en-US" dirty="0" err="1"/>
              <a:t>MAVLink</a:t>
            </a:r>
            <a:r>
              <a:rPr lang="en-US" dirty="0"/>
              <a:t> capable autopilots. It’s main focus was originally the PX4 Flight Stack, but it now also comes with complete support for </a:t>
            </a:r>
            <a:r>
              <a:rPr lang="en-US" dirty="0" err="1"/>
              <a:t>ArduPilot</a:t>
            </a:r>
            <a:r>
              <a:rPr lang="en-US" dirty="0"/>
              <a:t> based autopilots. It’s unique among the GCS offerings as it runs on all platforms desktop and mobile.</a:t>
            </a:r>
            <a:br>
              <a:rPr lang="en-US" dirty="0"/>
            </a:br>
            <a:r>
              <a:rPr lang="en-US" b="1" dirty="0"/>
              <a:t>Platform</a:t>
            </a:r>
            <a:r>
              <a:rPr lang="en-US" dirty="0"/>
              <a:t>: </a:t>
            </a:r>
            <a:r>
              <a:rPr lang="en-US" b="1" dirty="0">
                <a:solidFill>
                  <a:srgbClr val="FF0000"/>
                </a:solidFill>
              </a:rPr>
              <a:t>Windows</a:t>
            </a:r>
            <a:r>
              <a:rPr lang="en-US" dirty="0"/>
              <a:t>, Mac OS X, Linux, </a:t>
            </a:r>
            <a:r>
              <a:rPr lang="en-US" b="1" dirty="0">
                <a:solidFill>
                  <a:srgbClr val="FF0000"/>
                </a:solidFill>
              </a:rPr>
              <a:t>Android</a:t>
            </a:r>
            <a:r>
              <a:rPr lang="en-US" dirty="0"/>
              <a:t> and iOS</a:t>
            </a:r>
            <a:br>
              <a:rPr lang="en-US" dirty="0"/>
            </a:br>
            <a:r>
              <a:rPr lang="en-US" b="1" dirty="0" err="1"/>
              <a:t>Licence</a:t>
            </a:r>
            <a:r>
              <a:rPr lang="en-US" dirty="0"/>
              <a:t>: </a:t>
            </a:r>
            <a:r>
              <a:rPr lang="en-US" dirty="0">
                <a:hlinkClick r:id="rId2"/>
              </a:rPr>
              <a:t>Open Source</a:t>
            </a:r>
            <a:r>
              <a:rPr lang="en-US" dirty="0"/>
              <a:t> (GPLv3)</a:t>
            </a:r>
            <a:br>
              <a:rPr lang="en-US" dirty="0"/>
            </a:br>
            <a:endParaRPr lang="en-US" dirty="0"/>
          </a:p>
        </p:txBody>
      </p:sp>
    </p:spTree>
    <p:extLst>
      <p:ext uri="{BB962C8B-B14F-4D97-AF65-F5344CB8AC3E}">
        <p14:creationId xmlns:p14="http://schemas.microsoft.com/office/powerpoint/2010/main" val="337903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2E09-5893-4723-8159-E64DEF4F6159}"/>
              </a:ext>
            </a:extLst>
          </p:cNvPr>
          <p:cNvSpPr>
            <a:spLocks noGrp="1"/>
          </p:cNvSpPr>
          <p:nvPr>
            <p:ph type="title"/>
          </p:nvPr>
        </p:nvSpPr>
        <p:spPr>
          <a:xfrm>
            <a:off x="508883" y="365125"/>
            <a:ext cx="10844917" cy="4970200"/>
          </a:xfrm>
        </p:spPr>
        <p:txBody>
          <a:bodyPr>
            <a:normAutofit fontScale="90000"/>
          </a:bodyPr>
          <a:lstStyle/>
          <a:p>
            <a:r>
              <a:rPr lang="en-US" b="1" dirty="0" err="1"/>
              <a:t>II.Comparison</a:t>
            </a:r>
            <a:r>
              <a:rPr lang="en-US" b="1" dirty="0"/>
              <a:t> Mobile</a:t>
            </a:r>
            <a:br>
              <a:rPr lang="en-US" b="1" dirty="0"/>
            </a:br>
            <a:r>
              <a:rPr lang="en-US" b="1" dirty="0"/>
              <a:t>a-android</a:t>
            </a:r>
            <a:br>
              <a:rPr lang="en-US" b="1" dirty="0"/>
            </a:br>
            <a:r>
              <a:rPr lang="en-US" b="1" dirty="0"/>
              <a:t>1)Tower</a:t>
            </a:r>
            <a:br>
              <a:rPr lang="en-US" b="1" dirty="0"/>
            </a:br>
            <a:r>
              <a:rPr lang="en-US" b="1" dirty="0"/>
              <a:t>2)</a:t>
            </a:r>
            <a:r>
              <a:rPr lang="en-US" b="1" dirty="0" err="1"/>
              <a:t>AndroPilot</a:t>
            </a:r>
            <a:br>
              <a:rPr lang="en-US" b="1" dirty="0"/>
            </a:br>
            <a:br>
              <a:rPr lang="en-US" b="1" dirty="0"/>
            </a:br>
            <a:r>
              <a:rPr lang="en-US" b="1" dirty="0"/>
              <a:t>b-</a:t>
            </a:r>
            <a:r>
              <a:rPr lang="en-US" b="1" dirty="0" err="1"/>
              <a:t>ios</a:t>
            </a:r>
            <a:br>
              <a:rPr lang="en-US" b="1" dirty="0"/>
            </a:br>
            <a:r>
              <a:rPr lang="en-US" b="1" dirty="0"/>
              <a:t>1) MAV Pilot 1.4</a:t>
            </a:r>
            <a:br>
              <a:rPr lang="en-US" b="1" dirty="0"/>
            </a:br>
            <a:r>
              <a:rPr lang="en-US" b="1" dirty="0"/>
              <a:t>2) </a:t>
            </a:r>
            <a:r>
              <a:rPr lang="en-US" b="1" dirty="0" err="1"/>
              <a:t>SidePilot</a:t>
            </a:r>
            <a:br>
              <a:rPr lang="en-US" b="1" dirty="0"/>
            </a:br>
            <a:br>
              <a:rPr lang="en-US" b="1" dirty="0"/>
            </a:br>
            <a:endParaRPr lang="en-US" dirty="0"/>
          </a:p>
        </p:txBody>
      </p:sp>
    </p:spTree>
    <p:extLst>
      <p:ext uri="{BB962C8B-B14F-4D97-AF65-F5344CB8AC3E}">
        <p14:creationId xmlns:p14="http://schemas.microsoft.com/office/powerpoint/2010/main" val="1736779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48</Words>
  <Application>Microsoft Office PowerPoint</Application>
  <PresentationFormat>Widescreen</PresentationFormat>
  <Paragraphs>12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Choosing a ground station </vt:lpstr>
      <vt:lpstr>I. Desktop Ground stations: 1)Mission Planner Full featured and widely used GCS. Platform: Windows, Mac OS X (Using Mono) </vt:lpstr>
      <vt:lpstr> 2)APM Planner 2.0 The best autopilot for use on MAC and Linux platforms. It has a smaller user base and a reduced feature set when compared with Mission Planner. </vt:lpstr>
      <vt:lpstr>3)MAVProxy Linux GCS often used by Plane developers. Primarily a command line interface with graphical modules for map and mission editing. Written in Python, and extensible via python modules. Platform: Linux Licence: Open source (GPLv3) </vt:lpstr>
      <vt:lpstr>4)UgCS - Universal Ground Control Station  Universal and easy to use ground control station with a 3D interface. Supports APM, Pixhawk as well as drones from other manufacturers such as DJI, Mikrokopter and more. Intended for enthusiasts as well as professional users.  </vt:lpstr>
      <vt:lpstr>4)UgCS - Universal Ground Control Station It is capable of communicating with and controlling multiple drones simultaneously.  Platform: Windows, Mac OS X, Ubuntu Licence: Proprietary with a free licence available as well (UgCS Open) </vt:lpstr>
      <vt:lpstr>PowerPoint Presentation</vt:lpstr>
      <vt:lpstr>5)QGroundControl QGroundControl work with MAVLink capable autopilots. It’s main focus was originally the PX4 Flight Stack, but it now also comes with complete support for ArduPilot based autopilots. It’s unique among the GCS offerings as it runs on all platforms desktop and mobile. Platform: Windows, Mac OS X, Linux, Android and iOS Licence: Open Source (GPLv3) </vt:lpstr>
      <vt:lpstr>II.Comparison Mobile a-android 1)Tower 2)AndroPilot  b-ios 1) MAV Pilot 1.4 2) SidePilot  </vt:lpstr>
      <vt:lpstr>What I suggest?! 1)mission planner: most tutorials on it (arducopter website) 2)Qground control: both windows and android 3)ugcs: advanced </vt:lpstr>
      <vt:lpstr>Loading firmware: 1.  connect the flight controller using the micro USB cable as shown below. Use a direct USB port on your computer 2- If using the Mission Planner select the COM port drop-down on the upper-right corner of the screen (near the Connect button). Select AUTO or the specific port for your board (PX4FMU or Arduino Mega 2560). Set the Baud rate to 115200 as shown. Don’t hit Connect just yet.</vt:lpstr>
      <vt:lpstr>Installing firmware: 1-initial setup: follow wizard but internet is needed 2-click connect and test by tilting the board and watch the HUD</vt:lpstr>
      <vt:lpstr>Referance: 1)http://ardupilot.org/copter/docs/common-choosing-a-ground-station.html 2)Review QgroundControl 2.9.4-456 https://www.youtube.com/watch?v=m3OHLOvrdLI 3) NEW Release - UgCS version 2.11 https://www.youtube.com/watch?v=2U1iy9NqRis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a ground station</dc:title>
  <dc:creator>Michael</dc:creator>
  <cp:lastModifiedBy>Michael</cp:lastModifiedBy>
  <cp:revision>17</cp:revision>
  <dcterms:created xsi:type="dcterms:W3CDTF">2018-10-16T19:26:37Z</dcterms:created>
  <dcterms:modified xsi:type="dcterms:W3CDTF">2018-10-17T17:07:36Z</dcterms:modified>
</cp:coreProperties>
</file>