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8" r:id="rId4"/>
    <p:sldId id="266" r:id="rId5"/>
    <p:sldId id="264" r:id="rId6"/>
    <p:sldId id="267" r:id="rId7"/>
    <p:sldId id="258" r:id="rId8"/>
    <p:sldId id="262" r:id="rId9"/>
    <p:sldId id="257" r:id="rId10"/>
    <p:sldId id="263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0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5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6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7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82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0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0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8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7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16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3E1D00-F3EC-4CD5-B9C9-D06066578371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25AC5A-BC2E-4AC0-9C2E-AE52A24C4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173712" y="1273761"/>
            <a:ext cx="10396148" cy="2766528"/>
          </a:xfrm>
        </p:spPr>
        <p:txBody>
          <a:bodyPr>
            <a:noAutofit/>
          </a:bodyPr>
          <a:lstStyle/>
          <a:p>
            <a:pPr algn="ctr"/>
            <a:r>
              <a:rPr lang="ru-RU" sz="6600" dirty="0"/>
              <a:t>Виртуальная мастерская по моделированию VR объектов в машиностроении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99"/>
          <a:stretch/>
        </p:blipFill>
        <p:spPr bwMode="auto">
          <a:xfrm>
            <a:off x="222398" y="410807"/>
            <a:ext cx="7579438" cy="32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0422" y="0"/>
            <a:ext cx="6510740" cy="5477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IDEF3 </a:t>
            </a:r>
            <a:r>
              <a:rPr lang="ru-RU" dirty="0" smtClean="0"/>
              <a:t>модель реализации 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8"/>
          <a:stretch/>
        </p:blipFill>
        <p:spPr bwMode="auto">
          <a:xfrm>
            <a:off x="5291747" y="3338536"/>
            <a:ext cx="6268741" cy="28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3672" y="0"/>
            <a:ext cx="10396882" cy="1158140"/>
          </a:xfrm>
        </p:spPr>
        <p:txBody>
          <a:bodyPr/>
          <a:lstStyle/>
          <a:p>
            <a:r>
              <a:rPr lang="ru-RU" dirty="0" smtClean="0"/>
              <a:t>Повышение эффективности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91" y="889073"/>
            <a:ext cx="8804563" cy="3485139"/>
          </a:xfrm>
        </p:spPr>
      </p:pic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-138546" y="4235642"/>
            <a:ext cx="8178275" cy="2622358"/>
          </a:xfrm>
        </p:spPr>
        <p:txBody>
          <a:bodyPr/>
          <a:lstStyle/>
          <a:p>
            <a:r>
              <a:rPr lang="ru-RU" dirty="0"/>
              <a:t>Очки VR отображают рабочие инструкции визуально с помощью 3D-моделей и позволяют повысить эффективность труда инженеров. VR позволит компаниям улучшать знания своих сотрудников, без высоких затрат ресурсов и из любой точки мира. </a:t>
            </a:r>
          </a:p>
        </p:txBody>
      </p:sp>
    </p:spTree>
    <p:extLst>
      <p:ext uri="{BB962C8B-B14F-4D97-AF65-F5344CB8AC3E}">
        <p14:creationId xmlns:p14="http://schemas.microsoft.com/office/powerpoint/2010/main" val="9702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04" y="2087694"/>
            <a:ext cx="7135958" cy="4013975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88714" y="679523"/>
            <a:ext cx="6552248" cy="11581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</a:t>
            </a:r>
            <a:br>
              <a:rPr lang="ru-RU" dirty="0" smtClean="0"/>
            </a:br>
            <a:r>
              <a:rPr lang="ru-RU" dirty="0" err="1" smtClean="0"/>
              <a:t>квазипрофессиональной</a:t>
            </a:r>
            <a:r>
              <a:rPr lang="ru-RU" dirty="0" smtClean="0"/>
              <a:t> среды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0" y="429492"/>
            <a:ext cx="5088714" cy="45433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основании выше написанного мы предлагаем реализовать программное обеспечение, решающее следующие проблемы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- повышение эффективности обучения студентов за счет визуализации объектов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- повышение уровня безопасности жизни человека во время обучения процессам производства.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решении задач по созданию ПО, будут удовлетворены потребности как производственных предприятий, так и предприятий, оказывающих образовательные услуги.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6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1368" y="0"/>
            <a:ext cx="4263570" cy="115196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45163" y="1151965"/>
            <a:ext cx="4728027" cy="3299044"/>
          </a:xfrm>
        </p:spPr>
        <p:txBody>
          <a:bodyPr/>
          <a:lstStyle/>
          <a:p>
            <a:r>
              <a:rPr lang="ru-RU" dirty="0" smtClean="0"/>
              <a:t>Цель - разработка </a:t>
            </a:r>
            <a:r>
              <a:rPr lang="ru-RU" dirty="0"/>
              <a:t>ПО с использованием VR технологий позволяющий в интерактивной среде взаимодействовать с моделями </a:t>
            </a:r>
            <a:r>
              <a:rPr lang="ru-RU" dirty="0" smtClean="0"/>
              <a:t>оборудования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29" y="1151965"/>
            <a:ext cx="5087714" cy="42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8484" y="0"/>
            <a:ext cx="8193506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Предметной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78305" y="1010653"/>
            <a:ext cx="9324474" cy="4680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Заказчиками </a:t>
            </a:r>
            <a:r>
              <a:rPr lang="ru-RU" dirty="0"/>
              <a:t>являются производственные предприятия и обучающие организации, задачи которых связаны с производством, конструированием сложного оборудования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Задачами </a:t>
            </a:r>
            <a:r>
              <a:rPr lang="ru-RU" dirty="0"/>
              <a:t>являются повышение качества обучения новых кадров в </a:t>
            </a:r>
            <a:r>
              <a:rPr lang="ru-RU" dirty="0" err="1"/>
              <a:t>т.ч</a:t>
            </a:r>
            <a:r>
              <a:rPr lang="ru-RU" dirty="0"/>
              <a:t>. студентов и снижение издержек этого процесса</a:t>
            </a:r>
            <a:r>
              <a:rPr lang="ru-RU" dirty="0" smtClean="0"/>
              <a:t>. (получение навыков)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Клиентами </a:t>
            </a:r>
            <a:r>
              <a:rPr lang="ru-RU" dirty="0"/>
              <a:t>организаций являются обучающиеся, целью которых является повышение профессиональных навыков. В процессе обучения требуется опыт работы с самим оборудованием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Обучающий </a:t>
            </a:r>
            <a:r>
              <a:rPr lang="ru-RU" dirty="0"/>
              <a:t>процесс в компаниях организован следующим образом: обучающие проектируют, конструируют, агрегируют и разбирают сложное оборудование. Все оборудование отличается затратами ресурсов, как временных, так и материальных, требуемых для основного процесса обучения. Весь процесс также сопровождается рисками для здоровья. </a:t>
            </a:r>
          </a:p>
          <a:p>
            <a:pPr marL="0" indent="0">
              <a:buNone/>
            </a:pPr>
            <a:r>
              <a:rPr lang="ru-RU" dirty="0"/>
              <a:t>Требуется снизить издержки процесса обучения и повысить безопасность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9654" y="235856"/>
            <a:ext cx="5206998" cy="1151965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93914" y="1387821"/>
            <a:ext cx="6774543" cy="3311189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юридической основы для развития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виртуальных макетов </a:t>
            </a:r>
            <a:r>
              <a:rPr lang="ru-RU" dirty="0" smtClean="0"/>
              <a:t>оборудования</a:t>
            </a:r>
          </a:p>
          <a:p>
            <a:r>
              <a:rPr lang="ru-RU" dirty="0" smtClean="0"/>
              <a:t>Моделирование </a:t>
            </a:r>
            <a:r>
              <a:rPr lang="ru-RU" dirty="0"/>
              <a:t>архитектуры ПО 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программного обеспечения удовлетворяющего нашим </a:t>
            </a:r>
            <a:r>
              <a:rPr lang="ru-RU" dirty="0" smtClean="0"/>
              <a:t>ожиданиям</a:t>
            </a:r>
            <a:endParaRPr lang="ru-RU" dirty="0"/>
          </a:p>
          <a:p>
            <a:r>
              <a:rPr lang="ru-RU" dirty="0" smtClean="0"/>
              <a:t>Тестирование </a:t>
            </a:r>
            <a:r>
              <a:rPr lang="ru-RU" dirty="0"/>
              <a:t>и пилотный ввод в эксплуатацию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53" y="1767119"/>
            <a:ext cx="4254320" cy="25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257" y="0"/>
            <a:ext cx="10566400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Пользовательские Требования к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4257" y="1845682"/>
            <a:ext cx="5773057" cy="3176261"/>
          </a:xfrm>
        </p:spPr>
        <p:txBody>
          <a:bodyPr>
            <a:normAutofit/>
          </a:bodyPr>
          <a:lstStyle/>
          <a:p>
            <a:r>
              <a:rPr lang="ru-RU" dirty="0" smtClean="0"/>
              <a:t>Безотказность работы (безошибочность)</a:t>
            </a:r>
          </a:p>
          <a:p>
            <a:r>
              <a:rPr lang="ru-RU" dirty="0" smtClean="0"/>
              <a:t>Простота использования</a:t>
            </a:r>
          </a:p>
          <a:p>
            <a:r>
              <a:rPr lang="ru-RU" dirty="0" smtClean="0"/>
              <a:t>Обучение решению прикладных задач через цифровой двойник</a:t>
            </a:r>
          </a:p>
          <a:p>
            <a:r>
              <a:rPr lang="ru-RU" dirty="0" smtClean="0"/>
              <a:t>Модифицируемость системы</a:t>
            </a:r>
          </a:p>
          <a:p>
            <a:r>
              <a:rPr lang="ru-RU" dirty="0" smtClean="0"/>
              <a:t>Интуитивность использования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26" y="967604"/>
            <a:ext cx="4844388" cy="43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915" y="177800"/>
            <a:ext cx="9343571" cy="1151965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35858" y="1656996"/>
            <a:ext cx="6135914" cy="3311189"/>
          </a:xfrm>
        </p:spPr>
        <p:txBody>
          <a:bodyPr/>
          <a:lstStyle/>
          <a:p>
            <a:r>
              <a:rPr lang="ru-RU" dirty="0" smtClean="0"/>
              <a:t>Возможность перемещать в пространстве как оборудование, так и его деталей</a:t>
            </a:r>
          </a:p>
          <a:p>
            <a:r>
              <a:rPr lang="ru-RU" dirty="0" smtClean="0"/>
              <a:t>Возможность агрегирования (сборки</a:t>
            </a:r>
            <a:r>
              <a:rPr lang="en-US" dirty="0" smtClean="0"/>
              <a:t>/</a:t>
            </a:r>
            <a:r>
              <a:rPr lang="ru-RU" dirty="0" smtClean="0"/>
              <a:t>разборки модели</a:t>
            </a:r>
          </a:p>
          <a:p>
            <a:r>
              <a:rPr lang="ru-RU" dirty="0" smtClean="0"/>
              <a:t>Возможность сохранения этапа работы</a:t>
            </a:r>
          </a:p>
          <a:p>
            <a:r>
              <a:rPr lang="ru-RU" dirty="0" smtClean="0"/>
              <a:t>Отображение чертежа собираемой модели</a:t>
            </a:r>
          </a:p>
          <a:p>
            <a:r>
              <a:rPr lang="ru-RU" dirty="0" smtClean="0"/>
              <a:t>Автоматическая сборка</a:t>
            </a:r>
            <a:r>
              <a:rPr lang="en-US" dirty="0" smtClean="0"/>
              <a:t>/</a:t>
            </a:r>
            <a:r>
              <a:rPr lang="ru-RU" dirty="0" smtClean="0"/>
              <a:t>разборка оборудования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91" y="1197133"/>
            <a:ext cx="5315897" cy="42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6528" y="213460"/>
            <a:ext cx="10396882" cy="1158140"/>
          </a:xfrm>
        </p:spPr>
        <p:txBody>
          <a:bodyPr/>
          <a:lstStyle/>
          <a:p>
            <a:pPr algn="ctr"/>
            <a:r>
              <a:rPr lang="ru-RU" dirty="0" smtClean="0"/>
              <a:t>Почему именно технология </a:t>
            </a:r>
            <a:r>
              <a:rPr lang="en-US" dirty="0" err="1" smtClean="0"/>
              <a:t>vr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7" y="1371600"/>
            <a:ext cx="6009796" cy="3380510"/>
          </a:xfrm>
        </p:spPr>
      </p:pic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6119983" y="1440921"/>
            <a:ext cx="5086538" cy="331118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Технологии VR упрощают изучение процессов машиностроения благодаря виртуальному </a:t>
            </a:r>
            <a:r>
              <a:rPr lang="ru-RU" dirty="0" smtClean="0"/>
              <a:t>3D-моделированию</a:t>
            </a:r>
          </a:p>
          <a:p>
            <a:r>
              <a:rPr lang="ru-RU" dirty="0" smtClean="0"/>
              <a:t>позволяют </a:t>
            </a:r>
            <a:r>
              <a:rPr lang="ru-RU" dirty="0"/>
              <a:t>создавать реалистичные и интуитивно понятные модели. </a:t>
            </a:r>
            <a:endParaRPr lang="ru-RU" dirty="0" smtClean="0"/>
          </a:p>
          <a:p>
            <a:r>
              <a:rPr lang="ru-RU" dirty="0" smtClean="0"/>
              <a:t>Виртуализация </a:t>
            </a:r>
            <a:r>
              <a:rPr lang="ru-RU" dirty="0"/>
              <a:t>снижает потребность создания физических макетов. </a:t>
            </a:r>
            <a:endParaRPr lang="ru-RU" dirty="0" smtClean="0"/>
          </a:p>
          <a:p>
            <a:r>
              <a:rPr lang="ru-RU" dirty="0" smtClean="0"/>
              <a:t>VR </a:t>
            </a:r>
            <a:r>
              <a:rPr lang="ru-RU" dirty="0"/>
              <a:t>помогает моделировать сложные процессы сборки оборудования на предприятиях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(обоснование создания проекта или выбора технологии)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7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56412" y="38156"/>
            <a:ext cx="11490156" cy="11581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Программного </a:t>
            </a:r>
            <a:r>
              <a:rPr lang="ru-RU" dirty="0" smtClean="0"/>
              <a:t>средства обучения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8" y="1216261"/>
            <a:ext cx="6121893" cy="4082970"/>
          </a:xfrm>
        </p:spPr>
      </p:pic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6549756" y="1321390"/>
            <a:ext cx="4864491" cy="81769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6437646" y="2389269"/>
            <a:ext cx="5088713" cy="2402512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Проекта </a:t>
            </a:r>
            <a:r>
              <a:rPr lang="ru-RU" dirty="0" smtClean="0"/>
              <a:t>представляет </a:t>
            </a:r>
            <a:r>
              <a:rPr lang="ru-RU" dirty="0"/>
              <a:t>собой </a:t>
            </a:r>
            <a:r>
              <a:rPr lang="ru-RU" dirty="0" smtClean="0"/>
              <a:t>программное обеспечение, которое позволяет обучиться агрегированию и разборке сложного оборудования при работе с </a:t>
            </a:r>
            <a:r>
              <a:rPr lang="en-US" dirty="0" smtClean="0"/>
              <a:t>3d</a:t>
            </a:r>
            <a:r>
              <a:rPr lang="ru-RU" dirty="0" smtClean="0"/>
              <a:t> цифровыми двойниками. </a:t>
            </a:r>
          </a:p>
        </p:txBody>
      </p:sp>
    </p:spTree>
    <p:extLst>
      <p:ext uri="{BB962C8B-B14F-4D97-AF65-F5344CB8AC3E}">
        <p14:creationId xmlns:p14="http://schemas.microsoft.com/office/powerpoint/2010/main" val="34389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95934" y="599860"/>
            <a:ext cx="6618918" cy="7435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Открывающиеся Возможности</a:t>
            </a:r>
            <a:br>
              <a:rPr lang="ru-RU" dirty="0" smtClean="0"/>
            </a:br>
            <a:r>
              <a:rPr lang="ru-RU" dirty="0" err="1" smtClean="0"/>
              <a:t>возможности</a:t>
            </a:r>
            <a:r>
              <a:rPr lang="ru-RU" dirty="0" smtClean="0"/>
              <a:t> обучения через цифровые двойники в 3д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85" y="1209780"/>
            <a:ext cx="6803151" cy="3827324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76026" y="1482583"/>
            <a:ext cx="4126861" cy="2665533"/>
          </a:xfrm>
        </p:spPr>
        <p:txBody>
          <a:bodyPr>
            <a:normAutofit fontScale="92500"/>
          </a:bodyPr>
          <a:lstStyle/>
          <a:p>
            <a:r>
              <a:rPr lang="ru-RU" dirty="0"/>
              <a:t>Пользователи могут осваивать принципы работы объектов, проводить эксперименты для определения их эффективности и надежности, а также улучшать свои знания и навыки в этой области. Проект является полезным инструментом для всех, кто интересуется машиностроением. </a:t>
            </a:r>
          </a:p>
        </p:txBody>
      </p:sp>
    </p:spTree>
    <p:extLst>
      <p:ext uri="{BB962C8B-B14F-4D97-AF65-F5344CB8AC3E}">
        <p14:creationId xmlns:p14="http://schemas.microsoft.com/office/powerpoint/2010/main" val="34281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162</TotalTime>
  <Words>443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Impact</vt:lpstr>
      <vt:lpstr>Главное мероприятие</vt:lpstr>
      <vt:lpstr>Виртуальная мастерская по моделированию VR объектов в машиностроении</vt:lpstr>
      <vt:lpstr>Цель проекта</vt:lpstr>
      <vt:lpstr>Анализ Предметной область</vt:lpstr>
      <vt:lpstr>Задачи проекта</vt:lpstr>
      <vt:lpstr>Пользовательские Требования к ПО</vt:lpstr>
      <vt:lpstr>Функциональные требования</vt:lpstr>
      <vt:lpstr>Почему именно технология vr</vt:lpstr>
      <vt:lpstr>Разработка Программного средства обучения</vt:lpstr>
      <vt:lpstr>Открывающиеся Возможности возможности обучения через цифровые двойники в 3д</vt:lpstr>
      <vt:lpstr>IDEF3 модель реализации проекта</vt:lpstr>
      <vt:lpstr>Повышение эффективности</vt:lpstr>
      <vt:lpstr>Проектирование квазипрофессиональной среды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Cheburashka</dc:creator>
  <cp:lastModifiedBy>Cheburashka</cp:lastModifiedBy>
  <cp:revision>17</cp:revision>
  <dcterms:created xsi:type="dcterms:W3CDTF">2023-03-30T08:34:40Z</dcterms:created>
  <dcterms:modified xsi:type="dcterms:W3CDTF">2023-05-18T07:10:24Z</dcterms:modified>
</cp:coreProperties>
</file>